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02" r:id="rId2"/>
    <p:sldId id="257" r:id="rId3"/>
    <p:sldId id="296" r:id="rId4"/>
    <p:sldId id="305" r:id="rId5"/>
    <p:sldId id="307" r:id="rId6"/>
    <p:sldId id="308" r:id="rId7"/>
    <p:sldId id="309" r:id="rId8"/>
    <p:sldId id="297" r:id="rId9"/>
    <p:sldId id="300" r:id="rId10"/>
    <p:sldId id="298" r:id="rId11"/>
    <p:sldId id="299" r:id="rId12"/>
    <p:sldId id="304" r:id="rId13"/>
    <p:sldId id="303" r:id="rId14"/>
    <p:sldId id="301" r:id="rId15"/>
    <p:sldId id="325" r:id="rId16"/>
    <p:sldId id="259" r:id="rId17"/>
    <p:sldId id="317" r:id="rId18"/>
    <p:sldId id="306" r:id="rId19"/>
    <p:sldId id="324" r:id="rId20"/>
    <p:sldId id="262" r:id="rId21"/>
    <p:sldId id="321" r:id="rId22"/>
    <p:sldId id="263" r:id="rId23"/>
    <p:sldId id="266" r:id="rId24"/>
    <p:sldId id="264" r:id="rId25"/>
    <p:sldId id="265" r:id="rId26"/>
    <p:sldId id="311" r:id="rId27"/>
    <p:sldId id="319" r:id="rId28"/>
    <p:sldId id="310" r:id="rId29"/>
    <p:sldId id="315" r:id="rId30"/>
    <p:sldId id="316" r:id="rId31"/>
    <p:sldId id="312" r:id="rId32"/>
    <p:sldId id="267" r:id="rId33"/>
    <p:sldId id="268" r:id="rId34"/>
    <p:sldId id="295"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326" r:id="rId57"/>
    <p:sldId id="327" r:id="rId58"/>
    <p:sldId id="328" r:id="rId59"/>
    <p:sldId id="329" r:id="rId60"/>
    <p:sldId id="29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34" autoAdjust="0"/>
    <p:restoredTop sz="86467" autoAdjust="0"/>
  </p:normalViewPr>
  <p:slideViewPr>
    <p:cSldViewPr>
      <p:cViewPr varScale="1">
        <p:scale>
          <a:sx n="44" d="100"/>
          <a:sy n="44" d="100"/>
        </p:scale>
        <p:origin x="-414" y="-102"/>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AF8DDC-9CCC-48E6-BBBA-E68B98F00655}" type="datetimeFigureOut">
              <a:rPr lang="en-US" smtClean="0"/>
              <a:pPr/>
              <a:t>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38854A-5798-4573-A502-8D8AC196FB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667F46-DD16-4485-AB91-9A504ED84D88}" type="slidenum">
              <a:rPr lang="en-US"/>
              <a:pPr fontAlgn="base">
                <a:spcBef>
                  <a:spcPct val="0"/>
                </a:spcBef>
                <a:spcAft>
                  <a:spcPct val="0"/>
                </a:spcAft>
              </a:pPr>
              <a:t>37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787C42-AC4E-4E80-98A4-6B7A536F7A87}" type="slidenum">
              <a:rPr lang="en-US"/>
              <a:pPr fontAlgn="base">
                <a:spcBef>
                  <a:spcPct val="0"/>
                </a:spcBef>
                <a:spcAft>
                  <a:spcPct val="0"/>
                </a:spcAft>
              </a:pPr>
              <a:t>38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A66421-7332-45B0-B6FC-E1DFA13D3B70}" type="slidenum">
              <a:rPr lang="en-US"/>
              <a:pPr fontAlgn="base">
                <a:spcBef>
                  <a:spcPct val="0"/>
                </a:spcBef>
                <a:spcAft>
                  <a:spcPct val="0"/>
                </a:spcAft>
              </a:pPr>
              <a:t>39</a:t>
            </a:fld>
            <a:endParaRPr lang="en-US"/>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Example: those candies that you break apart and they have the little pieces of candy in them.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CFB480-2F09-45DD-8B8F-DBADBFA7ED32}" type="slidenum">
              <a:rPr lang="en-US"/>
              <a:pPr fontAlgn="base">
                <a:spcBef>
                  <a:spcPct val="0"/>
                </a:spcBef>
                <a:spcAft>
                  <a:spcPct val="0"/>
                </a:spcAft>
              </a:pPr>
              <a:t>43</a:t>
            </a:fld>
            <a:endParaRPr lang="en-US"/>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Energy is stored when the phosphate bonds are formed.</a:t>
            </a:r>
          </a:p>
          <a:p>
            <a:pPr>
              <a:spcBef>
                <a:spcPct val="0"/>
              </a:spcBef>
            </a:pPr>
            <a:endParaRPr lang="en-US" smtClean="0"/>
          </a:p>
          <a:p>
            <a:pPr>
              <a:spcBef>
                <a:spcPct val="50000"/>
              </a:spcBef>
            </a:pPr>
            <a:r>
              <a:rPr lang="en-US" smtClean="0"/>
              <a:t>Energy is released when the phosphate bonds are broken.</a:t>
            </a:r>
          </a:p>
          <a:p>
            <a:pPr>
              <a:spcBef>
                <a:spcPct val="0"/>
              </a:spcBef>
            </a:pPr>
            <a:endParaRPr lang="en-US" smtClean="0"/>
          </a:p>
          <a:p>
            <a:pPr>
              <a:spcBef>
                <a:spcPct val="0"/>
              </a:spcBef>
            </a:pPr>
            <a:endParaRPr lang="en-US" smtClean="0"/>
          </a:p>
          <a:p>
            <a:pPr>
              <a:spcBef>
                <a:spcPct val="0"/>
              </a:spcBef>
            </a:pPr>
            <a:r>
              <a:rPr lang="en-US" i="1" smtClean="0"/>
              <a:t>DO ACTIVITY W/ THE MARSHMALLOWS AND CANDY ORANGE SLICES!!!!!!!!!!!!!!!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Get students to think about the word photosynthesis…. Draw back on their root words and have them try to separate the word on their own to figure out what it means!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Get students to make the connection that photosynthesis requires sunlight, so it is obviously done in a part of the plant that receives a lot of sunlight. </a:t>
            </a:r>
          </a:p>
          <a:p>
            <a:pPr>
              <a:spcBef>
                <a:spcPct val="0"/>
              </a:spcBef>
            </a:pPr>
            <a:endParaRPr lang="en-US" smtClean="0"/>
          </a:p>
          <a:p>
            <a:pPr>
              <a:spcBef>
                <a:spcPct val="0"/>
              </a:spcBef>
            </a:pPr>
            <a:r>
              <a:rPr lang="en-US" smtClean="0"/>
              <a:t>***has space to write/think in notes!!!***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Tell students that it seems whenever we go out in the sun for a long time we fill tired. Plants get energy from it… what’s up with that???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Stop and do the first part of the of the chlorophyll extraction lab!!!</a:t>
            </a:r>
          </a:p>
          <a:p>
            <a:pPr>
              <a:spcBef>
                <a:spcPct val="0"/>
              </a:spcBef>
            </a:pPr>
            <a:endParaRPr lang="en-US" smtClean="0"/>
          </a:p>
          <a:p>
            <a:pPr>
              <a:spcBef>
                <a:spcPct val="0"/>
              </a:spcBef>
            </a:pPr>
            <a:r>
              <a:rPr lang="en-US" smtClean="0"/>
              <a:t>http://www.teachertube.com/members/viewVideo.php?video_id=75807&amp;title=Leaf_Pigment_Chromatography</a:t>
            </a:r>
          </a:p>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CAA3E4-00A3-44F2-BC14-5422C9EFF446}" type="slidenum">
              <a:rPr lang="en-US"/>
              <a:pPr fontAlgn="base">
                <a:spcBef>
                  <a:spcPct val="0"/>
                </a:spcBef>
                <a:spcAft>
                  <a:spcPct val="0"/>
                </a:spcAft>
              </a:pPr>
              <a:t>55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D140B3-FA6B-416C-B4FB-F09B6ACB52AD}" type="slidenum">
              <a:rPr lang="en-US"/>
              <a:pPr fontAlgn="base">
                <a:spcBef>
                  <a:spcPct val="0"/>
                </a:spcBef>
                <a:spcAft>
                  <a:spcPct val="0"/>
                </a:spcAft>
              </a:pPr>
              <a:t>56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E00E42-E37C-4533-90D0-6F75D712A47C}" type="slidenum">
              <a:rPr lang="en-US"/>
              <a:pPr fontAlgn="base">
                <a:spcBef>
                  <a:spcPct val="0"/>
                </a:spcBef>
                <a:spcAft>
                  <a:spcPct val="0"/>
                </a:spcAft>
              </a:pPr>
              <a:t>59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8854A-5798-4573-A502-8D8AC196FB0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E00AA1-42C2-47B3-8A72-FB8F04231C63}" type="slidenum">
              <a:rPr lang="en-US"/>
              <a:pPr fontAlgn="base">
                <a:spcBef>
                  <a:spcPct val="0"/>
                </a:spcBef>
                <a:spcAft>
                  <a:spcPct val="0"/>
                </a:spcAft>
              </a:pPr>
              <a:t>60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85342A-576B-49BC-9B20-207B32F24D76}" type="slidenum">
              <a:rPr lang="en-US"/>
              <a:pPr fontAlgn="base">
                <a:spcBef>
                  <a:spcPct val="0"/>
                </a:spcBef>
                <a:spcAft>
                  <a:spcPct val="0"/>
                </a:spcAft>
              </a:pPr>
              <a:t>35</a:t>
            </a:fld>
            <a:endParaRPr lang="en-US"/>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584D23-53B0-4B72-8D4E-224C85FF46A6}" type="datetimeFigureOut">
              <a:rPr lang="en-US" smtClean="0"/>
              <a:pPr/>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44D44-63C0-467C-B918-71AA763F5A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84D23-53B0-4B72-8D4E-224C85FF46A6}" type="datetimeFigureOut">
              <a:rPr lang="en-US" smtClean="0"/>
              <a:pPr/>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44D44-63C0-467C-B918-71AA763F5A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84D23-53B0-4B72-8D4E-224C85FF46A6}" type="datetimeFigureOut">
              <a:rPr lang="en-US" smtClean="0"/>
              <a:pPr/>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44D44-63C0-467C-B918-71AA763F5A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84D23-53B0-4B72-8D4E-224C85FF46A6}" type="datetimeFigureOut">
              <a:rPr lang="en-US" smtClean="0"/>
              <a:pPr/>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44D44-63C0-467C-B918-71AA763F5A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584D23-53B0-4B72-8D4E-224C85FF46A6}" type="datetimeFigureOut">
              <a:rPr lang="en-US" smtClean="0"/>
              <a:pPr/>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44D44-63C0-467C-B918-71AA763F5A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584D23-53B0-4B72-8D4E-224C85FF46A6}" type="datetimeFigureOut">
              <a:rPr lang="en-US" smtClean="0"/>
              <a:pPr/>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44D44-63C0-467C-B918-71AA763F5A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584D23-53B0-4B72-8D4E-224C85FF46A6}" type="datetimeFigureOut">
              <a:rPr lang="en-US" smtClean="0"/>
              <a:pPr/>
              <a:t>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44D44-63C0-467C-B918-71AA763F5A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84D23-53B0-4B72-8D4E-224C85FF46A6}" type="datetimeFigureOut">
              <a:rPr lang="en-US" smtClean="0"/>
              <a:pPr/>
              <a:t>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44D44-63C0-467C-B918-71AA763F5A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84D23-53B0-4B72-8D4E-224C85FF46A6}" type="datetimeFigureOut">
              <a:rPr lang="en-US" smtClean="0"/>
              <a:pPr/>
              <a:t>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644D44-63C0-467C-B918-71AA763F5A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84D23-53B0-4B72-8D4E-224C85FF46A6}" type="datetimeFigureOut">
              <a:rPr lang="en-US" smtClean="0"/>
              <a:pPr/>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44D44-63C0-467C-B918-71AA763F5A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84D23-53B0-4B72-8D4E-224C85FF46A6}" type="datetimeFigureOut">
              <a:rPr lang="en-US" smtClean="0"/>
              <a:pPr/>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44D44-63C0-467C-B918-71AA763F5A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84D23-53B0-4B72-8D4E-224C85FF46A6}" type="datetimeFigureOut">
              <a:rPr lang="en-US" smtClean="0"/>
              <a:pPr/>
              <a:t>2/10/2014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44D44-63C0-467C-B918-71AA763F5A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Nc6j7zz1_do"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www.epa.gov/acidrain/education/site_kids/lucy/1.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epa.gov/climatechange/students/basics/index.html" TargetMode="External"/><Relationship Id="rId2" Type="http://schemas.openxmlformats.org/officeDocument/2006/relationships/hyperlink" Target="http://www.today.com/video/today/53121189/"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www.ncdc.noaa.gov/paleo/icecore/"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epa.gov/climatechange/students/basics/today/greenhouse-effect.html"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epa.gov/climatechange/science/causes.html"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hyperlink" Target="http://climate.nasa.gov/evidenc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teachersdomain.org/asset/ean08_vid_foodfis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pbs.org/wgbh/evolution/library/01/3/quicktime/l_013_01_56.html" TargetMode="Externa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CATmGavI-U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youtube.com/watch?v=0-Hbl0bV8FA"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rUmIU3Z4auc" TargetMode="External"/><Relationship Id="rId2" Type="http://schemas.openxmlformats.org/officeDocument/2006/relationships/hyperlink" Target="http://www.youtube.com/watch?v=DojGPBV4U0w"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hyperlink" Target="http://www.clker.com/clipart-10571.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youtube.com/watch?v=R7M02vNhzw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vCicSNnKUv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asa.gov/audience/foreducators/nasaeclips/search.html?terms=chesapeake%20bay"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Ecosystems and Sustainability</a:t>
            </a:r>
            <a:endParaRPr lang="en-US" dirty="0"/>
          </a:p>
        </p:txBody>
      </p:sp>
      <p:sp>
        <p:nvSpPr>
          <p:cNvPr id="3" name="Content Placeholder 2"/>
          <p:cNvSpPr>
            <a:spLocks noGrp="1"/>
          </p:cNvSpPr>
          <p:nvPr>
            <p:ph idx="1"/>
          </p:nvPr>
        </p:nvSpPr>
        <p:spPr>
          <a:xfrm>
            <a:off x="457200" y="1447800"/>
            <a:ext cx="8229600" cy="1676400"/>
          </a:xfrm>
        </p:spPr>
        <p:txBody>
          <a:bodyPr>
            <a:normAutofit/>
          </a:bodyPr>
          <a:lstStyle/>
          <a:p>
            <a:r>
              <a:rPr lang="en-US" dirty="0" smtClean="0"/>
              <a:t>A community of various organisms interacting with each other within a particular physical environment is known as an </a:t>
            </a:r>
            <a:r>
              <a:rPr lang="en-US" b="1" dirty="0" smtClean="0"/>
              <a:t>ecosystem</a:t>
            </a:r>
            <a:r>
              <a:rPr lang="en-US" dirty="0" smtClean="0"/>
              <a:t>.</a:t>
            </a:r>
          </a:p>
          <a:p>
            <a:endParaRPr lang="en-US" dirty="0"/>
          </a:p>
        </p:txBody>
      </p:sp>
      <p:pic>
        <p:nvPicPr>
          <p:cNvPr id="77826" name="Picture 2" descr="http://tx.english-ch.com/teacher/owen/ecosystem1.jpg"/>
          <p:cNvPicPr>
            <a:picLocks noChangeAspect="1" noChangeArrowheads="1"/>
          </p:cNvPicPr>
          <p:nvPr/>
        </p:nvPicPr>
        <p:blipFill>
          <a:blip r:embed="rId2" cstate="print"/>
          <a:srcRect/>
          <a:stretch>
            <a:fillRect/>
          </a:stretch>
        </p:blipFill>
        <p:spPr bwMode="auto">
          <a:xfrm>
            <a:off x="533400" y="2971800"/>
            <a:ext cx="4495800" cy="3581400"/>
          </a:xfrm>
          <a:prstGeom prst="rect">
            <a:avLst/>
          </a:prstGeom>
          <a:noFill/>
        </p:spPr>
      </p:pic>
      <p:sp>
        <p:nvSpPr>
          <p:cNvPr id="5" name="TextBox 4"/>
          <p:cNvSpPr txBox="1"/>
          <p:nvPr/>
        </p:nvSpPr>
        <p:spPr>
          <a:xfrm>
            <a:off x="5943600" y="3276600"/>
            <a:ext cx="2895600" cy="3539430"/>
          </a:xfrm>
          <a:prstGeom prst="rect">
            <a:avLst/>
          </a:prstGeom>
          <a:noFill/>
        </p:spPr>
        <p:txBody>
          <a:bodyPr wrap="square" rtlCol="0">
            <a:spAutoFit/>
          </a:bodyPr>
          <a:lstStyle/>
          <a:p>
            <a:r>
              <a:rPr lang="en-US" sz="3200" dirty="0" smtClean="0"/>
              <a:t>An ecosystem is </a:t>
            </a:r>
            <a:r>
              <a:rPr lang="en-US" sz="3200" b="1" dirty="0" smtClean="0"/>
              <a:t>sustainable</a:t>
            </a:r>
            <a:r>
              <a:rPr lang="en-US" sz="3200" dirty="0" smtClean="0"/>
              <a:t> if it can support its diversity and ecological processes through time.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3200" dirty="0" smtClean="0"/>
              <a:t>Human Impacts on Ecosystems in North Carolina</a:t>
            </a:r>
            <a:endParaRPr lang="en-US" sz="3200" dirty="0"/>
          </a:p>
        </p:txBody>
      </p:sp>
      <p:sp>
        <p:nvSpPr>
          <p:cNvPr id="3" name="Content Placeholder 2"/>
          <p:cNvSpPr>
            <a:spLocks noGrp="1"/>
          </p:cNvSpPr>
          <p:nvPr>
            <p:ph idx="1"/>
          </p:nvPr>
        </p:nvSpPr>
        <p:spPr>
          <a:xfrm>
            <a:off x="457200" y="1143001"/>
            <a:ext cx="4648200" cy="2209799"/>
          </a:xfrm>
        </p:spPr>
        <p:txBody>
          <a:bodyPr>
            <a:normAutofit lnSpcReduction="10000"/>
          </a:bodyPr>
          <a:lstStyle/>
          <a:p>
            <a:r>
              <a:rPr lang="en-US" sz="2400" b="1" u="sng" dirty="0" smtClean="0"/>
              <a:t>Hog Farms </a:t>
            </a:r>
            <a:r>
              <a:rPr lang="en-US" sz="2400" dirty="0" smtClean="0"/>
              <a:t>are a major source of jobs in NC. The waste from the hogs is stored in lagoons. During severe rain these lagoons have   overflowed and the waste enters the local water </a:t>
            </a:r>
            <a:endParaRPr lang="en-US" sz="2400" dirty="0"/>
          </a:p>
        </p:txBody>
      </p:sp>
      <p:pic>
        <p:nvPicPr>
          <p:cNvPr id="1028" name="Picture 4" descr="https://encrypted-tbn2.gstatic.com/images?q=tbn:ANd9GcQiB5KvSi7xWjTySXfzgSH8ZppK4lZjizU_L7Z-CxJt4t2ADZxcew"/>
          <p:cNvPicPr>
            <a:picLocks noChangeAspect="1" noChangeArrowheads="1"/>
          </p:cNvPicPr>
          <p:nvPr/>
        </p:nvPicPr>
        <p:blipFill>
          <a:blip r:embed="rId2" cstate="print"/>
          <a:srcRect/>
          <a:stretch>
            <a:fillRect/>
          </a:stretch>
        </p:blipFill>
        <p:spPr bwMode="auto">
          <a:xfrm>
            <a:off x="152400" y="4343400"/>
            <a:ext cx="4267200" cy="2333625"/>
          </a:xfrm>
          <a:prstGeom prst="rect">
            <a:avLst/>
          </a:prstGeom>
          <a:noFill/>
        </p:spPr>
      </p:pic>
      <p:pic>
        <p:nvPicPr>
          <p:cNvPr id="1030" name="Picture 6" descr="https://encrypted-tbn3.gstatic.com/images?q=tbn:ANd9GcTBAm22AJz1xzG86SShYn1X9Gyo2s7N19V23Ywv-Z8xcy399S6m"/>
          <p:cNvPicPr>
            <a:picLocks noChangeAspect="1" noChangeArrowheads="1"/>
          </p:cNvPicPr>
          <p:nvPr/>
        </p:nvPicPr>
        <p:blipFill>
          <a:blip r:embed="rId3" cstate="print"/>
          <a:srcRect/>
          <a:stretch>
            <a:fillRect/>
          </a:stretch>
        </p:blipFill>
        <p:spPr bwMode="auto">
          <a:xfrm>
            <a:off x="4800600" y="4343400"/>
            <a:ext cx="3619500" cy="2343151"/>
          </a:xfrm>
          <a:prstGeom prst="rect">
            <a:avLst/>
          </a:prstGeom>
          <a:noFill/>
        </p:spPr>
      </p:pic>
      <p:sp>
        <p:nvSpPr>
          <p:cNvPr id="1032" name="AutoShape 8" descr="data:image/jpeg;base64,/9j/4AAQSkZJRgABAQAAAQABAAD/2wCEAAkGBxQTEhUUExQVFRUXGBobFxgYGBocHBkaHBwXGBcXFxgaHCggGBolHBcYITEiJSkrLi4uFx8zODMsNygtLiwBCgoKDg0OGxAQGywkICQsLCwsLCwsLCwsLCwsLCwsLCwsLCwsLCwsLCwsLCwsLCwsLCwsLCwsLCwsLCwsLCwsLP/AABEIAMIBBAMBIgACEQEDEQH/xAAcAAACAwEBAQEAAAAAAAAAAAAEBQADBgIBBwj/xABAEAABAgQDBQUFBgUEAgMAAAABAhEAAwQhBRIxIkFRYXETgZGhsQYyUsHRI0JicuHwFDOSsvFDgqLCU5MHFWP/xAAXAQEBAQEAAAAAAAAAAAAAAAABAAID/8QAHxEBAQEAAgMAAwEAAAAAAAAAAAEREiECMUEiUWED/9oADAMBAAIRAxEAPwDJIQ+6K6kpQ2YWO4EalmMDSKOocEqcbw/zaDJNMdcpJdr38iY466Y5RiKALpJ8PrB1DUCYCUSyb8g3jHEmmJ1lJHUCC6enIU4QkC5LAW0b1jOnFkymmNsoRfj+2iIw+eoOQhI8fS0WTASLFQ6FoCly0hY7QrI5rPod8GUywzkUQB21oNuCfQvwg2XMkoKQ5KlW2Qd1y9wGi+iky9wB6kmPMRpkqMpwBlVZhy566RX8ZtM/K46EyWNELP76xT26suzJWeZJ1/y8Hiar3raaMIOpptrPvP3dHN41mskoFSbpksTxctHsuirib2HLL840yCTx0c30HGw0ixEpZIDEkh03VccrX7oeK1nE4PUn3lt/v+SRHFH7PqWjMteV3sXcXIu8WYyCZpbgNCefnF0iWqYSiWTnKtlL6sBmFzprBxg5Oqb2eQBeY/cPrBkvCpI3k90LsFkzTOKQpTgklHIJLvbiGjTihmGX2m1l7geHu5Xhn+f8W0vFHKGiT4GLBJlj/T/fjBc3DJoQFkKylt4e9hYB98SfhM1KM5Ba1s5e5AFu+NZQydNh6RWLmZWFiBZnIAJ8zGiKzuSPKB5FEpSlML5M1zuAB43tzhtRYFMmJzME8lEv5Exjxlrfl5fssSVZ1G2iRrwc8Ocd7XL990F0OEKmLmJCUhizl2LFi1zwi+dgK0rCWQc13G7QXcRrhWNha6uIjlRPxjy+sPV+zJAJzIsPhijD8CVMS5yo5FL7n3Q8athLMYgjPu5Rn8fq1hSQFADXcb8Y22JYGqXlYpUVFmAbcS5MZz2ywZSJkhJUCVg7tPrDILSRFROUNlZHMs3NrXj1SJxS/b3bQpjSzcEWlMsJIYygq1gkHjxNtesCVFEJZkIMxLzEJUdwQFaZu4vFxWsfPrJ6SylKHA7jGmw6jBkomFyopcm5eGHtD7KkS0JCgtSkkizMzerwz9m8K7WRLQ+V0C8ZvgNZ8hPwn+mOC3wn+mNdiPsoES1LEwkgWDanQCK8O9kitAUteUncL+JtG+K1kikfCfARI3B9ik/+U+ESHFr5LLkRcmn06kwOjF0/Ary+sMFVyQiWcitoKIuNyiPlGOJleCni+hpic4/Cfr8oHGLp+A+MMcLrQorISbS1nX4Rp5w3xglcyMPJgDGsMCSCoFguWS2rEqFucM6b2lQNZZ/qH0gPFcaExTpASype97hbgw4pWl9kMDSAgrKZiSQzEs131Gtoae01EgCUUoSGntYbiov3QH7EK1/MC3Mg+sPMelvL6Tgf+YgvXjW5e4U4lSgz12YFZboTGlppKQgDKLS1J0Gjm3lHBkJzOUgnNwHCLaY7N9yVebmNRgUEJyuw/lt3NpHUtsyGH3bef0igTNk6+63lr0j2QslQ4hO/qqHsaxPtCgGoVbcm3UP84Hr5RmVKp8tJloCgGDuH95QbkCow/wAUwYqX2oUnaKQxHBL6v+Hhvgs4QVKEszLOVEZbF3YavaJEHsghp6yb/Zr9BG5mMJRHNv8AkIRYdgnZmZMzuChYZmZyd7/hh5PQCjnmT/cmJPZgeWjqmKcQmOgBj7yL7tRBChso/MPnFOI/yx+dHqIkz0lDTVs9kbuSR9I09Epk2BNzw+cIUp+0mH8B9I0ND7veYx4tUrwmY2Y3uo6N8T38YKTUhUwkOMqA7/mL+kU4SkZbubk2D798XolATVDihD+KgPSNsrK2qHZr19xX9rx1SMm3T6RzW047Nbk+6rzEXy5e/l+sSL8RW8xAvYLPnLHzjKe2k0fxdM7sE+riNbVy/tU/kX/dL+kYn/5FDT5XNHzMX1X0dUiwuWS5ITIlpJbeAoluV4QK9npkwBaS4yg7ZOYkJuGAIbhfQQ0wXG0LQpMxQCykAE2BYHfxvGgEkIk3KEpyb1W9xtTECyfMSES1FRIRJDk8tfSDfZZGWVLJtsDzjK49iAmfZyjsMAo8WJOVPLS8bbBJTSZdvuJbq0KE4oHl/wC5PftC0W0KWQO+OK/3B1EXU9kjpAVkSKwoRIk/PknC5YQ+Zalbtlh3m8M6dEopSlWYZEqylrB77VxZ4W4gZspAcOlR2VOoZh+VyxfdHFHST5iVFlOElhyZ9CQfIwOmRohhlMtSEkqQAlisJbS4JF3Ve55coIpcORLmsiaVoKVJJKCCAoMLNfjGcpKnbW4fK1jucPfm0E/xKSxYf5G+KrDVeEBDETc+4gApPmGa0SqoMsgzkLUyWzpWoku4GxkWlw54QPUVPaJlpQlIV95Qa6Q9za2o4wzwjEOycOlah7yGNxxcJPXuilXGBqLGygJVtnaB0X93rMt+kO5GOiblQxG05LFrMeLbo4rK1KpxWCUpIbZQQbM2YlnPdyjuqq5RSMqCte5akoSodFBTmKzpQfS42VTcpDJzpAcX1ZRJcgixhpSVFm02VPybMAPTxhHIq5aXyAg58zBmd3J97fHtLiIC8ylzA7uykkDdYZ+HAQrI0sqaCFBiNlzysfCLJKmUh3Dhr9VQPh9SZskkTAUqzB8l94uSrXujrFlTQgqllKyGIFgQ3B+XSJnEqJoCASQGUAXIH3SNSecXyJ6TMGVSVPoxB3KLWjEz8YUqWUKQ4KgVDa1Fn3EaRMKxYyiCiWwBdjm3hjvVFq4tvTn7Jf5Veq4uWdj/AHJ/uTGVk+0TBWZIGYHeNdq201rg+MMKbHJZlEA7WcNwO0Lg9INHE/mkMj8wgStnJKcrh8ybPwI74FmYvKMtGVYJcOOFlO7dIvqpyewSoMfcNtTpr5xasApG0t/hI8bQ4pZhCQAlRudBz4wloZ+ZS/yH/EPKFewDYa+pgiqnBE/Zjv8AWO5o+27keq/rA2ArVlUFtYsOjA+LkwUpzNe7bN/6vrCFuI/yl9Itk7+vyEU4gv7NXd5kRdKOvX5CFAa0fap/IrzUiLKzCJM0hUyWhZAYFQe37Mc1R+1HJHqr9IPeCeyQ0+A05XMHYpYLSByGRBI8SYIV7NUx/wBIeJ+sGyAMy/zj+1MFQhmj7NyO0UkJIASjRR1JW/kBGgp5AQkJDsAAH5QIkfbLP5B4An5wcoW4RIFii/cHFRfuBi5asst+CflANYhXaICluGVuAu6Ru5ExZUiexATLUCGZykt1uHi+gbJVsjpHsJl0k611gsHAW4B4A2cRIVJXw044sgJKiQNA1h5wRh+IKUS2e20SGB3b30hKaaa5BBQRrntbozwzw+VMCFME63VmNw2g2f28YdzoVaO0OaSM69pSlFG0zAl95ixHYmwp5VyNFgbXEMNdIGngMg5QS2uYu/hFZndkEzFBKQ+wC9zvtawtfpErDBWFtdIyP/8AoTpyyc+Me1OGTKZYUVJOYBmdmII1I3NFSK8qQkghm4H6w7xQ9pQ9pnBMvcwBYslQ16HuMPtmz9kGIVBkkJVlzalu5rvffF1HVn4gO5/nCTEKpKyCQcwsCH05x5TqWdATuDCISNVKrVONsi+4CCMVmlSUqUb5gHZIdJ5hIcvxeEtNRTTqyeqmguqp5qmAQogH7pzdSwJiORp/Z+coqCCtWUjcwblpb9YediETFIK1sSW2lXDCxYjpGFpZ/ZKQCku+h1v16RqJ2Nyu0LCWGDHMU6gnVh+3hOT4W11NK7QrUe0SSCNvUXDL1UCzb7xdSUdMpCCoKQo/CqxuWd3DsNOUN0Y5IAzBdOlWhAmXbXQCFw9pJaZISShWuyc6g7kjlwiGF1fhqkLGWajKdA5ziz3S7W674uqsMnSChailaCbsDYH4nPpB/wD9khRStUlDjRScySNx0LNaPPaWrUZBMsJU2VwfeyvdSTmY+EUXSnD60DOUpFjaxU2ynepzx3wfJxBKrrQht+y3hlEZvC65KHJIdV7sw0DEHfaHdDNkz0qBMtJH30kWO7M1oDcgiV2eZV1JQcvu6gPze0M6Cj7POAtZTmJA2NoMLvruPhCfDkodWdbJATtAjXrBNLNkyZyphqEKSQwc6cz0+cE7FwYjEcpUEhjc5iRcvoobix15RlMcxBc2apaMwKQlJyXbUu6CbXgvGPaSmmH7OYkrJ0KgxGm/u1MIsQw5XbFQHaJVdHYlJBtoMosxe0X1dZo7Da2dsA1CVJdDy8xdnDDKpN+7hH0HDKhKknaD5jv/AFj5FJxZIADTiBoDNNmuLEW08ovXjaNRJS5uTmIPeUteLvWa+l4lNacz6oR/cuHGQ8fL6R8mpMcJP8sOWY51nRyNTz3QzT7ZTdAtvzIP9yVqPlDBjc0s7bWnU9p/1SYNzHgfKPnlH7VH3tkrKzmYhIIZnBURf6Q3me1QITsTUbSXLuCl7gEWch4lh3KnDtV/nA8ED6wyTMB0v3xkab2kldpmUpkFagHF7AC+/WNBKxCQq4Wk98WxY5rlPMSNGSfNQ+kMQqM1UTkmrICtlpQsdCSolu5o0YRwJ8X9Yvqrt4kcZTx9I8hD5ViK1T05TRVDG6VZpSSlXEEr05NGJqKtacyClYIJSdoWIsWaPo9RWZUAuNkgnobfrHy7HphXNmZblS1MxfVWvIRV1nobKWtbbB71n6wPidQZy0gj3QwCST6uToIIw2kSljMUCR91IfuJh1SLQmyEkdEKv3tBgpRh9BO2QENZxmA0G+/WHVPS1AlTAohCSk5khAVmYOBbS4i4TNtOwvRW4Dgd5ixeMlCkgIs93IduTG0JZaYgqZ0gjdYD0hrQywlALkE6hJYQZjCkzRmAQlYLKGY7XMABvr1gOnplW93z9IBBlPKCvjbiVGCJVIjPoTZ7k6v1ihSJgGo7gfrHMicoqBz/AHVbhuKYSeUtGjUpSeof1gpddSywyghJ3MkA9XAjOzqxQHvq8E/SM3iU8ler23xaK31TPIAmSpiTL3HsUqI+IOLghhqGLwgxDG9ns8xVlUWOVKXBzOSBcXPHSM7T1wyZSXu7OW/bRXWLRlBA94+AY2H73QL4Y0WNrJIUxG7XiYeU1QFAFjq1m+cYigmja6xoKGqZPfFWI0Qkyz7wUept4CDJWVPupDHy6cIRpxAcdIIl1Je7BPE7zyEDUORPYMkMNTf5mPRVJVYpB4ul/UiFQqwdLwVKWGaJriaSFS1e52QPNAB8WIgDHKhaAUq2c2jWca2I1gZfKHmE1IWkoVccD5sdQecXtZjK1dEpaZTSlq2VXBCRrZ1EfOK5eCq+GWDwM9H/AFg/2iojImMSVJUHQTvG8HmD9d8KlVbNEeItOETARsyh0mpPquO5+G1CBmMhOX4kssd5Sot3xTIqnhzhOMKlqDFvnDGb4k0tMwhwhPehH/YRWqYsEe4kuGYy0sdx2dO+NdjGByZn2yJRBZ1BCgAo9DYHpGclYHNUQezSnktbeTuPCNMWKkVk0f6w/qzfIiPF4iqzrQr/ANg9Ghmj2Unm4FP/AFqP90DVfs3VDSU/5OzPgyniRcuvLkbTEguC+nWGFL7RLQLTSORCh5h4WpwmqBI7Cd/61N6NB0r2cqTrLy81KSn5vBZKZWpwzGp0yWFdqnfuJ05sIkL6CT2KAha0uH91yLl9S0eQcI7zjnbKSKu4cSxLys5CR0Glz3xymbIQGQpPMu5PePSFoxJKlMEgB2ZrONzQ4oaftHPupHMXPAcO+LXJzKno/EeiVfSL01iU3KV+AHqRFqmFstu9/WBsSwsqQZkhRIA2kEORzTxHLXrDLFaBr8dBUkpSdl9W3htxgaimqmrJJHIEkeFoTVU3S4vv/R3joTQGAJtwiTTLzpLHJcWNz5x3KWr4gO79YRyasKDbajuYn6wQiSs6S/6lD0eAm6pzC8w/8R8oUCqAV75+9v8Ay8Okdro5m6WjxH0iiVhiyQZjp1dhpwvm3s26LQpqa1O4k95hdMnk3Cbcee/5eMNsZpAEJEtLnNdk3YvqWdu+FokKEkulYOc7izZQ562HhD0HmG0U2Y6pacwSwItv4PrpB2LUUyXKlqWjKSogub8nGg8YI9nZoTJvLJOY6lge7yiv2inpKEshKdo6EE6b2HziHwmol3PWCqqsUlm5wsol7R/fGLMQVp3+sLJnSV6VZdQXDh7RpVEKAfjYx8+lrZQMamnrXQxLfuxgsdPE8kz8p+cWJrms/wDiM0mvKrMX5A+McIztqQ+/fGca1qplUx1i+nq+CmPGM2CbOd14IpUKJdKVrH4QT6CDKuUabEqgqoldpMVMXKnAAlrPs5Rya/dGTmzQYeIVMnCZKTIPvJKwDlIIdnzMxJBiyn9jKhf+mkDnMQW65STDi5SM/InEQdKqjGhpv/j+ZvXKH9Z82AhRKwaa+2lEofjIfuSHJhwTyMhjS+xyDf8ALhwj2mrCS6lHvMeyMMp0+/NWvklOUebmLymmHuyyfzKMWLb+jSmxeWNVpuOvpER7QS9xJPIQhxaansVBEpCSWDgX1G/dDzBp57KWn3WSlm6QjsZJxla7IlzVdEn5PAU+rmkn7JQbXNbXTWGvaFje/GLKatE1BRMuDbmOBEOjKzqpa1Xyp8f1j2CahBlqKTu0PEbjHkWtcf6+NVRGUbZDFOdg5SfibeR13Rp8HqFJloXqlYudHYkHobPGNrZxCSCx0CmGrEEF+YjV+zNQkyOyJcByk9SW7w7GMUfT6pmBgRoY8wmtyL1hHUYomQrs5hudOm5X5Yqq8RQDZVxw+sR6MPa+iQnLNlsJa1DMkiyVPfeAxue4xnZdOlUxQce6CGAs/C5hhU44lcpUohRzC2llD3T3GFdFVFCiTtKPy5CJno+oKNIZCNTqd54kwyU8s7JI6Qlw+fPKiuXLJLEaWD9TrF08VKveID8x8gYMa1pcHUoq2iS/Ev8ApB+OYJs9pKKUltpJIAJ4pJNjy0jIU1FNVrPy9Co/SNAn2IlFOdc+at+ASPM5ocW1nf4pO8xWquR8RhljnsvlR2lNmWlI20kurmpLAOOI3Rlf4lIswfnBh2mM6uQqxSVHuf6wtrqUL0CkgcvmRBuHyVLV9nu+9oB1MOMWSoJuom19Wca2hgzWUpcNRmCXObg947V2XAlnF314XPKNdSz88r7REtbWClpBV3K138YppEpTMKwlKSS5IF7lzeLkL4swrKkP2YHUfUR3LrBuDeUa7EfahWfsQlKkqH3xnB42NvKCsMUkSy6JZUk2VkS4BewtYAjdxh08LmszQYfOmlwkhPxKsOrnXuh3IwmUj+YorPAOB9T5RbNqys3V5/u0BTZqd5HjGdq4m8iahP8ALloT/tBPiXgxdbMV94+MIKWtHAngwJ9ILNWprSl97D1L+UK6W4dM25pd3VfxMNP4ooZlNGSweoWozSAn+YXc6a8BBlWtZZ1DuB+sSkbiRiaZqOzmEsoMSCxvwjOY3IMqaU/dbYI0KdAfrCqQVWdatdxb0ENsWloNNnYlaCLlSi4NmuekW7FJ2ElThvIjo1Q1BfoDCyiqRm0HhDOqmBAG97jpFDQON1f2bMWJGrfV4d01QpOWwsBv+gjJYxVhWRP4oc0U7MS5sNf03PCz9aP+IX2amUHO4JJPi/yiugSoNnmBHJw//EFvGABOzBi4SXYJPAO6jv6QslTnYRam2nTadTZlKJAZ86z/ANokIJMoERIeQx8Zq1bJIfRiOW5+hBHcIbYIVy5aMwy51HKbMeXexhPOByn8urajv7vAwXhFcDI7OaHQhTpN3SNX6DiIzfRntocyf4lBWpRzIDOdC6g3SDKvDJbKVl0Dvy0uIz+K1KSUqd9mx/WNDgNT2iHN1aF4kTpKRpaF1cspmBYO68PsVw0IUljZfugC/ThCDE5WVeS5/WMyXW7mNtgMwiQk6E3PfF02dlGfhGXw7GVIQEkaaRfNxcFJABc8rWjSPZk9lk63jRpxYfwqym6g1upYnzj5/Iq1LYIllRPMafIc4YU/bSzZSBxDFW64uREq0k2rUKdSQSFnhq2pAO7WM/MlS1IAnS0rW7uLEHgVhioeUVzjMI2pqm4AJHfYP5wGuSneCrqony0g1W6af/ZhCQkBKUjQBg0L6rF84KHsWdgT8ooCUjQAdAIFqqjaAiGH1PUPLyolqUSxfZA7rveKlSp7gZUh+bwTh5dAAZSWSEtZrDM/EWh0KyWRqkM2pA03+cWdmxm6bCVrOcrysSLp3728IbGkIltnUSbnQPqOD7zHk/FpQSwUC6ibX38usCzMTuAlCiG6esQW0VIgsCH6vBvZIB2UgdAIWCpmOGQkdVfQR3NVMJusJ/Kn6mGAaqYAY5n1gA1aEs5OrqUepb0aBihA3D19YjFuC4glIW5DlZPPdujutxHMo5QW6H5wswyqEuWX4n5QHMrSsvYDrfyisTQU2Jq4DvP0gvEMSWKbaUllqAAALltol35cIzNOS9i8aGfhZnIQF2CQ4Z99y5e+nCKK3AlBNzb4OrpMxQTkQpQAYqGmtnJ3xncPWbva1t142OGCUlCXClK3lMvNr+JSfmIWfKs3MlLM2WhhmUbAKSp+RyExoKaYEJyu53kbzC/EpxVVyjkUAlJOVagdyzbaLBk6coslmzmCrx7M01JcsdB9Y7kIDPCgFn5xfJqyne8TdjT08xhxiQtkVYbWJCzj5VVp2EtfZbXeBAlBOKUKs7AHuv8AqO+LEznSxtwgKjmkBQB13ceMTH0ynTNlI3AW6Wh1ha1yTqGBBP4kkbjujPZ9A7i7dGhrRlUySUb06HiN4PSBqNwtCZ8oixCg6TvB3KSdxH6RhscGWaEMUlI2rkvwN9YYeyuJZFdio2Udk8FcO/1h37R4b2qcw98aFtfwn5RavTGUSXvBqwXSkXKiwHXWFAqMhP76w5wqSstNJy/DZ7Gz30i9NStXh8lMtIQjX7x/eg5RbOUhOpD8SYTypQOsyYSfxZf7QIvlUkt3ygnib+ZgTqdVytynPAOfSBJq1n3ZS+pGUeZEaCkSkCwAHSBMSr5aXBWAeD3hxEUqnmr+ENxP0EB1lItG0o6N6w7o60McqVq6JPqWHnC3GZyikuhhbUh9RuD+sOAqFcUFgT0c/WGFFicvelI5kaeMKZpBfTj+zFlIlkFR0Kso7rmBHszFUKIY7I0i014DG57jGZnrIVbTdeC6StWBo4dn56xcVrRHEi1kK77esUVGJLIvkT3knwaBET1n4U9XMLa+oBVlcEjUs0UVprKp5kzaS+X4mZOvEu/dFE6SkWWtLhy2Yno2geKk1IMrIS3A5jblldvKKULCUqYEkg3b6xC9DsIlyzLBVKzqc3bna5YQLWsmYWSyViwtY8QxLR1S1ahLADDW5PMwHVzSFhzmLg/4uYhBuEozLCXa99/6eUPk1CHZRWo8lP8A8UkQpwuiuSq7myTp38TGgpkM2g6CLTlJMPwyYlWZSbPYKU3R9WjQoE9X35KRyzKPyEELlbLhjC0T2vpEbHtRhKiszlzs5SiwAAO/fwvzipU63pFqpxPT6wtUwF9YvZkxeme45xEL5wElJeLESS5vpER0uptrEiqSkkaeUSDE+cyrEEOY8Qiz8yPpEvBEhigp3u/dpGnFwF273HeC8MpU4oQmYk2fj94WU44QoJ9f8wfh2mRXuTNDwUNDFhlFYigFSJyTsLIP5TvB/e6NhhWLZytB1Qpuo3GMhhMwBSpE5glVh+FegI5fWLkrMibYXGp48dTpaKtQ5x3BkFYnfd1WkDU7iG3cYoXVH7qSR4esaGhqUzEJKbgj9gwlxqUqWrZTmSdC+h+EwGKBPmHckdb+kESpcw6zSB+FIHq8Iu3mPdk90WLnMHUtXQFvSAtFLp0O61Ej8Si0VYjWSUACUUO98t/R4UyKuQA6gkniq584HxjEUzAEy9Huwt5axpUZNx/KGD+EKazEFTGJ0eKZeHzVaS1nuMGy8Bnn3sqQOJfyH1i1kCJ7luPCO1KZCRqSSfQaQ8pcASzl1HhoPCChJSiyUpT0EGwds9Ko5qtUsOdoPGHqyhLpSxzavubhBlQthrCmfWHdBbWpDWXRH/zeCR9YEmez83VJSroWPgYEkTSCCDGlwqtzWMG1WRnE50FikhQ4pY+ccz5q8pdh33jezaWXNTlWHG47xzSYxPtFgy6dTHaQq6F8eIPAjfG2QqVjKNrdpF+Hy75iSeH1hcJm4eQvBhmG14qvFppRtFn8URpCZFU4gmXOEc7HU3paxQ3tFWLKYCYlg/vD58ookqeO8RH2Sn3RRO6SZmQ4ML6epC5rk7If9IEwrEuzUyvdOse4YgfaF7N4PGsZG00/MonnDKmbOH0bxjJU88pXs3A7vOG6axJKFBwoG99RDdg5NRMmIRYB7PrxiQpxmUFLCkgKBSkuwiRuZjNtfOyU9fOO5M0A6HyilAPCLRKPADv/AEjIeVZZxq5BeLaQuG57PUbu+KKkW3W9I9pFc99uR3RL6NqgqYBMZlCyt3RUNJahNlpXbtJfvtclPHrv8YUongKJPuzAyxz3/vrHVKVSZ2UB3DG2qT+3flDBp37O1pQopJ2Dfp0jVoQJiSFix8RwUPxCMDTrvGn9np5yBKi5A15DTvgb9kmJYbPE8pseChZJG5Tn0gmRgaReaorI3OwjU1ElMxJAsv7h5/CeR9YyE2eoEhTggsR0jPlca8e/ZkinkaCVLH+0ephnIlp3ADo0IaedDSVOygc4ztrWQYq0XLS8D9sHtBea1ocSglt0L6xAAKh4QTPnwDOnO4iRFWT36QFrB9ZLvygXsmuYtGOkpLQXRTiOMCieBBdOQRAuLTYZXuGJizGUdpJWlW1l2k8iAbjucd8IaRd7Qwq6nLKWToEnzDARrWcY8TnLJFzoB6Q5n4X2ckzFLGZOXZa1yzBXLXuhbgUxKJ8oksAr1cfON5ifs2upk5EMJqFFQf3VOGIJ3cj1jQnrWFlTovFVaD5XsNWvtS0S+apiW8iT5Q3pPYI/6tSkckIKvMkP4RXxPImw+tDi8HY5U/ZpABJVw4D9SIbI9gst5NQF8loy/wDIEiFFbVzabNLnSykvsuLHmCLKHMGM4eTMVCy/ukd0E0iHSc1n1H1g9FclfvAgXFhcHceYPCBRRGHWFnYJ3aRYqlJGyz7m+ceS6MPtEfPuaC5csDQd5+kOgfS1Gwl9QLvuiRxKkEh86u63k0SAvngmx72x4wPHUaZ1YVkxJS93H1isRExIxljOw+LyWN3QwXLUVIPxptzKQWby8oXSlP8A7vJQ0MHXJTOBY6LHBQt5/KAwfgaELKkKG0bpPTUfvnDykWJaW3jWM5R2UFA3JP8AkQ1rZmdHaJ1BZQ+cWt+HR7TVDhxxvd+EUY3RdqntR/MSNob1p4/mHpGZoMVMuY5uDZQ5cesauXV3CkkMLg8eEBvV6ZylU5huLpvujnFqNIUJssMlR2kj7qvod0EJAKB5xnO25dDpnwV/FFtd0KMTmZClucUU9WS7wownzTrACqjhHlZVWgJKxGcSwrcx12biKEkR6urAsNeEWLQVUcpi6TPO7fETR5yCoi8QyggtwjTH0zopjXLtq7W8YpxOuM3ZDhIv1jr+IT2a0EB2Gm8uGg32UwvtZrrGwi5HE7k/MxSC0w9k/Y7tGmznTL1SkWK/on1j6I5AZNgOEVyFhouChG1IV1ecnW3fFctQTrDhUhxaFlZJO6DCJkVAfQN3/SDJ0iVPRkmyxMSNyhpzSdQekZ8giCJFapJ1MMYsAYv7C6rpTnHwLUyhySrRQ5WPWMoqmWklMzMkp1SRlPe94+nyMQSq+h/fhHmISZM9LTkvuCxZSe/f0MXGB8ySANA0RdQhPvKY8P01g72k9mJ0klQXnk7lIDEcpmrddIRS5ATp47/GDEYitO5Km6gepiQCEnnEi04xcexIkLCR6IkSJL9x/wBsN5Wk3o/fa8SJA14gkm8aDBfemDdl07xEiQfWvhCj6+pjQYSo9knqflEiRT21fR/h984OhlqcQHRHZiRIfJeH0rxgbSehgNGsSJGCpqjA3GJEiiqTzYwJI1MSJG4x5+xydU9PmYEWo5++JEgHkYSI2fsmPsz+Y+giRImvFq6cxfLMSJGmxlPFNWI9iQ0FU2BhrEiRkV6g3EMpR2DEiRqOdXYeXKQbg2I4i9jGCrkDOsMGC1epiRIKYU1Cjm1MSJEid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jpeg;base64,/9j/4AAQSkZJRgABAQAAAQABAAD/2wCEAAkGBxQTEhUUExQVFRUXGBobFxgYGBocHBkaHBwXGBcXFxgaHCggGBolHBcYITEiJSkrLi4uFx8zODMsNygtLiwBCgoKDg0OGxAQGywkICQsLCwsLCwsLCwsLCwsLCwsLCwsLCwsLCwsLCwsLCwsLCwsLCwsLCwsLCwsLCwsLCwsLP/AABEIAMIBBAMBIgACEQEDEQH/xAAcAAACAwEBAQEAAAAAAAAAAAAEBQADBgIBBwj/xABAEAABAgQDBQUFBgUEAgMAAAABAhEAAwQhBRIxIkFRYXETgZGhsQYyUsHRI0JicuHwFDOSsvFDgqLCU5MHFWP/xAAXAQEBAQEAAAAAAAAAAAAAAAABAAID/8QAHxEBAQEAAgMAAwEAAAAAAAAAAAEREiECMUEiUWED/9oADAMBAAIRAxEAPwDJIQ+6K6kpQ2YWO4EalmMDSKOocEqcbw/zaDJNMdcpJdr38iY466Y5RiKALpJ8PrB1DUCYCUSyb8g3jHEmmJ1lJHUCC6enIU4QkC5LAW0b1jOnFkymmNsoRfj+2iIw+eoOQhI8fS0WTASLFQ6FoCly0hY7QrI5rPod8GUywzkUQB21oNuCfQvwg2XMkoKQ5KlW2Qd1y9wGi+iky9wB6kmPMRpkqMpwBlVZhy566RX8ZtM/K46EyWNELP76xT26suzJWeZJ1/y8Hiar3raaMIOpptrPvP3dHN41mskoFSbpksTxctHsuirib2HLL840yCTx0c30HGw0ixEpZIDEkh03VccrX7oeK1nE4PUn3lt/v+SRHFH7PqWjMteV3sXcXIu8WYyCZpbgNCefnF0iWqYSiWTnKtlL6sBmFzprBxg5Oqb2eQBeY/cPrBkvCpI3k90LsFkzTOKQpTgklHIJLvbiGjTihmGX2m1l7geHu5Xhn+f8W0vFHKGiT4GLBJlj/T/fjBc3DJoQFkKylt4e9hYB98SfhM1KM5Ba1s5e5AFu+NZQydNh6RWLmZWFiBZnIAJ8zGiKzuSPKB5FEpSlML5M1zuAB43tzhtRYFMmJzME8lEv5Exjxlrfl5fssSVZ1G2iRrwc8Ocd7XL990F0OEKmLmJCUhizl2LFi1zwi+dgK0rCWQc13G7QXcRrhWNha6uIjlRPxjy+sPV+zJAJzIsPhijD8CVMS5yo5FL7n3Q8athLMYgjPu5Rn8fq1hSQFADXcb8Y22JYGqXlYpUVFmAbcS5MZz2ywZSJkhJUCVg7tPrDILSRFROUNlZHMs3NrXj1SJxS/b3bQpjSzcEWlMsJIYygq1gkHjxNtesCVFEJZkIMxLzEJUdwQFaZu4vFxWsfPrJ6SylKHA7jGmw6jBkomFyopcm5eGHtD7KkS0JCgtSkkizMzerwz9m8K7WRLQ+V0C8ZvgNZ8hPwn+mOC3wn+mNdiPsoES1LEwkgWDanQCK8O9kitAUteUncL+JtG+K1kikfCfARI3B9ik/+U+ESHFr5LLkRcmn06kwOjF0/Ary+sMFVyQiWcitoKIuNyiPlGOJleCni+hpic4/Cfr8oHGLp+A+MMcLrQorISbS1nX4Rp5w3xglcyMPJgDGsMCSCoFguWS2rEqFucM6b2lQNZZ/qH0gPFcaExTpASype97hbgw4pWl9kMDSAgrKZiSQzEs131Gtoae01EgCUUoSGntYbiov3QH7EK1/MC3Mg+sPMelvL6Tgf+YgvXjW5e4U4lSgz12YFZboTGlppKQgDKLS1J0Gjm3lHBkJzOUgnNwHCLaY7N9yVebmNRgUEJyuw/lt3NpHUtsyGH3bef0igTNk6+63lr0j2QslQ4hO/qqHsaxPtCgGoVbcm3UP84Hr5RmVKp8tJloCgGDuH95QbkCow/wAUwYqX2oUnaKQxHBL6v+Hhvgs4QVKEszLOVEZbF3YavaJEHsghp6yb/Zr9BG5mMJRHNv8AkIRYdgnZmZMzuChYZmZyd7/hh5PQCjnmT/cmJPZgeWjqmKcQmOgBj7yL7tRBChso/MPnFOI/yx+dHqIkz0lDTVs9kbuSR9I09Epk2BNzw+cIUp+0mH8B9I0ND7veYx4tUrwmY2Y3uo6N8T38YKTUhUwkOMqA7/mL+kU4SkZbubk2D798XolATVDihD+KgPSNsrK2qHZr19xX9rx1SMm3T6RzW047Nbk+6rzEXy5e/l+sSL8RW8xAvYLPnLHzjKe2k0fxdM7sE+riNbVy/tU/kX/dL+kYn/5FDT5XNHzMX1X0dUiwuWS5ITIlpJbeAoluV4QK9npkwBaS4yg7ZOYkJuGAIbhfQQ0wXG0LQpMxQCykAE2BYHfxvGgEkIk3KEpyb1W9xtTECyfMSES1FRIRJDk8tfSDfZZGWVLJtsDzjK49iAmfZyjsMAo8WJOVPLS8bbBJTSZdvuJbq0KE4oHl/wC5PftC0W0KWQO+OK/3B1EXU9kjpAVkSKwoRIk/PknC5YQ+Zalbtlh3m8M6dEopSlWYZEqylrB77VxZ4W4gZspAcOlR2VOoZh+VyxfdHFHST5iVFlOElhyZ9CQfIwOmRohhlMtSEkqQAlisJbS4JF3Ve55coIpcORLmsiaVoKVJJKCCAoMLNfjGcpKnbW4fK1jucPfm0E/xKSxYf5G+KrDVeEBDETc+4gApPmGa0SqoMsgzkLUyWzpWoku4GxkWlw54QPUVPaJlpQlIV95Qa6Q9za2o4wzwjEOycOlah7yGNxxcJPXuilXGBqLGygJVtnaB0X93rMt+kO5GOiblQxG05LFrMeLbo4rK1KpxWCUpIbZQQbM2YlnPdyjuqq5RSMqCte5akoSodFBTmKzpQfS42VTcpDJzpAcX1ZRJcgixhpSVFm02VPybMAPTxhHIq5aXyAg58zBmd3J97fHtLiIC8ylzA7uykkDdYZ+HAQrI0sqaCFBiNlzysfCLJKmUh3Dhr9VQPh9SZskkTAUqzB8l94uSrXujrFlTQgqllKyGIFgQ3B+XSJnEqJoCASQGUAXIH3SNSecXyJ6TMGVSVPoxB3KLWjEz8YUqWUKQ4KgVDa1Fn3EaRMKxYyiCiWwBdjm3hjvVFq4tvTn7Jf5Veq4uWdj/AHJ/uTGVk+0TBWZIGYHeNdq201rg+MMKbHJZlEA7WcNwO0Lg9INHE/mkMj8wgStnJKcrh8ybPwI74FmYvKMtGVYJcOOFlO7dIvqpyewSoMfcNtTpr5xasApG0t/hI8bQ4pZhCQAlRudBz4wloZ+ZS/yH/EPKFewDYa+pgiqnBE/Zjv8AWO5o+27keq/rA2ArVlUFtYsOjA+LkwUpzNe7bN/6vrCFuI/yl9Itk7+vyEU4gv7NXd5kRdKOvX5CFAa0fap/IrzUiLKzCJM0hUyWhZAYFQe37Mc1R+1HJHqr9IPeCeyQ0+A05XMHYpYLSByGRBI8SYIV7NUx/wBIeJ+sGyAMy/zj+1MFQhmj7NyO0UkJIASjRR1JW/kBGgp5AQkJDsAAH5QIkfbLP5B4An5wcoW4RIFii/cHFRfuBi5asst+CflANYhXaICluGVuAu6Ru5ExZUiexATLUCGZykt1uHi+gbJVsjpHsJl0k611gsHAW4B4A2cRIVJXw044sgJKiQNA1h5wRh+IKUS2e20SGB3b30hKaaa5BBQRrntbozwzw+VMCFME63VmNw2g2f28YdzoVaO0OaSM69pSlFG0zAl95ixHYmwp5VyNFgbXEMNdIGngMg5QS2uYu/hFZndkEzFBKQ+wC9zvtawtfpErDBWFtdIyP/8AoTpyyc+Me1OGTKZYUVJOYBmdmII1I3NFSK8qQkghm4H6w7xQ9pQ9pnBMvcwBYslQ16HuMPtmz9kGIVBkkJVlzalu5rvffF1HVn4gO5/nCTEKpKyCQcwsCH05x5TqWdATuDCISNVKrVONsi+4CCMVmlSUqUb5gHZIdJ5hIcvxeEtNRTTqyeqmguqp5qmAQogH7pzdSwJiORp/Z+coqCCtWUjcwblpb9YediETFIK1sSW2lXDCxYjpGFpZ/ZKQCku+h1v16RqJ2Nyu0LCWGDHMU6gnVh+3hOT4W11NK7QrUe0SSCNvUXDL1UCzb7xdSUdMpCCoKQo/CqxuWd3DsNOUN0Y5IAzBdOlWhAmXbXQCFw9pJaZISShWuyc6g7kjlwiGF1fhqkLGWajKdA5ziz3S7W674uqsMnSChailaCbsDYH4nPpB/wD9khRStUlDjRScySNx0LNaPPaWrUZBMsJU2VwfeyvdSTmY+EUXSnD60DOUpFjaxU2ynepzx3wfJxBKrrQht+y3hlEZvC65KHJIdV7sw0DEHfaHdDNkz0qBMtJH30kWO7M1oDcgiV2eZV1JQcvu6gPze0M6Cj7POAtZTmJA2NoMLvruPhCfDkodWdbJATtAjXrBNLNkyZyphqEKSQwc6cz0+cE7FwYjEcpUEhjc5iRcvoobix15RlMcxBc2apaMwKQlJyXbUu6CbXgvGPaSmmH7OYkrJ0KgxGm/u1MIsQw5XbFQHaJVdHYlJBtoMosxe0X1dZo7Da2dsA1CVJdDy8xdnDDKpN+7hH0HDKhKknaD5jv/AFj5FJxZIADTiBoDNNmuLEW08ovXjaNRJS5uTmIPeUteLvWa+l4lNacz6oR/cuHGQ8fL6R8mpMcJP8sOWY51nRyNTz3QzT7ZTdAtvzIP9yVqPlDBjc0s7bWnU9p/1SYNzHgfKPnlH7VH3tkrKzmYhIIZnBURf6Q3me1QITsTUbSXLuCl7gEWch4lh3KnDtV/nA8ED6wyTMB0v3xkab2kldpmUpkFagHF7AC+/WNBKxCQq4Wk98WxY5rlPMSNGSfNQ+kMQqM1UTkmrICtlpQsdCSolu5o0YRwJ8X9Yvqrt4kcZTx9I8hD5ViK1T05TRVDG6VZpSSlXEEr05NGJqKtacyClYIJSdoWIsWaPo9RWZUAuNkgnobfrHy7HphXNmZblS1MxfVWvIRV1nobKWtbbB71n6wPidQZy0gj3QwCST6uToIIw2kSljMUCR91IfuJh1SLQmyEkdEKv3tBgpRh9BO2QENZxmA0G+/WHVPS1AlTAohCSk5khAVmYOBbS4i4TNtOwvRW4Dgd5ixeMlCkgIs93IduTG0JZaYgqZ0gjdYD0hrQywlALkE6hJYQZjCkzRmAQlYLKGY7XMABvr1gOnplW93z9IBBlPKCvjbiVGCJVIjPoTZ7k6v1ihSJgGo7gfrHMicoqBz/AHVbhuKYSeUtGjUpSeof1gpddSywyghJ3MkA9XAjOzqxQHvq8E/SM3iU8ler23xaK31TPIAmSpiTL3HsUqI+IOLghhqGLwgxDG9ns8xVlUWOVKXBzOSBcXPHSM7T1wyZSXu7OW/bRXWLRlBA94+AY2H73QL4Y0WNrJIUxG7XiYeU1QFAFjq1m+cYigmja6xoKGqZPfFWI0Qkyz7wUept4CDJWVPupDHy6cIRpxAcdIIl1Je7BPE7zyEDUORPYMkMNTf5mPRVJVYpB4ul/UiFQqwdLwVKWGaJriaSFS1e52QPNAB8WIgDHKhaAUq2c2jWca2I1gZfKHmE1IWkoVccD5sdQecXtZjK1dEpaZTSlq2VXBCRrZ1EfOK5eCq+GWDwM9H/AFg/2iojImMSVJUHQTvG8HmD9d8KlVbNEeItOETARsyh0mpPquO5+G1CBmMhOX4kssd5Sot3xTIqnhzhOMKlqDFvnDGb4k0tMwhwhPehH/YRWqYsEe4kuGYy0sdx2dO+NdjGByZn2yJRBZ1BCgAo9DYHpGclYHNUQezSnktbeTuPCNMWKkVk0f6w/qzfIiPF4iqzrQr/ANg9Ghmj2Unm4FP/AFqP90DVfs3VDSU/5OzPgyniRcuvLkbTEguC+nWGFL7RLQLTSORCh5h4WpwmqBI7Cd/61N6NB0r2cqTrLy81KSn5vBZKZWpwzGp0yWFdqnfuJ05sIkL6CT2KAha0uH91yLl9S0eQcI7zjnbKSKu4cSxLys5CR0Glz3xymbIQGQpPMu5PePSFoxJKlMEgB2ZrONzQ4oaftHPupHMXPAcO+LXJzKno/EeiVfSL01iU3KV+AHqRFqmFstu9/WBsSwsqQZkhRIA2kEORzTxHLXrDLFaBr8dBUkpSdl9W3htxgaimqmrJJHIEkeFoTVU3S4vv/R3joTQGAJtwiTTLzpLHJcWNz5x3KWr4gO79YRyasKDbajuYn6wQiSs6S/6lD0eAm6pzC8w/8R8oUCqAV75+9v8Ay8Okdro5m6WjxH0iiVhiyQZjp1dhpwvm3s26LQpqa1O4k95hdMnk3Cbcee/5eMNsZpAEJEtLnNdk3YvqWdu+FokKEkulYOc7izZQ562HhD0HmG0U2Y6pacwSwItv4PrpB2LUUyXKlqWjKSogub8nGg8YI9nZoTJvLJOY6lge7yiv2inpKEshKdo6EE6b2HziHwmol3PWCqqsUlm5wsol7R/fGLMQVp3+sLJnSV6VZdQXDh7RpVEKAfjYx8+lrZQMamnrXQxLfuxgsdPE8kz8p+cWJrms/wDiM0mvKrMX5A+McIztqQ+/fGca1qplUx1i+nq+CmPGM2CbOd14IpUKJdKVrH4QT6CDKuUabEqgqoldpMVMXKnAAlrPs5Rya/dGTmzQYeIVMnCZKTIPvJKwDlIIdnzMxJBiyn9jKhf+mkDnMQW65STDi5SM/InEQdKqjGhpv/j+ZvXKH9Z82AhRKwaa+2lEofjIfuSHJhwTyMhjS+xyDf8ALhwj2mrCS6lHvMeyMMp0+/NWvklOUebmLymmHuyyfzKMWLb+jSmxeWNVpuOvpER7QS9xJPIQhxaansVBEpCSWDgX1G/dDzBp57KWn3WSlm6QjsZJxla7IlzVdEn5PAU+rmkn7JQbXNbXTWGvaFje/GLKatE1BRMuDbmOBEOjKzqpa1Xyp8f1j2CahBlqKTu0PEbjHkWtcf6+NVRGUbZDFOdg5SfibeR13Rp8HqFJloXqlYudHYkHobPGNrZxCSCx0CmGrEEF+YjV+zNQkyOyJcByk9SW7w7GMUfT6pmBgRoY8wmtyL1hHUYomQrs5hudOm5X5Yqq8RQDZVxw+sR6MPa+iQnLNlsJa1DMkiyVPfeAxue4xnZdOlUxQce6CGAs/C5hhU44lcpUohRzC2llD3T3GFdFVFCiTtKPy5CJno+oKNIZCNTqd54kwyU8s7JI6Qlw+fPKiuXLJLEaWD9TrF08VKveID8x8gYMa1pcHUoq2iS/Ev8ApB+OYJs9pKKUltpJIAJ4pJNjy0jIU1FNVrPy9Co/SNAn2IlFOdc+at+ASPM5ocW1nf4pO8xWquR8RhljnsvlR2lNmWlI20kurmpLAOOI3Rlf4lIswfnBh2mM6uQqxSVHuf6wtrqUL0CkgcvmRBuHyVLV9nu+9oB1MOMWSoJuom19Wca2hgzWUpcNRmCXObg947V2XAlnF314XPKNdSz88r7REtbWClpBV3K138YppEpTMKwlKSS5IF7lzeLkL4swrKkP2YHUfUR3LrBuDeUa7EfahWfsQlKkqH3xnB42NvKCsMUkSy6JZUk2VkS4BewtYAjdxh08LmszQYfOmlwkhPxKsOrnXuh3IwmUj+YorPAOB9T5RbNqys3V5/u0BTZqd5HjGdq4m8iahP8ALloT/tBPiXgxdbMV94+MIKWtHAngwJ9ILNWprSl97D1L+UK6W4dM25pd3VfxMNP4ooZlNGSweoWozSAn+YXc6a8BBlWtZZ1DuB+sSkbiRiaZqOzmEsoMSCxvwjOY3IMqaU/dbYI0KdAfrCqQVWdatdxb0ENsWloNNnYlaCLlSi4NmuekW7FJ2ElThvIjo1Q1BfoDCyiqRm0HhDOqmBAG97jpFDQON1f2bMWJGrfV4d01QpOWwsBv+gjJYxVhWRP4oc0U7MS5sNf03PCz9aP+IX2amUHO4JJPi/yiugSoNnmBHJw//EFvGABOzBi4SXYJPAO6jv6QslTnYRam2nTadTZlKJAZ86z/ANokIJMoERIeQx8Zq1bJIfRiOW5+hBHcIbYIVy5aMwy51HKbMeXexhPOByn8urajv7vAwXhFcDI7OaHQhTpN3SNX6DiIzfRntocyf4lBWpRzIDOdC6g3SDKvDJbKVl0Dvy0uIz+K1KSUqd9mx/WNDgNT2iHN1aF4kTpKRpaF1cspmBYO68PsVw0IUljZfugC/ThCDE5WVeS5/WMyXW7mNtgMwiQk6E3PfF02dlGfhGXw7GVIQEkaaRfNxcFJABc8rWjSPZk9lk63jRpxYfwqym6g1upYnzj5/Iq1LYIllRPMafIc4YU/bSzZSBxDFW64uREq0k2rUKdSQSFnhq2pAO7WM/MlS1IAnS0rW7uLEHgVhioeUVzjMI2pqm4AJHfYP5wGuSneCrqony0g1W6af/ZhCQkBKUjQBg0L6rF84KHsWdgT8ooCUjQAdAIFqqjaAiGH1PUPLyolqUSxfZA7rveKlSp7gZUh+bwTh5dAAZSWSEtZrDM/EWh0KyWRqkM2pA03+cWdmxm6bCVrOcrysSLp3728IbGkIltnUSbnQPqOD7zHk/FpQSwUC6ibX38usCzMTuAlCiG6esQW0VIgsCH6vBvZIB2UgdAIWCpmOGQkdVfQR3NVMJusJ/Kn6mGAaqYAY5n1gA1aEs5OrqUepb0aBihA3D19YjFuC4glIW5DlZPPdujutxHMo5QW6H5wswyqEuWX4n5QHMrSsvYDrfyisTQU2Jq4DvP0gvEMSWKbaUllqAAALltol35cIzNOS9i8aGfhZnIQF2CQ4Z99y5e+nCKK3AlBNzb4OrpMxQTkQpQAYqGmtnJ3xncPWbva1t142OGCUlCXClK3lMvNr+JSfmIWfKs3MlLM2WhhmUbAKSp+RyExoKaYEJyu53kbzC/EpxVVyjkUAlJOVagdyzbaLBk6coslmzmCrx7M01JcsdB9Y7kIDPCgFn5xfJqyne8TdjT08xhxiQtkVYbWJCzj5VVp2EtfZbXeBAlBOKUKs7AHuv8AqO+LEznSxtwgKjmkBQB13ceMTH0ynTNlI3AW6Wh1ha1yTqGBBP4kkbjujPZ9A7i7dGhrRlUySUb06HiN4PSBqNwtCZ8oixCg6TvB3KSdxH6RhscGWaEMUlI2rkvwN9YYeyuJZFdio2Udk8FcO/1h37R4b2qcw98aFtfwn5RavTGUSXvBqwXSkXKiwHXWFAqMhP76w5wqSstNJy/DZ7Gz30i9NStXh8lMtIQjX7x/eg5RbOUhOpD8SYTypQOsyYSfxZf7QIvlUkt3ygnib+ZgTqdVytynPAOfSBJq1n3ZS+pGUeZEaCkSkCwAHSBMSr5aXBWAeD3hxEUqnmr+ENxP0EB1lItG0o6N6w7o60McqVq6JPqWHnC3GZyikuhhbUh9RuD+sOAqFcUFgT0c/WGFFicvelI5kaeMKZpBfTj+zFlIlkFR0Kso7rmBHszFUKIY7I0i014DG57jGZnrIVbTdeC6StWBo4dn56xcVrRHEi1kK77esUVGJLIvkT3knwaBET1n4U9XMLa+oBVlcEjUs0UVprKp5kzaS+X4mZOvEu/dFE6SkWWtLhy2Yno2geKk1IMrIS3A5jblldvKKULCUqYEkg3b6xC9DsIlyzLBVKzqc3bna5YQLWsmYWSyViwtY8QxLR1S1ahLADDW5PMwHVzSFhzmLg/4uYhBuEozLCXa99/6eUPk1CHZRWo8lP8A8UkQpwuiuSq7myTp38TGgpkM2g6CLTlJMPwyYlWZSbPYKU3R9WjQoE9X35KRyzKPyEELlbLhjC0T2vpEbHtRhKiszlzs5SiwAAO/fwvzipU63pFqpxPT6wtUwF9YvZkxeme45xEL5wElJeLESS5vpER0uptrEiqSkkaeUSDE+cyrEEOY8Qiz8yPpEvBEhigp3u/dpGnFwF273HeC8MpU4oQmYk2fj94WU44QoJ9f8wfh2mRXuTNDwUNDFhlFYigFSJyTsLIP5TvB/e6NhhWLZytB1Qpuo3GMhhMwBSpE5glVh+FegI5fWLkrMibYXGp48dTpaKtQ5x3BkFYnfd1WkDU7iG3cYoXVH7qSR4esaGhqUzEJKbgj9gwlxqUqWrZTmSdC+h+EwGKBPmHckdb+kESpcw6zSB+FIHq8Iu3mPdk90WLnMHUtXQFvSAtFLp0O61Ej8Si0VYjWSUACUUO98t/R4UyKuQA6gkniq584HxjEUzAEy9Huwt5axpUZNx/KGD+EKazEFTGJ0eKZeHzVaS1nuMGy8Bnn3sqQOJfyH1i1kCJ7luPCO1KZCRqSSfQaQ8pcASzl1HhoPCChJSiyUpT0EGwds9Ko5qtUsOdoPGHqyhLpSxzavubhBlQthrCmfWHdBbWpDWXRH/zeCR9YEmez83VJSroWPgYEkTSCCDGlwqtzWMG1WRnE50FikhQ4pY+ccz5q8pdh33jezaWXNTlWHG47xzSYxPtFgy6dTHaQq6F8eIPAjfG2QqVjKNrdpF+Hy75iSeH1hcJm4eQvBhmG14qvFppRtFn8URpCZFU4gmXOEc7HU3paxQ3tFWLKYCYlg/vD58ookqeO8RH2Sn3RRO6SZmQ4ML6epC5rk7If9IEwrEuzUyvdOse4YgfaF7N4PGsZG00/MonnDKmbOH0bxjJU88pXs3A7vOG6axJKFBwoG99RDdg5NRMmIRYB7PrxiQpxmUFLCkgKBSkuwiRuZjNtfOyU9fOO5M0A6HyilAPCLRKPADv/AEjIeVZZxq5BeLaQuG57PUbu+KKkW3W9I9pFc99uR3RL6NqgqYBMZlCyt3RUNJahNlpXbtJfvtclPHrv8YUongKJPuzAyxz3/vrHVKVSZ2UB3DG2qT+3flDBp37O1pQopJ2Dfp0jVoQJiSFix8RwUPxCMDTrvGn9np5yBKi5A15DTvgb9kmJYbPE8pseChZJG5Tn0gmRgaReaorI3OwjU1ElMxJAsv7h5/CeR9YyE2eoEhTggsR0jPlca8e/ZkinkaCVLH+0ephnIlp3ADo0IaedDSVOygc4ztrWQYq0XLS8D9sHtBea1ocSglt0L6xAAKh4QTPnwDOnO4iRFWT36QFrB9ZLvygXsmuYtGOkpLQXRTiOMCieBBdOQRAuLTYZXuGJizGUdpJWlW1l2k8iAbjucd8IaRd7Qwq6nLKWToEnzDARrWcY8TnLJFzoB6Q5n4X2ckzFLGZOXZa1yzBXLXuhbgUxKJ8oksAr1cfON5ifs2upk5EMJqFFQf3VOGIJ3cj1jQnrWFlTovFVaD5XsNWvtS0S+apiW8iT5Q3pPYI/6tSkckIKvMkP4RXxPImw+tDi8HY5U/ZpABJVw4D9SIbI9gst5NQF8loy/wDIEiFFbVzabNLnSykvsuLHmCLKHMGM4eTMVCy/ukd0E0iHSc1n1H1g9FclfvAgXFhcHceYPCBRRGHWFnYJ3aRYqlJGyz7m+ceS6MPtEfPuaC5csDQd5+kOgfS1Gwl9QLvuiRxKkEh86u63k0SAvngmx72x4wPHUaZ1YVkxJS93H1isRExIxljOw+LyWN3QwXLUVIPxptzKQWby8oXSlP8A7vJQ0MHXJTOBY6LHBQt5/KAwfgaELKkKG0bpPTUfvnDykWJaW3jWM5R2UFA3JP8AkQ1rZmdHaJ1BZQ+cWt+HR7TVDhxxvd+EUY3RdqntR/MSNob1p4/mHpGZoMVMuY5uDZQ5cesauXV3CkkMLg8eEBvV6ZylU5huLpvujnFqNIUJssMlR2kj7qvod0EJAKB5xnO25dDpnwV/FFtd0KMTmZClucUU9WS7wownzTrACqjhHlZVWgJKxGcSwrcx12biKEkR6urAsNeEWLQVUcpi6TPO7fETR5yCoi8QyggtwjTH0zopjXLtq7W8YpxOuM3ZDhIv1jr+IT2a0EB2Gm8uGg32UwvtZrrGwi5HE7k/MxSC0w9k/Y7tGmznTL1SkWK/on1j6I5AZNgOEVyFhouChG1IV1ecnW3fFctQTrDhUhxaFlZJO6DCJkVAfQN3/SDJ0iVPRkmyxMSNyhpzSdQekZ8giCJFapJ1MMYsAYv7C6rpTnHwLUyhySrRQ5WPWMoqmWklMzMkp1SRlPe94+nyMQSq+h/fhHmISZM9LTkvuCxZSe/f0MXGB8ySANA0RdQhPvKY8P01g72k9mJ0klQXnk7lIDEcpmrddIRS5ATp47/GDEYitO5Km6gepiQCEnnEi04xcexIkLCR6IkSJL9x/wBsN5Wk3o/fa8SJA14gkm8aDBfemDdl07xEiQfWvhCj6+pjQYSo9knqflEiRT21fR/h984OhlqcQHRHZiRIfJeH0rxgbSehgNGsSJGCpqjA3GJEiiqTzYwJI1MSJG4x5+xydU9PmYEWo5++JEgHkYSI2fsmPsz+Y+giRImvFq6cxfLMSJGmxlPFNWI9iQ0FU2BhrEiRkV6g3EMpR2DEiRqOdXYeXKQbg2I4i9jGCrkDOsMGC1epiRIKYU1Cjm1MSJEid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ata:image/jpeg;base64,/9j/4AAQSkZJRgABAQAAAQABAAD/2wCEAAkGBxQTEhUUExQVFRUXGBobFxgYGBocHBkaHBwXGBcXFxgaHCggGBolHBcYITEiJSkrLi4uFx8zODMsNygtLiwBCgoKDg0OGxAQGywkICQsLCwsLCwsLCwsLCwsLCwsLCwsLCwsLCwsLCwsLCwsLCwsLCwsLCwsLCwsLCwsLCwsLP/AABEIAMIBBAMBIgACEQEDEQH/xAAcAAACAwEBAQEAAAAAAAAAAAAEBQADBgIBBwj/xABAEAABAgQDBQUFBgUEAgMAAAABAhEAAwQhBRIxIkFRYXETgZGhsQYyUsHRI0JicuHwFDOSsvFDgqLCU5MHFWP/xAAXAQEBAQEAAAAAAAAAAAAAAAABAAID/8QAHxEBAQEAAgMAAwEAAAAAAAAAAAEREiECMUEiUWED/9oADAMBAAIRAxEAPwDJIQ+6K6kpQ2YWO4EalmMDSKOocEqcbw/zaDJNMdcpJdr38iY466Y5RiKALpJ8PrB1DUCYCUSyb8g3jHEmmJ1lJHUCC6enIU4QkC5LAW0b1jOnFkymmNsoRfj+2iIw+eoOQhI8fS0WTASLFQ6FoCly0hY7QrI5rPod8GUywzkUQB21oNuCfQvwg2XMkoKQ5KlW2Qd1y9wGi+iky9wB6kmPMRpkqMpwBlVZhy566RX8ZtM/K46EyWNELP76xT26suzJWeZJ1/y8Hiar3raaMIOpptrPvP3dHN41mskoFSbpksTxctHsuirib2HLL840yCTx0c30HGw0ixEpZIDEkh03VccrX7oeK1nE4PUn3lt/v+SRHFH7PqWjMteV3sXcXIu8WYyCZpbgNCefnF0iWqYSiWTnKtlL6sBmFzprBxg5Oqb2eQBeY/cPrBkvCpI3k90LsFkzTOKQpTgklHIJLvbiGjTihmGX2m1l7geHu5Xhn+f8W0vFHKGiT4GLBJlj/T/fjBc3DJoQFkKylt4e9hYB98SfhM1KM5Ba1s5e5AFu+NZQydNh6RWLmZWFiBZnIAJ8zGiKzuSPKB5FEpSlML5M1zuAB43tzhtRYFMmJzME8lEv5Exjxlrfl5fssSVZ1G2iRrwc8Ocd7XL990F0OEKmLmJCUhizl2LFi1zwi+dgK0rCWQc13G7QXcRrhWNha6uIjlRPxjy+sPV+zJAJzIsPhijD8CVMS5yo5FL7n3Q8athLMYgjPu5Rn8fq1hSQFADXcb8Y22JYGqXlYpUVFmAbcS5MZz2ywZSJkhJUCVg7tPrDILSRFROUNlZHMs3NrXj1SJxS/b3bQpjSzcEWlMsJIYygq1gkHjxNtesCVFEJZkIMxLzEJUdwQFaZu4vFxWsfPrJ6SylKHA7jGmw6jBkomFyopcm5eGHtD7KkS0JCgtSkkizMzerwz9m8K7WRLQ+V0C8ZvgNZ8hPwn+mOC3wn+mNdiPsoES1LEwkgWDanQCK8O9kitAUteUncL+JtG+K1kikfCfARI3B9ik/+U+ESHFr5LLkRcmn06kwOjF0/Ary+sMFVyQiWcitoKIuNyiPlGOJleCni+hpic4/Cfr8oHGLp+A+MMcLrQorISbS1nX4Rp5w3xglcyMPJgDGsMCSCoFguWS2rEqFucM6b2lQNZZ/qH0gPFcaExTpASype97hbgw4pWl9kMDSAgrKZiSQzEs131Gtoae01EgCUUoSGntYbiov3QH7EK1/MC3Mg+sPMelvL6Tgf+YgvXjW5e4U4lSgz12YFZboTGlppKQgDKLS1J0Gjm3lHBkJzOUgnNwHCLaY7N9yVebmNRgUEJyuw/lt3NpHUtsyGH3bef0igTNk6+63lr0j2QslQ4hO/qqHsaxPtCgGoVbcm3UP84Hr5RmVKp8tJloCgGDuH95QbkCow/wAUwYqX2oUnaKQxHBL6v+Hhvgs4QVKEszLOVEZbF3YavaJEHsghp6yb/Zr9BG5mMJRHNv8AkIRYdgnZmZMzuChYZmZyd7/hh5PQCjnmT/cmJPZgeWjqmKcQmOgBj7yL7tRBChso/MPnFOI/yx+dHqIkz0lDTVs9kbuSR9I09Epk2BNzw+cIUp+0mH8B9I0ND7veYx4tUrwmY2Y3uo6N8T38YKTUhUwkOMqA7/mL+kU4SkZbubk2D798XolATVDihD+KgPSNsrK2qHZr19xX9rx1SMm3T6RzW047Nbk+6rzEXy5e/l+sSL8RW8xAvYLPnLHzjKe2k0fxdM7sE+riNbVy/tU/kX/dL+kYn/5FDT5XNHzMX1X0dUiwuWS5ITIlpJbeAoluV4QK9npkwBaS4yg7ZOYkJuGAIbhfQQ0wXG0LQpMxQCykAE2BYHfxvGgEkIk3KEpyb1W9xtTECyfMSES1FRIRJDk8tfSDfZZGWVLJtsDzjK49iAmfZyjsMAo8WJOVPLS8bbBJTSZdvuJbq0KE4oHl/wC5PftC0W0KWQO+OK/3B1EXU9kjpAVkSKwoRIk/PknC5YQ+Zalbtlh3m8M6dEopSlWYZEqylrB77VxZ4W4gZspAcOlR2VOoZh+VyxfdHFHST5iVFlOElhyZ9CQfIwOmRohhlMtSEkqQAlisJbS4JF3Ve55coIpcORLmsiaVoKVJJKCCAoMLNfjGcpKnbW4fK1jucPfm0E/xKSxYf5G+KrDVeEBDETc+4gApPmGa0SqoMsgzkLUyWzpWoku4GxkWlw54QPUVPaJlpQlIV95Qa6Q9za2o4wzwjEOycOlah7yGNxxcJPXuilXGBqLGygJVtnaB0X93rMt+kO5GOiblQxG05LFrMeLbo4rK1KpxWCUpIbZQQbM2YlnPdyjuqq5RSMqCte5akoSodFBTmKzpQfS42VTcpDJzpAcX1ZRJcgixhpSVFm02VPybMAPTxhHIq5aXyAg58zBmd3J97fHtLiIC8ylzA7uykkDdYZ+HAQrI0sqaCFBiNlzysfCLJKmUh3Dhr9VQPh9SZskkTAUqzB8l94uSrXujrFlTQgqllKyGIFgQ3B+XSJnEqJoCASQGUAXIH3SNSecXyJ6TMGVSVPoxB3KLWjEz8YUqWUKQ4KgVDa1Fn3EaRMKxYyiCiWwBdjm3hjvVFq4tvTn7Jf5Veq4uWdj/AHJ/uTGVk+0TBWZIGYHeNdq201rg+MMKbHJZlEA7WcNwO0Lg9INHE/mkMj8wgStnJKcrh8ybPwI74FmYvKMtGVYJcOOFlO7dIvqpyewSoMfcNtTpr5xasApG0t/hI8bQ4pZhCQAlRudBz4wloZ+ZS/yH/EPKFewDYa+pgiqnBE/Zjv8AWO5o+27keq/rA2ArVlUFtYsOjA+LkwUpzNe7bN/6vrCFuI/yl9Itk7+vyEU4gv7NXd5kRdKOvX5CFAa0fap/IrzUiLKzCJM0hUyWhZAYFQe37Mc1R+1HJHqr9IPeCeyQ0+A05XMHYpYLSByGRBI8SYIV7NUx/wBIeJ+sGyAMy/zj+1MFQhmj7NyO0UkJIASjRR1JW/kBGgp5AQkJDsAAH5QIkfbLP5B4An5wcoW4RIFii/cHFRfuBi5asst+CflANYhXaICluGVuAu6Ru5ExZUiexATLUCGZykt1uHi+gbJVsjpHsJl0k611gsHAW4B4A2cRIVJXw044sgJKiQNA1h5wRh+IKUS2e20SGB3b30hKaaa5BBQRrntbozwzw+VMCFME63VmNw2g2f28YdzoVaO0OaSM69pSlFG0zAl95ixHYmwp5VyNFgbXEMNdIGngMg5QS2uYu/hFZndkEzFBKQ+wC9zvtawtfpErDBWFtdIyP/8AoTpyyc+Me1OGTKZYUVJOYBmdmII1I3NFSK8qQkghm4H6w7xQ9pQ9pnBMvcwBYslQ16HuMPtmz9kGIVBkkJVlzalu5rvffF1HVn4gO5/nCTEKpKyCQcwsCH05x5TqWdATuDCISNVKrVONsi+4CCMVmlSUqUb5gHZIdJ5hIcvxeEtNRTTqyeqmguqp5qmAQogH7pzdSwJiORp/Z+coqCCtWUjcwblpb9YediETFIK1sSW2lXDCxYjpGFpZ/ZKQCku+h1v16RqJ2Nyu0LCWGDHMU6gnVh+3hOT4W11NK7QrUe0SSCNvUXDL1UCzb7xdSUdMpCCoKQo/CqxuWd3DsNOUN0Y5IAzBdOlWhAmXbXQCFw9pJaZISShWuyc6g7kjlwiGF1fhqkLGWajKdA5ziz3S7W674uqsMnSChailaCbsDYH4nPpB/wD9khRStUlDjRScySNx0LNaPPaWrUZBMsJU2VwfeyvdSTmY+EUXSnD60DOUpFjaxU2ynepzx3wfJxBKrrQht+y3hlEZvC65KHJIdV7sw0DEHfaHdDNkz0qBMtJH30kWO7M1oDcgiV2eZV1JQcvu6gPze0M6Cj7POAtZTmJA2NoMLvruPhCfDkodWdbJATtAjXrBNLNkyZyphqEKSQwc6cz0+cE7FwYjEcpUEhjc5iRcvoobix15RlMcxBc2apaMwKQlJyXbUu6CbXgvGPaSmmH7OYkrJ0KgxGm/u1MIsQw5XbFQHaJVdHYlJBtoMosxe0X1dZo7Da2dsA1CVJdDy8xdnDDKpN+7hH0HDKhKknaD5jv/AFj5FJxZIADTiBoDNNmuLEW08ovXjaNRJS5uTmIPeUteLvWa+l4lNacz6oR/cuHGQ8fL6R8mpMcJP8sOWY51nRyNTz3QzT7ZTdAtvzIP9yVqPlDBjc0s7bWnU9p/1SYNzHgfKPnlH7VH3tkrKzmYhIIZnBURf6Q3me1QITsTUbSXLuCl7gEWch4lh3KnDtV/nA8ED6wyTMB0v3xkab2kldpmUpkFagHF7AC+/WNBKxCQq4Wk98WxY5rlPMSNGSfNQ+kMQqM1UTkmrICtlpQsdCSolu5o0YRwJ8X9Yvqrt4kcZTx9I8hD5ViK1T05TRVDG6VZpSSlXEEr05NGJqKtacyClYIJSdoWIsWaPo9RWZUAuNkgnobfrHy7HphXNmZblS1MxfVWvIRV1nobKWtbbB71n6wPidQZy0gj3QwCST6uToIIw2kSljMUCR91IfuJh1SLQmyEkdEKv3tBgpRh9BO2QENZxmA0G+/WHVPS1AlTAohCSk5khAVmYOBbS4i4TNtOwvRW4Dgd5ixeMlCkgIs93IduTG0JZaYgqZ0gjdYD0hrQywlALkE6hJYQZjCkzRmAQlYLKGY7XMABvr1gOnplW93z9IBBlPKCvjbiVGCJVIjPoTZ7k6v1ihSJgGo7gfrHMicoqBz/AHVbhuKYSeUtGjUpSeof1gpddSywyghJ3MkA9XAjOzqxQHvq8E/SM3iU8ler23xaK31TPIAmSpiTL3HsUqI+IOLghhqGLwgxDG9ns8xVlUWOVKXBzOSBcXPHSM7T1wyZSXu7OW/bRXWLRlBA94+AY2H73QL4Y0WNrJIUxG7XiYeU1QFAFjq1m+cYigmja6xoKGqZPfFWI0Qkyz7wUept4CDJWVPupDHy6cIRpxAcdIIl1Je7BPE7zyEDUORPYMkMNTf5mPRVJVYpB4ul/UiFQqwdLwVKWGaJriaSFS1e52QPNAB8WIgDHKhaAUq2c2jWca2I1gZfKHmE1IWkoVccD5sdQecXtZjK1dEpaZTSlq2VXBCRrZ1EfOK5eCq+GWDwM9H/AFg/2iojImMSVJUHQTvG8HmD9d8KlVbNEeItOETARsyh0mpPquO5+G1CBmMhOX4kssd5Sot3xTIqnhzhOMKlqDFvnDGb4k0tMwhwhPehH/YRWqYsEe4kuGYy0sdx2dO+NdjGByZn2yJRBZ1BCgAo9DYHpGclYHNUQezSnktbeTuPCNMWKkVk0f6w/qzfIiPF4iqzrQr/ANg9Ghmj2Unm4FP/AFqP90DVfs3VDSU/5OzPgyniRcuvLkbTEguC+nWGFL7RLQLTSORCh5h4WpwmqBI7Cd/61N6NB0r2cqTrLy81KSn5vBZKZWpwzGp0yWFdqnfuJ05sIkL6CT2KAha0uH91yLl9S0eQcI7zjnbKSKu4cSxLys5CR0Glz3xymbIQGQpPMu5PePSFoxJKlMEgB2ZrONzQ4oaftHPupHMXPAcO+LXJzKno/EeiVfSL01iU3KV+AHqRFqmFstu9/WBsSwsqQZkhRIA2kEORzTxHLXrDLFaBr8dBUkpSdl9W3htxgaimqmrJJHIEkeFoTVU3S4vv/R3joTQGAJtwiTTLzpLHJcWNz5x3KWr4gO79YRyasKDbajuYn6wQiSs6S/6lD0eAm6pzC8w/8R8oUCqAV75+9v8Ay8Okdro5m6WjxH0iiVhiyQZjp1dhpwvm3s26LQpqa1O4k95hdMnk3Cbcee/5eMNsZpAEJEtLnNdk3YvqWdu+FokKEkulYOc7izZQ562HhD0HmG0U2Y6pacwSwItv4PrpB2LUUyXKlqWjKSogub8nGg8YI9nZoTJvLJOY6lge7yiv2inpKEshKdo6EE6b2HziHwmol3PWCqqsUlm5wsol7R/fGLMQVp3+sLJnSV6VZdQXDh7RpVEKAfjYx8+lrZQMamnrXQxLfuxgsdPE8kz8p+cWJrms/wDiM0mvKrMX5A+McIztqQ+/fGca1qplUx1i+nq+CmPGM2CbOd14IpUKJdKVrH4QT6CDKuUabEqgqoldpMVMXKnAAlrPs5Rya/dGTmzQYeIVMnCZKTIPvJKwDlIIdnzMxJBiyn9jKhf+mkDnMQW65STDi5SM/InEQdKqjGhpv/j+ZvXKH9Z82AhRKwaa+2lEofjIfuSHJhwTyMhjS+xyDf8ALhwj2mrCS6lHvMeyMMp0+/NWvklOUebmLymmHuyyfzKMWLb+jSmxeWNVpuOvpER7QS9xJPIQhxaansVBEpCSWDgX1G/dDzBp57KWn3WSlm6QjsZJxla7IlzVdEn5PAU+rmkn7JQbXNbXTWGvaFje/GLKatE1BRMuDbmOBEOjKzqpa1Xyp8f1j2CahBlqKTu0PEbjHkWtcf6+NVRGUbZDFOdg5SfibeR13Rp8HqFJloXqlYudHYkHobPGNrZxCSCx0CmGrEEF+YjV+zNQkyOyJcByk9SW7w7GMUfT6pmBgRoY8wmtyL1hHUYomQrs5hudOm5X5Yqq8RQDZVxw+sR6MPa+iQnLNlsJa1DMkiyVPfeAxue4xnZdOlUxQce6CGAs/C5hhU44lcpUohRzC2llD3T3GFdFVFCiTtKPy5CJno+oKNIZCNTqd54kwyU8s7JI6Qlw+fPKiuXLJLEaWD9TrF08VKveID8x8gYMa1pcHUoq2iS/Ev8ApB+OYJs9pKKUltpJIAJ4pJNjy0jIU1FNVrPy9Co/SNAn2IlFOdc+at+ASPM5ocW1nf4pO8xWquR8RhljnsvlR2lNmWlI20kurmpLAOOI3Rlf4lIswfnBh2mM6uQqxSVHuf6wtrqUL0CkgcvmRBuHyVLV9nu+9oB1MOMWSoJuom19Wca2hgzWUpcNRmCXObg947V2XAlnF314XPKNdSz88r7REtbWClpBV3K138YppEpTMKwlKSS5IF7lzeLkL4swrKkP2YHUfUR3LrBuDeUa7EfahWfsQlKkqH3xnB42NvKCsMUkSy6JZUk2VkS4BewtYAjdxh08LmszQYfOmlwkhPxKsOrnXuh3IwmUj+YorPAOB9T5RbNqys3V5/u0BTZqd5HjGdq4m8iahP8ALloT/tBPiXgxdbMV94+MIKWtHAngwJ9ILNWprSl97D1L+UK6W4dM25pd3VfxMNP4ooZlNGSweoWozSAn+YXc6a8BBlWtZZ1DuB+sSkbiRiaZqOzmEsoMSCxvwjOY3IMqaU/dbYI0KdAfrCqQVWdatdxb0ENsWloNNnYlaCLlSi4NmuekW7FJ2ElThvIjo1Q1BfoDCyiqRm0HhDOqmBAG97jpFDQON1f2bMWJGrfV4d01QpOWwsBv+gjJYxVhWRP4oc0U7MS5sNf03PCz9aP+IX2amUHO4JJPi/yiugSoNnmBHJw//EFvGABOzBi4SXYJPAO6jv6QslTnYRam2nTadTZlKJAZ86z/ANokIJMoERIeQx8Zq1bJIfRiOW5+hBHcIbYIVy5aMwy51HKbMeXexhPOByn8urajv7vAwXhFcDI7OaHQhTpN3SNX6DiIzfRntocyf4lBWpRzIDOdC6g3SDKvDJbKVl0Dvy0uIz+K1KSUqd9mx/WNDgNT2iHN1aF4kTpKRpaF1cspmBYO68PsVw0IUljZfugC/ThCDE5WVeS5/WMyXW7mNtgMwiQk6E3PfF02dlGfhGXw7GVIQEkaaRfNxcFJABc8rWjSPZk9lk63jRpxYfwqym6g1upYnzj5/Iq1LYIllRPMafIc4YU/bSzZSBxDFW64uREq0k2rUKdSQSFnhq2pAO7WM/MlS1IAnS0rW7uLEHgVhioeUVzjMI2pqm4AJHfYP5wGuSneCrqony0g1W6af/ZhCQkBKUjQBg0L6rF84KHsWdgT8ooCUjQAdAIFqqjaAiGH1PUPLyolqUSxfZA7rveKlSp7gZUh+bwTh5dAAZSWSEtZrDM/EWh0KyWRqkM2pA03+cWdmxm6bCVrOcrysSLp3728IbGkIltnUSbnQPqOD7zHk/FpQSwUC6ibX38usCzMTuAlCiG6esQW0VIgsCH6vBvZIB2UgdAIWCpmOGQkdVfQR3NVMJusJ/Kn6mGAaqYAY5n1gA1aEs5OrqUepb0aBihA3D19YjFuC4glIW5DlZPPdujutxHMo5QW6H5wswyqEuWX4n5QHMrSsvYDrfyisTQU2Jq4DvP0gvEMSWKbaUllqAAALltol35cIzNOS9i8aGfhZnIQF2CQ4Z99y5e+nCKK3AlBNzb4OrpMxQTkQpQAYqGmtnJ3xncPWbva1t142OGCUlCXClK3lMvNr+JSfmIWfKs3MlLM2WhhmUbAKSp+RyExoKaYEJyu53kbzC/EpxVVyjkUAlJOVagdyzbaLBk6coslmzmCrx7M01JcsdB9Y7kIDPCgFn5xfJqyne8TdjT08xhxiQtkVYbWJCzj5VVp2EtfZbXeBAlBOKUKs7AHuv8AqO+LEznSxtwgKjmkBQB13ceMTH0ynTNlI3AW6Wh1ha1yTqGBBP4kkbjujPZ9A7i7dGhrRlUySUb06HiN4PSBqNwtCZ8oixCg6TvB3KSdxH6RhscGWaEMUlI2rkvwN9YYeyuJZFdio2Udk8FcO/1h37R4b2qcw98aFtfwn5RavTGUSXvBqwXSkXKiwHXWFAqMhP76w5wqSstNJy/DZ7Gz30i9NStXh8lMtIQjX7x/eg5RbOUhOpD8SYTypQOsyYSfxZf7QIvlUkt3ygnib+ZgTqdVytynPAOfSBJq1n3ZS+pGUeZEaCkSkCwAHSBMSr5aXBWAeD3hxEUqnmr+ENxP0EB1lItG0o6N6w7o60McqVq6JPqWHnC3GZyikuhhbUh9RuD+sOAqFcUFgT0c/WGFFicvelI5kaeMKZpBfTj+zFlIlkFR0Kso7rmBHszFUKIY7I0i014DG57jGZnrIVbTdeC6StWBo4dn56xcVrRHEi1kK77esUVGJLIvkT3knwaBET1n4U9XMLa+oBVlcEjUs0UVprKp5kzaS+X4mZOvEu/dFE6SkWWtLhy2Yno2geKk1IMrIS3A5jblldvKKULCUqYEkg3b6xC9DsIlyzLBVKzqc3bna5YQLWsmYWSyViwtY8QxLR1S1ahLADDW5PMwHVzSFhzmLg/4uYhBuEozLCXa99/6eUPk1CHZRWo8lP8A8UkQpwuiuSq7myTp38TGgpkM2g6CLTlJMPwyYlWZSbPYKU3R9WjQoE9X35KRyzKPyEELlbLhjC0T2vpEbHtRhKiszlzs5SiwAAO/fwvzipU63pFqpxPT6wtUwF9YvZkxeme45xEL5wElJeLESS5vpER0uptrEiqSkkaeUSDE+cyrEEOY8Qiz8yPpEvBEhigp3u/dpGnFwF273HeC8MpU4oQmYk2fj94WU44QoJ9f8wfh2mRXuTNDwUNDFhlFYigFSJyTsLIP5TvB/e6NhhWLZytB1Qpuo3GMhhMwBSpE5glVh+FegI5fWLkrMibYXGp48dTpaKtQ5x3BkFYnfd1WkDU7iG3cYoXVH7qSR4esaGhqUzEJKbgj9gwlxqUqWrZTmSdC+h+EwGKBPmHckdb+kESpcw6zSB+FIHq8Iu3mPdk90WLnMHUtXQFvSAtFLp0O61Ej8Si0VYjWSUACUUO98t/R4UyKuQA6gkniq584HxjEUzAEy9Huwt5axpUZNx/KGD+EKazEFTGJ0eKZeHzVaS1nuMGy8Bnn3sqQOJfyH1i1kCJ7luPCO1KZCRqSSfQaQ8pcASzl1HhoPCChJSiyUpT0EGwds9Ko5qtUsOdoPGHqyhLpSxzavubhBlQthrCmfWHdBbWpDWXRH/zeCR9YEmez83VJSroWPgYEkTSCCDGlwqtzWMG1WRnE50FikhQ4pY+ccz5q8pdh33jezaWXNTlWHG47xzSYxPtFgy6dTHaQq6F8eIPAjfG2QqVjKNrdpF+Hy75iSeH1hcJm4eQvBhmG14qvFppRtFn8URpCZFU4gmXOEc7HU3paxQ3tFWLKYCYlg/vD58ookqeO8RH2Sn3RRO6SZmQ4ML6epC5rk7If9IEwrEuzUyvdOse4YgfaF7N4PGsZG00/MonnDKmbOH0bxjJU88pXs3A7vOG6axJKFBwoG99RDdg5NRMmIRYB7PrxiQpxmUFLCkgKBSkuwiRuZjNtfOyU9fOO5M0A6HyilAPCLRKPADv/AEjIeVZZxq5BeLaQuG57PUbu+KKkW3W9I9pFc99uR3RL6NqgqYBMZlCyt3RUNJahNlpXbtJfvtclPHrv8YUongKJPuzAyxz3/vrHVKVSZ2UB3DG2qT+3flDBp37O1pQopJ2Dfp0jVoQJiSFix8RwUPxCMDTrvGn9np5yBKi5A15DTvgb9kmJYbPE8pseChZJG5Tn0gmRgaReaorI3OwjU1ElMxJAsv7h5/CeR9YyE2eoEhTggsR0jPlca8e/ZkinkaCVLH+0ephnIlp3ADo0IaedDSVOygc4ztrWQYq0XLS8D9sHtBea1ocSglt0L6xAAKh4QTPnwDOnO4iRFWT36QFrB9ZLvygXsmuYtGOkpLQXRTiOMCieBBdOQRAuLTYZXuGJizGUdpJWlW1l2k8iAbjucd8IaRd7Qwq6nLKWToEnzDARrWcY8TnLJFzoB6Q5n4X2ckzFLGZOXZa1yzBXLXuhbgUxKJ8oksAr1cfON5ifs2upk5EMJqFFQf3VOGIJ3cj1jQnrWFlTovFVaD5XsNWvtS0S+apiW8iT5Q3pPYI/6tSkckIKvMkP4RXxPImw+tDi8HY5U/ZpABJVw4D9SIbI9gst5NQF8loy/wDIEiFFbVzabNLnSykvsuLHmCLKHMGM4eTMVCy/ukd0E0iHSc1n1H1g9FclfvAgXFhcHceYPCBRRGHWFnYJ3aRYqlJGyz7m+ceS6MPtEfPuaC5csDQd5+kOgfS1Gwl9QLvuiRxKkEh86u63k0SAvngmx72x4wPHUaZ1YVkxJS93H1isRExIxljOw+LyWN3QwXLUVIPxptzKQWby8oXSlP8A7vJQ0MHXJTOBY6LHBQt5/KAwfgaELKkKG0bpPTUfvnDykWJaW3jWM5R2UFA3JP8AkQ1rZmdHaJ1BZQ+cWt+HR7TVDhxxvd+EUY3RdqntR/MSNob1p4/mHpGZoMVMuY5uDZQ5cesauXV3CkkMLg8eEBvV6ZylU5huLpvujnFqNIUJssMlR2kj7qvod0EJAKB5xnO25dDpnwV/FFtd0KMTmZClucUU9WS7wownzTrACqjhHlZVWgJKxGcSwrcx12biKEkR6urAsNeEWLQVUcpi6TPO7fETR5yCoi8QyggtwjTH0zopjXLtq7W8YpxOuM3ZDhIv1jr+IT2a0EB2Gm8uGg32UwvtZrrGwi5HE7k/MxSC0w9k/Y7tGmznTL1SkWK/on1j6I5AZNgOEVyFhouChG1IV1ecnW3fFctQTrDhUhxaFlZJO6DCJkVAfQN3/SDJ0iVPRkmyxMSNyhpzSdQekZ8giCJFapJ1MMYsAYv7C6rpTnHwLUyhySrRQ5WPWMoqmWklMzMkp1SRlPe94+nyMQSq+h/fhHmISZM9LTkvuCxZSe/f0MXGB8ySANA0RdQhPvKY8P01g72k9mJ0klQXnk7lIDEcpmrddIRS5ATp47/GDEYitO5Km6gepiQCEnnEi04xcexIkLCR6IkSJL9x/wBsN5Wk3o/fa8SJA14gkm8aDBfemDdl07xEiQfWvhCj6+pjQYSo9knqflEiRT21fR/h984OhlqcQHRHZiRIfJeH0rxgbSehgNGsSJGCpqjA3GJEiiqTzYwJI1MSJG4x5+xydU9PmYEWo5++JEgHkYSI2fsmPsz+Y+giRImvFq6cxfLMSJGmxlPFNWI9iQ0FU2BhrEiRkV6g3EMpR2DEiRqOdXYeXKQbg2I4i9jGCrkDOsMGC1epiRIKYU1Cjm1MSJEid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data:image/jpeg;base64,/9j/4AAQSkZJRgABAQAAAQABAAD/2wCEAAkGBxQTEhUUExQVFRUXGBobFxgYGBocHBkaHBwXGBcXFxgaHCggGBolHBcYITEiJSkrLi4uFx8zODMsNygtLiwBCgoKDg0OGxAQGywkICQsLCwsLCwsLCwsLCwsLCwsLCwsLCwsLCwsLCwsLCwsLCwsLCwsLCwsLCwsLCwsLCwsLP/AABEIAMIBBAMBIgACEQEDEQH/xAAcAAACAwEBAQEAAAAAAAAAAAAEBQADBgIBBwj/xABAEAABAgQDBQUFBgUEAgMAAAABAhEAAwQhBRIxIkFRYXETgZGhsQYyUsHRI0JicuHwFDOSsvFDgqLCU5MHFWP/xAAXAQEBAQEAAAAAAAAAAAAAAAABAAID/8QAHxEBAQEAAgMAAwEAAAAAAAAAAAEREiECMUEiUWED/9oADAMBAAIRAxEAPwDJIQ+6K6kpQ2YWO4EalmMDSKOocEqcbw/zaDJNMdcpJdr38iY466Y5RiKALpJ8PrB1DUCYCUSyb8g3jHEmmJ1lJHUCC6enIU4QkC5LAW0b1jOnFkymmNsoRfj+2iIw+eoOQhI8fS0WTASLFQ6FoCly0hY7QrI5rPod8GUywzkUQB21oNuCfQvwg2XMkoKQ5KlW2Qd1y9wGi+iky9wB6kmPMRpkqMpwBlVZhy566RX8ZtM/K46EyWNELP76xT26suzJWeZJ1/y8Hiar3raaMIOpptrPvP3dHN41mskoFSbpksTxctHsuirib2HLL840yCTx0c30HGw0ixEpZIDEkh03VccrX7oeK1nE4PUn3lt/v+SRHFH7PqWjMteV3sXcXIu8WYyCZpbgNCefnF0iWqYSiWTnKtlL6sBmFzprBxg5Oqb2eQBeY/cPrBkvCpI3k90LsFkzTOKQpTgklHIJLvbiGjTihmGX2m1l7geHu5Xhn+f8W0vFHKGiT4GLBJlj/T/fjBc3DJoQFkKylt4e9hYB98SfhM1KM5Ba1s5e5AFu+NZQydNh6RWLmZWFiBZnIAJ8zGiKzuSPKB5FEpSlML5M1zuAB43tzhtRYFMmJzME8lEv5Exjxlrfl5fssSVZ1G2iRrwc8Ocd7XL990F0OEKmLmJCUhizl2LFi1zwi+dgK0rCWQc13G7QXcRrhWNha6uIjlRPxjy+sPV+zJAJzIsPhijD8CVMS5yo5FL7n3Q8athLMYgjPu5Rn8fq1hSQFADXcb8Y22JYGqXlYpUVFmAbcS5MZz2ywZSJkhJUCVg7tPrDILSRFROUNlZHMs3NrXj1SJxS/b3bQpjSzcEWlMsJIYygq1gkHjxNtesCVFEJZkIMxLzEJUdwQFaZu4vFxWsfPrJ6SylKHA7jGmw6jBkomFyopcm5eGHtD7KkS0JCgtSkkizMzerwz9m8K7WRLQ+V0C8ZvgNZ8hPwn+mOC3wn+mNdiPsoES1LEwkgWDanQCK8O9kitAUteUncL+JtG+K1kikfCfARI3B9ik/+U+ESHFr5LLkRcmn06kwOjF0/Ary+sMFVyQiWcitoKIuNyiPlGOJleCni+hpic4/Cfr8oHGLp+A+MMcLrQorISbS1nX4Rp5w3xglcyMPJgDGsMCSCoFguWS2rEqFucM6b2lQNZZ/qH0gPFcaExTpASype97hbgw4pWl9kMDSAgrKZiSQzEs131Gtoae01EgCUUoSGntYbiov3QH7EK1/MC3Mg+sPMelvL6Tgf+YgvXjW5e4U4lSgz12YFZboTGlppKQgDKLS1J0Gjm3lHBkJzOUgnNwHCLaY7N9yVebmNRgUEJyuw/lt3NpHUtsyGH3bef0igTNk6+63lr0j2QslQ4hO/qqHsaxPtCgGoVbcm3UP84Hr5RmVKp8tJloCgGDuH95QbkCow/wAUwYqX2oUnaKQxHBL6v+Hhvgs4QVKEszLOVEZbF3YavaJEHsghp6yb/Zr9BG5mMJRHNv8AkIRYdgnZmZMzuChYZmZyd7/hh5PQCjnmT/cmJPZgeWjqmKcQmOgBj7yL7tRBChso/MPnFOI/yx+dHqIkz0lDTVs9kbuSR9I09Epk2BNzw+cIUp+0mH8B9I0ND7veYx4tUrwmY2Y3uo6N8T38YKTUhUwkOMqA7/mL+kU4SkZbubk2D798XolATVDihD+KgPSNsrK2qHZr19xX9rx1SMm3T6RzW047Nbk+6rzEXy5e/l+sSL8RW8xAvYLPnLHzjKe2k0fxdM7sE+riNbVy/tU/kX/dL+kYn/5FDT5XNHzMX1X0dUiwuWS5ITIlpJbeAoluV4QK9npkwBaS4yg7ZOYkJuGAIbhfQQ0wXG0LQpMxQCykAE2BYHfxvGgEkIk3KEpyb1W9xtTECyfMSES1FRIRJDk8tfSDfZZGWVLJtsDzjK49iAmfZyjsMAo8WJOVPLS8bbBJTSZdvuJbq0KE4oHl/wC5PftC0W0KWQO+OK/3B1EXU9kjpAVkSKwoRIk/PknC5YQ+Zalbtlh3m8M6dEopSlWYZEqylrB77VxZ4W4gZspAcOlR2VOoZh+VyxfdHFHST5iVFlOElhyZ9CQfIwOmRohhlMtSEkqQAlisJbS4JF3Ve55coIpcORLmsiaVoKVJJKCCAoMLNfjGcpKnbW4fK1jucPfm0E/xKSxYf5G+KrDVeEBDETc+4gApPmGa0SqoMsgzkLUyWzpWoku4GxkWlw54QPUVPaJlpQlIV95Qa6Q9za2o4wzwjEOycOlah7yGNxxcJPXuilXGBqLGygJVtnaB0X93rMt+kO5GOiblQxG05LFrMeLbo4rK1KpxWCUpIbZQQbM2YlnPdyjuqq5RSMqCte5akoSodFBTmKzpQfS42VTcpDJzpAcX1ZRJcgixhpSVFm02VPybMAPTxhHIq5aXyAg58zBmd3J97fHtLiIC8ylzA7uykkDdYZ+HAQrI0sqaCFBiNlzysfCLJKmUh3Dhr9VQPh9SZskkTAUqzB8l94uSrXujrFlTQgqllKyGIFgQ3B+XSJnEqJoCASQGUAXIH3SNSecXyJ6TMGVSVPoxB3KLWjEz8YUqWUKQ4KgVDa1Fn3EaRMKxYyiCiWwBdjm3hjvVFq4tvTn7Jf5Veq4uWdj/AHJ/uTGVk+0TBWZIGYHeNdq201rg+MMKbHJZlEA7WcNwO0Lg9INHE/mkMj8wgStnJKcrh8ybPwI74FmYvKMtGVYJcOOFlO7dIvqpyewSoMfcNtTpr5xasApG0t/hI8bQ4pZhCQAlRudBz4wloZ+ZS/yH/EPKFewDYa+pgiqnBE/Zjv8AWO5o+27keq/rA2ArVlUFtYsOjA+LkwUpzNe7bN/6vrCFuI/yl9Itk7+vyEU4gv7NXd5kRdKOvX5CFAa0fap/IrzUiLKzCJM0hUyWhZAYFQe37Mc1R+1HJHqr9IPeCeyQ0+A05XMHYpYLSByGRBI8SYIV7NUx/wBIeJ+sGyAMy/zj+1MFQhmj7NyO0UkJIASjRR1JW/kBGgp5AQkJDsAAH5QIkfbLP5B4An5wcoW4RIFii/cHFRfuBi5asst+CflANYhXaICluGVuAu6Ru5ExZUiexATLUCGZykt1uHi+gbJVsjpHsJl0k611gsHAW4B4A2cRIVJXw044sgJKiQNA1h5wRh+IKUS2e20SGB3b30hKaaa5BBQRrntbozwzw+VMCFME63VmNw2g2f28YdzoVaO0OaSM69pSlFG0zAl95ixHYmwp5VyNFgbXEMNdIGngMg5QS2uYu/hFZndkEzFBKQ+wC9zvtawtfpErDBWFtdIyP/8AoTpyyc+Me1OGTKZYUVJOYBmdmII1I3NFSK8qQkghm4H6w7xQ9pQ9pnBMvcwBYslQ16HuMPtmz9kGIVBkkJVlzalu5rvffF1HVn4gO5/nCTEKpKyCQcwsCH05x5TqWdATuDCISNVKrVONsi+4CCMVmlSUqUb5gHZIdJ5hIcvxeEtNRTTqyeqmguqp5qmAQogH7pzdSwJiORp/Z+coqCCtWUjcwblpb9YediETFIK1sSW2lXDCxYjpGFpZ/ZKQCku+h1v16RqJ2Nyu0LCWGDHMU6gnVh+3hOT4W11NK7QrUe0SSCNvUXDL1UCzb7xdSUdMpCCoKQo/CqxuWd3DsNOUN0Y5IAzBdOlWhAmXbXQCFw9pJaZISShWuyc6g7kjlwiGF1fhqkLGWajKdA5ziz3S7W674uqsMnSChailaCbsDYH4nPpB/wD9khRStUlDjRScySNx0LNaPPaWrUZBMsJU2VwfeyvdSTmY+EUXSnD60DOUpFjaxU2ynepzx3wfJxBKrrQht+y3hlEZvC65KHJIdV7sw0DEHfaHdDNkz0qBMtJH30kWO7M1oDcgiV2eZV1JQcvu6gPze0M6Cj7POAtZTmJA2NoMLvruPhCfDkodWdbJATtAjXrBNLNkyZyphqEKSQwc6cz0+cE7FwYjEcpUEhjc5iRcvoobix15RlMcxBc2apaMwKQlJyXbUu6CbXgvGPaSmmH7OYkrJ0KgxGm/u1MIsQw5XbFQHaJVdHYlJBtoMosxe0X1dZo7Da2dsA1CVJdDy8xdnDDKpN+7hH0HDKhKknaD5jv/AFj5FJxZIADTiBoDNNmuLEW08ovXjaNRJS5uTmIPeUteLvWa+l4lNacz6oR/cuHGQ8fL6R8mpMcJP8sOWY51nRyNTz3QzT7ZTdAtvzIP9yVqPlDBjc0s7bWnU9p/1SYNzHgfKPnlH7VH3tkrKzmYhIIZnBURf6Q3me1QITsTUbSXLuCl7gEWch4lh3KnDtV/nA8ED6wyTMB0v3xkab2kldpmUpkFagHF7AC+/WNBKxCQq4Wk98WxY5rlPMSNGSfNQ+kMQqM1UTkmrICtlpQsdCSolu5o0YRwJ8X9Yvqrt4kcZTx9I8hD5ViK1T05TRVDG6VZpSSlXEEr05NGJqKtacyClYIJSdoWIsWaPo9RWZUAuNkgnobfrHy7HphXNmZblS1MxfVWvIRV1nobKWtbbB71n6wPidQZy0gj3QwCST6uToIIw2kSljMUCR91IfuJh1SLQmyEkdEKv3tBgpRh9BO2QENZxmA0G+/WHVPS1AlTAohCSk5khAVmYOBbS4i4TNtOwvRW4Dgd5ixeMlCkgIs93IduTG0JZaYgqZ0gjdYD0hrQywlALkE6hJYQZjCkzRmAQlYLKGY7XMABvr1gOnplW93z9IBBlPKCvjbiVGCJVIjPoTZ7k6v1ihSJgGo7gfrHMicoqBz/AHVbhuKYSeUtGjUpSeof1gpddSywyghJ3MkA9XAjOzqxQHvq8E/SM3iU8ler23xaK31TPIAmSpiTL3HsUqI+IOLghhqGLwgxDG9ns8xVlUWOVKXBzOSBcXPHSM7T1wyZSXu7OW/bRXWLRlBA94+AY2H73QL4Y0WNrJIUxG7XiYeU1QFAFjq1m+cYigmja6xoKGqZPfFWI0Qkyz7wUept4CDJWVPupDHy6cIRpxAcdIIl1Je7BPE7zyEDUORPYMkMNTf5mPRVJVYpB4ul/UiFQqwdLwVKWGaJriaSFS1e52QPNAB8WIgDHKhaAUq2c2jWca2I1gZfKHmE1IWkoVccD5sdQecXtZjK1dEpaZTSlq2VXBCRrZ1EfOK5eCq+GWDwM9H/AFg/2iojImMSVJUHQTvG8HmD9d8KlVbNEeItOETARsyh0mpPquO5+G1CBmMhOX4kssd5Sot3xTIqnhzhOMKlqDFvnDGb4k0tMwhwhPehH/YRWqYsEe4kuGYy0sdx2dO+NdjGByZn2yJRBZ1BCgAo9DYHpGclYHNUQezSnktbeTuPCNMWKkVk0f6w/qzfIiPF4iqzrQr/ANg9Ghmj2Unm4FP/AFqP90DVfs3VDSU/5OzPgyniRcuvLkbTEguC+nWGFL7RLQLTSORCh5h4WpwmqBI7Cd/61N6NB0r2cqTrLy81KSn5vBZKZWpwzGp0yWFdqnfuJ05sIkL6CT2KAha0uH91yLl9S0eQcI7zjnbKSKu4cSxLys5CR0Glz3xymbIQGQpPMu5PePSFoxJKlMEgB2ZrONzQ4oaftHPupHMXPAcO+LXJzKno/EeiVfSL01iU3KV+AHqRFqmFstu9/WBsSwsqQZkhRIA2kEORzTxHLXrDLFaBr8dBUkpSdl9W3htxgaimqmrJJHIEkeFoTVU3S4vv/R3joTQGAJtwiTTLzpLHJcWNz5x3KWr4gO79YRyasKDbajuYn6wQiSs6S/6lD0eAm6pzC8w/8R8oUCqAV75+9v8Ay8Okdro5m6WjxH0iiVhiyQZjp1dhpwvm3s26LQpqa1O4k95hdMnk3Cbcee/5eMNsZpAEJEtLnNdk3YvqWdu+FokKEkulYOc7izZQ562HhD0HmG0U2Y6pacwSwItv4PrpB2LUUyXKlqWjKSogub8nGg8YI9nZoTJvLJOY6lge7yiv2inpKEshKdo6EE6b2HziHwmol3PWCqqsUlm5wsol7R/fGLMQVp3+sLJnSV6VZdQXDh7RpVEKAfjYx8+lrZQMamnrXQxLfuxgsdPE8kz8p+cWJrms/wDiM0mvKrMX5A+McIztqQ+/fGca1qplUx1i+nq+CmPGM2CbOd14IpUKJdKVrH4QT6CDKuUabEqgqoldpMVMXKnAAlrPs5Rya/dGTmzQYeIVMnCZKTIPvJKwDlIIdnzMxJBiyn9jKhf+mkDnMQW65STDi5SM/InEQdKqjGhpv/j+ZvXKH9Z82AhRKwaa+2lEofjIfuSHJhwTyMhjS+xyDf8ALhwj2mrCS6lHvMeyMMp0+/NWvklOUebmLymmHuyyfzKMWLb+jSmxeWNVpuOvpER7QS9xJPIQhxaansVBEpCSWDgX1G/dDzBp57KWn3WSlm6QjsZJxla7IlzVdEn5PAU+rmkn7JQbXNbXTWGvaFje/GLKatE1BRMuDbmOBEOjKzqpa1Xyp8f1j2CahBlqKTu0PEbjHkWtcf6+NVRGUbZDFOdg5SfibeR13Rp8HqFJloXqlYudHYkHobPGNrZxCSCx0CmGrEEF+YjV+zNQkyOyJcByk9SW7w7GMUfT6pmBgRoY8wmtyL1hHUYomQrs5hudOm5X5Yqq8RQDZVxw+sR6MPa+iQnLNlsJa1DMkiyVPfeAxue4xnZdOlUxQce6CGAs/C5hhU44lcpUohRzC2llD3T3GFdFVFCiTtKPy5CJno+oKNIZCNTqd54kwyU8s7JI6Qlw+fPKiuXLJLEaWD9TrF08VKveID8x8gYMa1pcHUoq2iS/Ev8ApB+OYJs9pKKUltpJIAJ4pJNjy0jIU1FNVrPy9Co/SNAn2IlFOdc+at+ASPM5ocW1nf4pO8xWquR8RhljnsvlR2lNmWlI20kurmpLAOOI3Rlf4lIswfnBh2mM6uQqxSVHuf6wtrqUL0CkgcvmRBuHyVLV9nu+9oB1MOMWSoJuom19Wca2hgzWUpcNRmCXObg947V2XAlnF314XPKNdSz88r7REtbWClpBV3K138YppEpTMKwlKSS5IF7lzeLkL4swrKkP2YHUfUR3LrBuDeUa7EfahWfsQlKkqH3xnB42NvKCsMUkSy6JZUk2VkS4BewtYAjdxh08LmszQYfOmlwkhPxKsOrnXuh3IwmUj+YorPAOB9T5RbNqys3V5/u0BTZqd5HjGdq4m8iahP8ALloT/tBPiXgxdbMV94+MIKWtHAngwJ9ILNWprSl97D1L+UK6W4dM25pd3VfxMNP4ooZlNGSweoWozSAn+YXc6a8BBlWtZZ1DuB+sSkbiRiaZqOzmEsoMSCxvwjOY3IMqaU/dbYI0KdAfrCqQVWdatdxb0ENsWloNNnYlaCLlSi4NmuekW7FJ2ElThvIjo1Q1BfoDCyiqRm0HhDOqmBAG97jpFDQON1f2bMWJGrfV4d01QpOWwsBv+gjJYxVhWRP4oc0U7MS5sNf03PCz9aP+IX2amUHO4JJPi/yiugSoNnmBHJw//EFvGABOzBi4SXYJPAO6jv6QslTnYRam2nTadTZlKJAZ86z/ANokIJMoERIeQx8Zq1bJIfRiOW5+hBHcIbYIVy5aMwy51HKbMeXexhPOByn8urajv7vAwXhFcDI7OaHQhTpN3SNX6DiIzfRntocyf4lBWpRzIDOdC6g3SDKvDJbKVl0Dvy0uIz+K1KSUqd9mx/WNDgNT2iHN1aF4kTpKRpaF1cspmBYO68PsVw0IUljZfugC/ThCDE5WVeS5/WMyXW7mNtgMwiQk6E3PfF02dlGfhGXw7GVIQEkaaRfNxcFJABc8rWjSPZk9lk63jRpxYfwqym6g1upYnzj5/Iq1LYIllRPMafIc4YU/bSzZSBxDFW64uREq0k2rUKdSQSFnhq2pAO7WM/MlS1IAnS0rW7uLEHgVhioeUVzjMI2pqm4AJHfYP5wGuSneCrqony0g1W6af/ZhCQkBKUjQBg0L6rF84KHsWdgT8ooCUjQAdAIFqqjaAiGH1PUPLyolqUSxfZA7rveKlSp7gZUh+bwTh5dAAZSWSEtZrDM/EWh0KyWRqkM2pA03+cWdmxm6bCVrOcrysSLp3728IbGkIltnUSbnQPqOD7zHk/FpQSwUC6ibX38usCzMTuAlCiG6esQW0VIgsCH6vBvZIB2UgdAIWCpmOGQkdVfQR3NVMJusJ/Kn6mGAaqYAY5n1gA1aEs5OrqUepb0aBihA3D19YjFuC4glIW5DlZPPdujutxHMo5QW6H5wswyqEuWX4n5QHMrSsvYDrfyisTQU2Jq4DvP0gvEMSWKbaUllqAAALltol35cIzNOS9i8aGfhZnIQF2CQ4Z99y5e+nCKK3AlBNzb4OrpMxQTkQpQAYqGmtnJ3xncPWbva1t142OGCUlCXClK3lMvNr+JSfmIWfKs3MlLM2WhhmUbAKSp+RyExoKaYEJyu53kbzC/EpxVVyjkUAlJOVagdyzbaLBk6coslmzmCrx7M01JcsdB9Y7kIDPCgFn5xfJqyne8TdjT08xhxiQtkVYbWJCzj5VVp2EtfZbXeBAlBOKUKs7AHuv8AqO+LEznSxtwgKjmkBQB13ceMTH0ynTNlI3AW6Wh1ha1yTqGBBP4kkbjujPZ9A7i7dGhrRlUySUb06HiN4PSBqNwtCZ8oixCg6TvB3KSdxH6RhscGWaEMUlI2rkvwN9YYeyuJZFdio2Udk8FcO/1h37R4b2qcw98aFtfwn5RavTGUSXvBqwXSkXKiwHXWFAqMhP76w5wqSstNJy/DZ7Gz30i9NStXh8lMtIQjX7x/eg5RbOUhOpD8SYTypQOsyYSfxZf7QIvlUkt3ygnib+ZgTqdVytynPAOfSBJq1n3ZS+pGUeZEaCkSkCwAHSBMSr5aXBWAeD3hxEUqnmr+ENxP0EB1lItG0o6N6w7o60McqVq6JPqWHnC3GZyikuhhbUh9RuD+sOAqFcUFgT0c/WGFFicvelI5kaeMKZpBfTj+zFlIlkFR0Kso7rmBHszFUKIY7I0i014DG57jGZnrIVbTdeC6StWBo4dn56xcVrRHEi1kK77esUVGJLIvkT3knwaBET1n4U9XMLa+oBVlcEjUs0UVprKp5kzaS+X4mZOvEu/dFE6SkWWtLhy2Yno2geKk1IMrIS3A5jblldvKKULCUqYEkg3b6xC9DsIlyzLBVKzqc3bna5YQLWsmYWSyViwtY8QxLR1S1ahLADDW5PMwHVzSFhzmLg/4uYhBuEozLCXa99/6eUPk1CHZRWo8lP8A8UkQpwuiuSq7myTp38TGgpkM2g6CLTlJMPwyYlWZSbPYKU3R9WjQoE9X35KRyzKPyEELlbLhjC0T2vpEbHtRhKiszlzs5SiwAAO/fwvzipU63pFqpxPT6wtUwF9YvZkxeme45xEL5wElJeLESS5vpER0uptrEiqSkkaeUSDE+cyrEEOY8Qiz8yPpEvBEhigp3u/dpGnFwF273HeC8MpU4oQmYk2fj94WU44QoJ9f8wfh2mRXuTNDwUNDFhlFYigFSJyTsLIP5TvB/e6NhhWLZytB1Qpuo3GMhhMwBSpE5glVh+FegI5fWLkrMibYXGp48dTpaKtQ5x3BkFYnfd1WkDU7iG3cYoXVH7qSR4esaGhqUzEJKbgj9gwlxqUqWrZTmSdC+h+EwGKBPmHckdb+kESpcw6zSB+FIHq8Iu3mPdk90WLnMHUtXQFvSAtFLp0O61Ej8Si0VYjWSUACUUO98t/R4UyKuQA6gkniq584HxjEUzAEy9Huwt5axpUZNx/KGD+EKazEFTGJ0eKZeHzVaS1nuMGy8Bnn3sqQOJfyH1i1kCJ7luPCO1KZCRqSSfQaQ8pcASzl1HhoPCChJSiyUpT0EGwds9Ko5qtUsOdoPGHqyhLpSxzavubhBlQthrCmfWHdBbWpDWXRH/zeCR9YEmez83VJSroWPgYEkTSCCDGlwqtzWMG1WRnE50FikhQ4pY+ccz5q8pdh33jezaWXNTlWHG47xzSYxPtFgy6dTHaQq6F8eIPAjfG2QqVjKNrdpF+Hy75iSeH1hcJm4eQvBhmG14qvFppRtFn8URpCZFU4gmXOEc7HU3paxQ3tFWLKYCYlg/vD58ookqeO8RH2Sn3RRO6SZmQ4ML6epC5rk7If9IEwrEuzUyvdOse4YgfaF7N4PGsZG00/MonnDKmbOH0bxjJU88pXs3A7vOG6axJKFBwoG99RDdg5NRMmIRYB7PrxiQpxmUFLCkgKBSkuwiRuZjNtfOyU9fOO5M0A6HyilAPCLRKPADv/AEjIeVZZxq5BeLaQuG57PUbu+KKkW3W9I9pFc99uR3RL6NqgqYBMZlCyt3RUNJahNlpXbtJfvtclPHrv8YUongKJPuzAyxz3/vrHVKVSZ2UB3DG2qT+3flDBp37O1pQopJ2Dfp0jVoQJiSFix8RwUPxCMDTrvGn9np5yBKi5A15DTvgb9kmJYbPE8pseChZJG5Tn0gmRgaReaorI3OwjU1ElMxJAsv7h5/CeR9YyE2eoEhTggsR0jPlca8e/ZkinkaCVLH+0ephnIlp3ADo0IaedDSVOygc4ztrWQYq0XLS8D9sHtBea1ocSglt0L6xAAKh4QTPnwDOnO4iRFWT36QFrB9ZLvygXsmuYtGOkpLQXRTiOMCieBBdOQRAuLTYZXuGJizGUdpJWlW1l2k8iAbjucd8IaRd7Qwq6nLKWToEnzDARrWcY8TnLJFzoB6Q5n4X2ckzFLGZOXZa1yzBXLXuhbgUxKJ8oksAr1cfON5ifs2upk5EMJqFFQf3VOGIJ3cj1jQnrWFlTovFVaD5XsNWvtS0S+apiW8iT5Q3pPYI/6tSkckIKvMkP4RXxPImw+tDi8HY5U/ZpABJVw4D9SIbI9gst5NQF8loy/wDIEiFFbVzabNLnSykvsuLHmCLKHMGM4eTMVCy/ukd0E0iHSc1n1H1g9FclfvAgXFhcHceYPCBRRGHWFnYJ3aRYqlJGyz7m+ceS6MPtEfPuaC5csDQd5+kOgfS1Gwl9QLvuiRxKkEh86u63k0SAvngmx72x4wPHUaZ1YVkxJS93H1isRExIxljOw+LyWN3QwXLUVIPxptzKQWby8oXSlP8A7vJQ0MHXJTOBY6LHBQt5/KAwfgaELKkKG0bpPTUfvnDykWJaW3jWM5R2UFA3JP8AkQ1rZmdHaJ1BZQ+cWt+HR7TVDhxxvd+EUY3RdqntR/MSNob1p4/mHpGZoMVMuY5uDZQ5cesauXV3CkkMLg8eEBvV6ZylU5huLpvujnFqNIUJssMlR2kj7qvod0EJAKB5xnO25dDpnwV/FFtd0KMTmZClucUU9WS7wownzTrACqjhHlZVWgJKxGcSwrcx12biKEkR6urAsNeEWLQVUcpi6TPO7fETR5yCoi8QyggtwjTH0zopjXLtq7W8YpxOuM3ZDhIv1jr+IT2a0EB2Gm8uGg32UwvtZrrGwi5HE7k/MxSC0w9k/Y7tGmznTL1SkWK/on1j6I5AZNgOEVyFhouChG1IV1ecnW3fFctQTrDhUhxaFlZJO6DCJkVAfQN3/SDJ0iVPRkmyxMSNyhpzSdQekZ8giCJFapJ1MMYsAYv7C6rpTnHwLUyhySrRQ5WPWMoqmWklMzMkp1SRlPe94+nyMQSq+h/fhHmISZM9LTkvuCxZSe/f0MXGB8ySANA0RdQhPvKY8P01g72k9mJ0klQXnk7lIDEcpmrddIRS5ATp47/GDEYitO5Km6gepiQCEnnEi04xcexIkLCR6IkSJL9x/wBsN5Wk3o/fa8SJA14gkm8aDBfemDdl07xEiQfWvhCj6+pjQYSo9knqflEiRT21fR/h984OhlqcQHRHZiRIfJeH0rxgbSehgNGsSJGCpqjA3GJEiiqTzYwJI1MSJG4x5+xydU9PmYEWo5++JEgHkYSI2fsmPsz+Y+giRImvFq6cxfLMSJGmxlPFNWI9iQ0FU2BhrEiRkV6g3EMpR2DEiRqOdXYeXKQbg2I4i9jGCrkDOsMGC1epiRIKYU1Cjm1MSJEid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0" name="Picture 16" descr="http://www.racheledmonds.com/blog/wp-content/uploads/2010/06/hog-farms-in-NC-watersheds-1997-copy.jpg"/>
          <p:cNvPicPr>
            <a:picLocks noChangeAspect="1" noChangeArrowheads="1"/>
          </p:cNvPicPr>
          <p:nvPr/>
        </p:nvPicPr>
        <p:blipFill>
          <a:blip r:embed="rId4" cstate="print"/>
          <a:srcRect/>
          <a:stretch>
            <a:fillRect/>
          </a:stretch>
        </p:blipFill>
        <p:spPr bwMode="auto">
          <a:xfrm>
            <a:off x="5562600" y="1295400"/>
            <a:ext cx="3095625" cy="251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Human Impacts on Ecosystems in North Carolina</a:t>
            </a:r>
            <a:endParaRPr lang="en-US" sz="3200" dirty="0"/>
          </a:p>
        </p:txBody>
      </p:sp>
      <p:sp>
        <p:nvSpPr>
          <p:cNvPr id="3" name="Content Placeholder 2"/>
          <p:cNvSpPr>
            <a:spLocks noGrp="1"/>
          </p:cNvSpPr>
          <p:nvPr>
            <p:ph idx="1"/>
          </p:nvPr>
        </p:nvSpPr>
        <p:spPr>
          <a:xfrm>
            <a:off x="457200" y="1143000"/>
            <a:ext cx="4800600" cy="1600199"/>
          </a:xfrm>
        </p:spPr>
        <p:txBody>
          <a:bodyPr>
            <a:normAutofit lnSpcReduction="10000"/>
          </a:bodyPr>
          <a:lstStyle/>
          <a:p>
            <a:r>
              <a:rPr lang="en-US" dirty="0" smtClean="0"/>
              <a:t> </a:t>
            </a:r>
            <a:r>
              <a:rPr lang="en-US" sz="2400" b="1" i="1" dirty="0" err="1" smtClean="0"/>
              <a:t>Pfiesteria</a:t>
            </a:r>
            <a:r>
              <a:rPr lang="en-US" sz="2400" b="1" i="1" dirty="0" smtClean="0"/>
              <a:t> </a:t>
            </a:r>
            <a:r>
              <a:rPr lang="en-US" sz="2400" dirty="0" smtClean="0"/>
              <a:t>is a microscopic organisms that sometimes behave like plants and sometimes like animals. </a:t>
            </a:r>
          </a:p>
        </p:txBody>
      </p:sp>
      <p:sp>
        <p:nvSpPr>
          <p:cNvPr id="75778" name="AutoShape 2" descr="data:image/jpeg;base64,/9j/4AAQSkZJRgABAQAAAQABAAD/2wCEAAkGBxQTEhUUEhQVFhQXGBsYGRgXFxkaGRwaGRYfFhkYFxkbHCogGBolHhYZIjEiJSkrLi4uFx8zODMsNygtLisBCgoKDg0OGxAQGzciICQ1MjcrNywzNzQ3Ly8sNzcvLCs3Lyw3LCw3NC0vKy8vMiwsMCwsMDA0MC80LCs0NSwsLP/AABEIAPwAtAMBIgACEQEDEQH/xAAbAAABBQEBAAAAAAAAAAAAAAAAAQMEBQYCB//EAFAQAAIBAgMEBQUNBQUGBQUAAAECAwARBBIhBRMxQQYiMlFhFXGBkcEUIzNDUmNzdJOhscThQlWk0dMkYnKCkhZEstLw8TRTVJTDByU1dbP/xAAZAQEAAwEBAAAAAAAAAAAAAAAAAQIDBAX/xAAtEQACAQMDAgQFBQEAAAAAAAAAAQIDETESIVEEgSJBcfATYZHB8TKhsdHhQv/aAAwDAQACEQMRAD8A3uGw0+IxGMPu3ExLFiN2qRbnKBuI3/bjY3u551M8gy/vHHfw39Guej6Ay7QuAf7ZzF/91hq39zp8lf8ASKhI0lJplV5Bl/eOO/hv6NI2w5RqdpY0Dx9zf0atvc6fJX/SKVYVGoVQfACliutlH5KfQeU8Ybm2hwv9GnfIUv7xx38N/Rq1xa3Q+vx0108e6nVYEXGoNLE62UvkGX9447+G/o0j7ElAv5Rx3oGG9Q95q8pudLqe/iOWo1GvnFLDWyu/2am/eWN/h/6FR02LKbjyjjgQbEEYb+jwNamNrgHvF6r8TEDIeXVXgSPlDXv0pYa2VHkGX9447+G/o0eQZf3jjv4b+jV3RSxGtlFLsWVRc7Rx3EDQYbmbX+B4VI/2am/eWN/h/wChU/cGRwOsEXjY2u2hA8RarSlhrZnP9mpv3ljf4f8AoU3P0flRSx2ljbD6v6h7xxrQ4jEqg6x15DmfMKr2MhOZtdNFBsoN+ff99LE62Va7Clt/+Rx38N/RpfIMv7xx38N/Rq3sx7h5tT6yBb1UbrvJPp/lSw1sqDsKX9447+G/o1wuyHJsNp4wnwOGP/w1dCFe6/nufxpZo8wtz4g9x76WI1spX2JKBfyjjuX/AKbmbf8Ak0q7DlN//uOO0Nv92/o1ZFiykEaG4BXwNr2vpr4mofurMwBzDgWC8Rbq8bjKPPwtSw1s46P4iULIryvIVlZcz5bkKAP2QB48OdFcbF+O+nk9lFEWlkXo58NtD65+Vhq7qk6On37aH1z8rDV3RFZ5CiiipKhUWeIDrAaftAaafK04kXNSqjoS4B0C3vbUk24X4W189AObgeP+o/zpDh15gHz6/eadriWPMCDwNAO4DEgobkdTQngLAXB9X4Goy4jMzNY66AWPZHA6jncn0ihYVzk2F7L7f5Cn6AZeawvlNh5h7a6zNyX1m34A11IND5qIzoPNQEaPHNHoY2JLXJHWGXhpYcbDh/2qY2NJHvak9zHQee3E0lFARzAArHixBJY8Tz9Wg08KfU1zLwPmP4UkDXVT3gH7qAcooooApGGlLUDaO1o4lzEljyVLEnUDzAAsupP7Q7xUpNuyA7GTkyCwcLbW/muO+k2Xspcpz66kEX6unA959PfXGDxQclibMBYxmwZQx6pYd7ZdDwPK9T9lNdS1zZmJFxy4eyjTWzBRbF+O+nk9lFGxPjvp5PZRVTSWRrYr2mxxPD3bb14SID7zV7vfBvVVJsUEvtEAXJxffb/dYbH11cxTXOUizWuRy7tPC9EVnk63v91vVRvf7reqnKKkqMPiLWup1Nhw4k2HOu4VIGvEkk+k3pJ+APGxB9HA/j91OKwIuNQaAWiiigGx2z4gfcT/ADpymz2h4g+w05QBTeH7I8NPUbH8KcpuDh/mb/jNAOUUUjNYXPAUBzN2T5j+FNxEgWynieY5knmfGuIlz2ck5eIW1hodCe886lUBFknbgoF7kWJJvYX5cOI5020zgtfQCx5cONrjgf5eOkprC7Wuf+vVSYdTa57R1Ph4eigG4VRhqNRoQ2pF+/jXn21JfdGInaXD7wJlVAd0cqx4l4zlvqc2Q6acQOVzv9oyZQpIvZhra9h7K842pimjmxUodFjVkYDdMx+GZ7aSrqWLH/Ny412dJJR1Sbta27vi6vgKEpyUYq7eDnF7Qw+GxrJHDupGEcXVEIUK8hZgzBrDQxm/eoNwOPrGy8QskMUiAqjorqDa4DKGANtL614lhMGmPxO9WQFwYmZGhaxG8EbZhvjdQMvBtQ1tK9k6L/8AgsL9BF//ADWufXOrBzk097Jq+LfP85O7rqFGhohC6lbxp+T99rWKjYnx308nsoo2J8d9PJ7KKyOWWRejnw20Prn5WGrV7q1+INgfA6AEVVdHPhtofXPysNW8/D0r/wAQois8jlFFFSVCmGIQjkGJ08bX0FP0jE2NuNqAFYHUa0tN4cjKLa6f96coCPLo6Hvuv3ZvTwqRUcyLnJYgWsASe8XPspJsWBoti5tYcjfx8xv5qAdmmC28TYDTjTS4e4JsA1yQeYvrqefE6d1dxAkktpyA8LC/rP4U9QDPX/uH1j+dvv8ARTbM3YNixF78rX1NvC40vUqmZ4ibFTZhwPsPgaAepK4hmDA8rcQeR501PJmuii54HuHnPo4UAQwg3YgHMb+gaL59AD6ak0UUA3NGGFmAI7j315z0i2bE2IlzIW3iQIpCDNHlldHCnmesuv8Ahvxr0aaIMCrcDWW6ZYAgQNEzh97lvoxylS5HWB/aijP+UV0dM/HpeHs/TP2Ck4tSi7NYM7g9lYXCtii8LvFEsTFpo1dlG/bMeFgMsfADW3OvT9h4ZosNBG9syRIjW1F1QKbHzisfJBJvZ7ysXC4VyqiMZ7YhzkPV6uuh1Ha41ucJiBIiut7ML6ggjwYHVWHAg6ggir1VGNKMYY/xf76lqlWdWbnUd2zNbE+O+nk9lFGxPjvp5PZRXGWlkXo58NtD65+Vhq3n4elf+IVT9Hwd7tCxA/tnMX/3WHxFWkwaxJIsNdFPI3+V4URWeSRRRRUlQoopGNtToPGgGJ4wLuAAwHHw4m9OPKACe4Zrc7eagyKQTcEa3PEcNaiQFTmvcrcZSQxOg4g24XoCRDHqWIFybg6EgWta9qeVQOAA81NLIeCgWAHEkegdXw++l6/90etv5UA7RTeRvleoD23o3fezfcPwoBymWOYlRwGhPj8kev2Uph/vN664aNFXXUDSxub+FuZoBZFjGjZOHO3D08q63ygaXtysD92lq4iS9jbKvEAc+4kW04cKkUA3vDyU/cPxNHW/uj1t/KnKKAb3XexP3fhVD0x2erwXKZ8rxkrxzZZVYAgnXW2hrRVmOn+KCwRpvliLzJqXCXWNhI9ifBbd3WF636ZN1o25IeDO4nBqJZCcAijLAcgigtY4hs1rtoToNOPgK1XRPEBZ3jjiMcUhlkC3TKpjMKWjVCQt94cw4XAI1LX8rwfSWd8SonnBBZFJaREGVJQws40NiSeY1vXqHRVFbEl45d8i+6Azhw6hpHhdQCDxIVj/AJQTa4rphXdai200t1vfKS5fJ1dZ0culqKEmndX2+Y/sT476eT2UUbE+O+nk9lFecZSyL0c+G2h9c/Kw1bYnsN/hP4VU9HPhtofXPysNXMi3BHeCPWKIrPJzuR4/6j/Ojcjx9Z/nXUbXAPeAfXXVSVGvc6fJX/SKVYVBuFUHwApyigIGJVtbjtkL1Sb2vx4cbX1vU4Cory++2voF1AF9T3+in98OVz6D7aAcopnfa2Cm/HkPxrrM3JfWf5XoByim7t8lf9R/5a5RmPyRqRzbgbeFuFAE01iFFszcB95J8NKVItbkkn1AeYemkWE3JzanuAGg4DmeffTUyWILBmW3+LXxXnQDonB4Bj42NvR30PNbUq1vR+F704hFhbhbTzUpoDlpVHEgenX1UqsDwoRQNAAB4aUMmtxx/HwNAM46YohI7R6q+Ltoo9dq8l2HhtoNPiN6rEnIJTMSouHO71yk2BLWyi2vdW3xO28NMyE4qNAtyipPGMzW+Ee5Gg/ZU95JF7ZWcIY5N5HFid5NI6EKs6kFlQSEsVDFVAS1wDY20NdMekeuMndW3fGVk6aPV/CpTp6U9Xm8r0HsHgZ/drwuqpnw8bGSN2fJu5mIHWiVSzE6X4BD2ta2mHgCCw85J1JJ4knmaZ2ZgzFGqsxkewzyEWLsAAWI5Xtw5cKl1StUUto4X7/Pc5UjK7E+O+nk9lFGxPjvp5PZRWBrLIvRz4baH1z8rDV3VDsEtvdoZQCfdnM2A/ssOvDWrjeMO0ot3rc284t94ois8nWH7C/4R+FOVHwk6kBQbkAXHdyqRUlQprETBRrz0A5k9wp2osrgyKhHAZ/YKA7wcGRQOfM95p+iigG/2/8AL7acpv8Ab/y+2nKAKbj0LDxv69fxvTlNt2h4gj2j20A5RRRQEe5Qcyo9YHdbmKfBvqKWo9ilrHq34d1+4917aUBIql27i2ysscZdVI3hzKBa2bJZj1r9UEcgx8xd29tdYUIud4bABVLMAxy57AGwGp17udVWzoY7AGTFBQRu0IkBLnhd3QXYk8SdWJJ8eilTdtVvT+yGXw2g8QUHDSEuwXRorsx1JA3nAAE+AHcKlbNwZBM0qgTyAZgDcJoPe1PMCwBawzFQbDQDnZezShMkjs8pFtWzBFvfIlwNOF2sC2UEgWAFlVZyS8MQFFFFYkmV2J8d9PJ7KKNifHfTyeyioNJZF6OfDbQ+uflYau6pOjnw20Prn5WGruiKzyMyMcwsL6Hu7x311nPyT6x/Og9sf4T+K05UlRvOfkn1immLbxbgAWbgb66aagVJqPiRdkt8q9/C2v8AL00BIooooBv9vzL+J/Q05Ta9pvMv4tTlAFcSpcEf9X4j767ooBuCXMoPf+INj94pymsN2R6vSDY/fenaAKaxMiqjM/ZAJPmp2qbpJilCpG1yrli4AYkxoLkDKDa7tGp8GbnV6cdUrAqtiw4qSQyGKJjoetO62A7CXEB4cTxucx5gDRbAnbEAzyqgs7pGEkMigIxiZwSi3Zira27Jtpc3p8OYFw913+cg5b+6QuZjZSeAy6g1qtn4RYoo4k7MaKi6k6KoUanU6Cuiq0o302b9Vt5+b+RVEiiiiuQsFFFFAZXYnx308nsoo2J8d9PJ7KKg0lkXo58NtD65+Vhq7qk6OfDbQ+uflYau6IrPIziV0zW1XXxsDc/cKdrmR7AnuF65w0eVFU8hUlR2o2GF2djxByjTkNdPST6qk00IB49/E8+PCgHaKjyZF7Rt52PP01zBIEGVrDXS3O+ot6/uNAPHtDzH8RSvIBx/An8KotvYoFoVtLozO6oSDk3bLclWBtmaM24nTSoEbBFLKmLAW5aTMyqVFy2dpCQuU39RraNK6T5Iuave9wY+ikEh+SfSQPbWOTbKldZcSwvq4DvFbmHliBRB3ksCBqbcamrOFVXEeJym3vqO7KVJ0IuzCxBFj/0bS6eUf1XXYXNDFKBcMVBuTx5Mb6Xt329FOb9f+wP8qojtLEKWURvu+qVmkjuQP2lKhhvG0sGOQAMD1yCGTDu+UFlxxWwOe63YW7RVQLX42A58Kh0GssXL7fDkCfQfbWQ6fbRlhTfQjsqUcMt7ZmWzDrDKtzYkXucgI0uug2VtBmskqsrcFciwlsLkgfstYFimthexYAkOba2cs8MkZVSXW2oHI3AueGoGvLjWbjKDt738zSlKMZxlJXSauuVwZLor0ixONwsubdqsAXMd0xzqOsQriUBXCrwyniDztXpKm4vWG2HhcME6mHmCSAhgm8VcwJUgqGFyRobj9mxFaXo1IdwEYOGiJj981cqhtG7nmzIFYnvJ81W+HKNJKWVnv+PM06qpTqVpSpR0xeEWtFFFZGAUUUUBldifHfTyeyijYnx308nsoqDSWRejnw20Prn5WGrR8WgJBYXHEc6qujxtLtEngMZ+VhqwMZmPUtlGmc66HiFHf40RWeTraB6ttLMQuoJ4niLHlTb4pgz9VstgFJBAvw1Pdc8atocKq8B6TqdO8mnqkqUi7QAW7Br87A2vx0J0rmPGZmy3FmBAtxBAvr6/uq2ODj+Qv+kVHxuAuBuyEYc7cRa1ieP40BW4zNGRIGuez2eXjrx/60pnBYXM4VWuLXfloTqmh8/hrUxtnzutmZLWtY6+nhxrqbYlgu7NmHEkkcuII1Hm8aAm4jA5yCWKlCcpQ2NiBcHkeH3Cmo9jpnEkt5pBYq0liFK3sY0tlRte0oBOlzpUzCowUByC3MinauqkkrJgKrsTs5wc2HkETFiWDKzxtcG/UDrla5DZgRre97mrGiojJxwDJYXYeNN95PAovZQIpG0uLmxmsOGgObSxIHZF62ziusUrq/e5Mik/3kJGngpXwtVhRV3Vk+F2IsZGXBYx1kQS4fMDqnud+qTdldG90a9YZhoDpytarPZWJZlKyFTIhsSoIVgdVYAklbjQgnQhuVjSdJMEmX3R75mi1IR3XOoDDdkKwv2yR/eCnXganZjJHPHkSZUlEkd5M5BZGMkajMxK9QTE+YX5Vs/HDb+ErNZ/YgcxOBkhNonjWOV7sXiZ92/aVtJU6pIsT8phpYkiRhMTMsu8eSI6rHJGsTJ+3lEmYzMOrc/s63sbWBqxxuGEsbRtfK6lSQbEX5g8iOI81ZmHDRl2SaGfNl3cmSSWxvosqMXBKkrpfUEc7XKnLUt++yx7+xLN3RVZsfGu10lUq4Jy30LoDYPaw61ioYDQE9xFWdc0ouLsyQoooqoMrsT476eT2UUbE+O+nk9lFQaSyddG4A820Ab292XsDa/9lh0PhWnVQBYCw7hWW6P4kRybSdr2GMA0FyS2HgUADxJFWvl5P/Lm7WT4M9ru4+FXhTlJXSKze5a0Uzh8UrxrID1GUMCdNGFxe/DjTm8Gmo14a8fN31DVtmVOqKKKgBRSE0tAFFJflSk0AUUhYUXoBaKKKAgbdQnDzZSAcjEEi4uBcXFxcad4rLy7MxOdTniLKRIuWBlzWsSqk4g2NmI4G9zcWrbMoIsRcHiDWP25sXCwKxOEjMZ6wZMOjlJM4FiAt8rF+4gdbgLV00Jf8+flsnf6kM0EUoYBlNwfYbEEciCCCDqCCKrekUZETSoQroLk5S3UBzOMoZcxAuRqLHgeN6zZeIEVhDBKvEyIIwq9qxKqOyw4mwsbWOpBGjglSRFdSHjdQwPEMrC4OvIg/fVHH4clJY97ArA2JO7klki97dQwWBkfK5ANm3zDKdCRlPZ7wCNNXn+ydk4Vo9w2EuUSTDuww6XJjIi3qkrcFlOfn2xqeJ2exMWZsPBKQAZIkcgcAWQMQPDWtOohZejthL0x3CJtFFFcpJldifHfTyeyijYnx308nsoqDSWSNgOO0P8A9hD/AMGGq1Xl9bPtqDsQx5tp74KY/dYDBlzA3w8AAy2N7kjS1SPcuz//AEsf/s2/pV00X4LWeXhFKn6voQcZgnnwez4UWNgwid97GZIsscOYZ1BF+tlsLj02qhxewJsPMHiXfNh42aJFw6rCZpt9K+7WzbtQYoeDXuQL3OvpeFdSimO2QqCtuGUjS3ha1O1jN3k2QecNtDGDDMxlmfNImQxK+8NkO8CM+GABPVKhky5lZSwB0axbYxZ3aCSUGbESAl0aytEsUUSlVhN0YZnPBbDtDWvTKKqDz3am0MWhEuWdt48yKAoCwJvViWQtuXYXGZ72OjcNLiQm1sQuz4jK0qTS4kx5shMixDEMWYKyAt7zGxuUGhvY891XDxKSCQCVN1JAuCRYkdxsSPTQHnMuMxSq75pxcrumaEiR4hJMRG0ixExuwyEXUjsAgFjUqXGYl2mQ+6S3vUKxvCpiMcgiVpZG3dmc7yUm3VAjIIFtd/RQHnhxuKZSyCaRkaR2jkgAjR4oXeOOHqgtZ2hF76lTY8bVk2OxUazPEcVIZGdkldGR3WGFQI8i4dibySSFAFUFUuSefq1FAM4PNu0z6tlGbS2ttdOWtPUUUAUjKCCCLg6EHhbxpaKAzO0MDPEQyzuYRcAZY8yZm4FmU5kHVANswyi+a5K84ctAzXd2UsS6uqrludZUygAre5a/G5a4sQ13tXFRKmWUBg9wI8udn7wsdiX466aDU6Vk4thxRoFOCjsl0WyYZmK3BQG7X3gUAXOa9s2lyB1xeqN5bdlv32wVHZ8O8kWMdZmVSJhkCob6GGwJUnVobjjcMOFbNeArA4bo8qzqowcYLyK7krDeNUOYSqVJKklQuUcyCCMpvv6jqLWST/j7X4JQUUUVykmV2J8d9PJ7KKNifHfTyeyioNJZIeH4bS4/+Oi7Pa+Dw3Z8e6rf/wB7Ubo7h1kk2kri6nFjS5HDDQEEEagggH0VceRovnPtpf8AnrelUioWfLKTz9DO4x5DhNnxQjM8giJXfNDdI4c7XkQFgt8oNgb3tzqix0uJw0+Z5TJ7nRpNwjSlWeXezLEHL5nyrh11YHRjYAG1emQRBFVVFlUBQByAFgPVXdZzeqTZB5y/S2dcM8jYiCxdQkqCOS/UJkVVV8kljkIUNmILAagUziukWKjnfd4iN97iJERWyhVeFYo1w9ixIaRnLZR1ragG9elBB3DSlyjuFVB57tPpZLGRI8gVJXljhAjFkyyrAJJGaRVIzFtSQACOPAy4tvyzbKmlNyTHiwJkZAFERkRGJVu0cuhS/C+lbci/GloDznB9I8QJ9Lboq44li0qT4pY4FBPUL7sdfW+QKBqLWWzOkcz4TESho5ZI0QgLlbKzDr5lj4BeOQ9bQgmtpRQGG8vzsZdxOkyRRyyIyorb4okTAAobEBpJFOXW6jmDetxHTWRYXZcTG+VsRkcLGqyboJlGYtYnrMCqKWbkRavR54VdWRhdWBBHeCLEUzs7AJCmSMG1yxLMWYljclmYkk68+QA5UBjJ+kM+UMXUrIZrLa2Xc4+PDrlZSCeq5vfnbzEwPSaaV44lmW7ylGdVjcADDSy5UZTbNeIdVgGUcQeNb2igPOD0sxC4ZJHniBIicsQiH3zCGYqmY5Cc40DEErcA31r0SJrqD3gH7q7ooDKx9HJYmYRMWVzrJJiZBJYsSFPvbF1TMcozroSNDdi7g+jUqvmbE3F7nIjhzz7TyuBfnpfxHGtLRW76mb9/39iLDGFwixghAdTckksT5yxJNP0UVi23uyQoooqAZXYnx308nsoo2J8d9PJ7KKg0lkXYDsr7UMa5nGJYqvewwkJA9JtWU/8Ap/0m2hiMY0ct3jBO9zJbd9qwBAGU30sfknurY9E/h9o/W/y0NaOs5Qcmmnax1UuphSpzhKmpOSVm/L32Mj0jfFTYsQYUgCOHO95mis0zlY2OVGLhRC5y3W9+NZ/EbexcMoYzRSgu0eZrxRosWWEyON7lOeUtoSLEceAHp1IwvodRWpwmJj6WTZsMsj4VWkDs4AYsUBdo3iXeC6FInzEF8ptoRrVfsrpniFKiZ8O6LD7okYdV2jaJpy8Q3huidVL2IJRtVNhXoxUeqgKO4UB51tDpdioczyvhgyRpcZGVc7xmZo+viVzMFC2Iuxz9kWudLidsTZIAqKjytGudhnju8bOcqh1Y2K87VoCPupaA8+TpTiZGyuYky4iJGCXEgviDGVkUs2jKtwOqbHmNaTDdL55WhKyQ5d6AQqjrB8POyxOBM2SQvGoAve7LpyPoVFAef4XplO8YZ5MLECxUy5WZEbc7zduN6Asl9NWB5WvpS4jak7YXZ0gm0fDtLJowMhTDb3tBwVBPh3eat/RQHnuJ6UzvvIlkiVlkgClFL5QcbFCVmO9uGYMRlKpfWxNr1bT7alfCYWYWDvOqsEuA1mdSoBJIDZRpc1rKKA87HTjEe5hMWwi3YC5vYXiMhTWYLvRYDKXU8dARapeG6Uyl2XPDGu9kVN4GdpiuKeJo4jvFysoVdLNbPwsK3NFAYOTpbiVhEhOF68CzrmV0VAZlRldjKQ3VY2PUFwL2B0tNqdI3jwuFnzRxibLnklifImaFpBmjEgKFnCqLubFgNSRfUUUBh5Nv4mTB4uZskJigHUVGEiSNh45jd2e3VLsuXJfQa1WbS6VYgvCjMsctsTvEQm8ZjC5Ua5IfR1YPYXBBAANel0UBk+jXSCSTE+55GiYbgSLlvvNFizGW79W5lNrJYgcdLVrKKKAyuxPjvp5PZRRsT476eT2UVBpLI/0T+H2j9b/LQ1o6znRP4faP1v8ALQ1o6IrPIU1ipSiMwVnKqSEW2ZiBcKtyBc8BcjjTtNYqIujKGZCykB1tmUkWDLmBFxxFwRpUlSpwXSFd2Xn3SC7kGKRpkKxgbwlt2uVlYspUi4yE99npOkWGWTdmUCTkuVrnj2dOv2H4X7D/ACTaPjOjSyRyI0sgaUtnkGTMc8QgNhlyjqKo4cr1GHR9o5I8jykEuzuN2oW4PCIKEJYu1yFuTYkmwoC2bbcACkyDrOEGh7TMqqDpoCXSxOhzrbtC7WC6QwSJnDEC17MrBuNstraubrZRqc66dYXptlpgcOiNFMIkVgvYWIEOyqoYZB1SY1GfmVIJ41Mh6IQqWa7F2KnOVjzhkdXjIbLey7qPq9k5bkEkkgPwdJodwJpnSNTJLGDmLKTHI6aNlHWIjJy2vfqi54yxtuDMqGVQzDMoa6kgNkPEaEN1SDqCVBsSLwR0fDxovuiVgJZJcy7sE70OrLdU0X317EWI010qHh+iSKjRx4hrI1wgWAKj+6FxgBVY9Bmtp8l/MaAuYNuQO2VZNQwU3VhYkAqCSLC4ZbHnnW17i/G0NvRRJK1yxiBJCqxvY5SFIFmsxANr5edqocBs2JZM84s+Hs12RXcXXOTmCkhLRLlIIbqZTwAq1k6PI6PklkVZBIVy5Dl38gllK5lN8za9a9r6WoBraPSGSBId7HAkkjPdWxBVcqHTduYvfHYFbJZT1vAmusD0qjkMjZSkKKSXfMrZlkMTKYmQHtKQCCbkEWGmadjcNIsgmS8jKgjERKItmkUu+bKTmyi9r2OUCwveq1+iasI88r5kIY5AqguRKJW7N/fDiHJF+7hqCBYPt+ESLGGJJDnMFbIBHbOS9spsWC2Bvc25GuF6TYYusayq0jqrKguGKvlyvYjRTnUZjpc246VAxHRRW7eInLNu1zDIDeJ1lVuqgCsd0FZhbMAoOoW02fo6jJu87hbrcDJqqRbtU7PZB6+muYDW2lAS49rwsrMr3CkA2Da5uzlFrvmvplve+l64XbmHLFBKmYKGIv8AssuZSO8MLkW45WtfKbMLsBd3LG8kkglKsS4Q9lVGW2WxQ5b5SCOsRw0qDhuhyokce/mKxbvJcRCwihaBRpGNMr386jlcEC22LtMTq7ALZZGjBViwIXmbqCr62ZCOqwYXNqsKhbMwBiz3kaQu+clggscoWwyqNOqKm0AUUUUBldifHfTyeyijYnx308nsoqDSWR/on8PtH63+WhrR1mMTsNRLK6ySqZHzsFYAXyheQ10Uce6uPI/z+I+0/SgaT3uaqisr5H+fxH2n6UeR/n8R9p+lLkaVyaqo20WcROY03j5TlTMFDG2gLHsjvNj5jwrPeR/n8R9p+lHkf5/EfafpS40rkrsJsjO8b4ZnfdLBE04kILbubNJEQGAKpuipW5H9ofiUKl4bNxvucq6l5pGMjXmKRhhGiFMocsitlcgK5GYgnKGKrLOyPn8R9p+lHkf5/EfafpS40rkYh2DiD1C8iRq8aoyysGWGJ840VznZlQIT1fhWJDgCuU2TjAI0XOEV84dpmdk9/lksRnvOnwKkMwvGWAsdBJ8j/P4j7T9KPI/z+I+0/SlxpXJztPA4ozhwheyqGZHEavaCdG97MhOXPMhAYm2Qm9wL87A2ViknUyNII1A+NUq+ZGL50sSGDOihVIX3nMCoOQueR/n8R9p+lHkf5/EfafpS40rkbx2ysSz6GU+/ZmZZsoaP3SsiBRmFskIaMiwuW59oV+DSWTOYJJXlUjMBLwI7IcO5Ct2s4Ko2q2RdRVp5H+fxH2n6Uvkj5/EfafpS40rkr22VjRlKif4SdiPdAzBJDPkALMymwlhsCCAYj3C/UWxsYvZMq3Yk+/sVKtFMRYPIxW0jQXAP7BCkr2pvkf5/EfafpR5H+fxH2n6UuNK5JXR/DYhZJJJlf3w2AaQOVAaRgbK2QLlKKAqhhwJcANWgrK+R/n8R9p+lHkf5/EfafpS40rk1VFZXyP8AP4j7T9KPI/z+I+0/SlxpXJqqKyvkf5/EfafpR5H+fxH2n6UuNK5DYnx308nsoqx2PspUVrM5u19cvyQOSi/C+tzcnWigb3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0" name="AutoShape 4" descr="data:image/jpeg;base64,/9j/4AAQSkZJRgABAQAAAQABAAD/2wCEAAkGBxQTEhUUEhQVFhQXGBsYGRgXFxkaGRwaGRYfFhkYFxkbHCogGBolHhYZIjEiJSkrLi4uFx8zODMsNygtLisBCgoKDg0OGxAQGzciICQ1MjcrNywzNzQ3Ly8sNzcvLCs3Lyw3LCw3NC0vKy8vMiwsMCwsMDA0MC80LCs0NSwsLP/AABEIAPwAtAMBIgACEQEDEQH/xAAbAAABBQEBAAAAAAAAAAAAAAAAAQMEBQYCB//EAFAQAAIBAgMEBQUNBQUGBQUAAAECAwARBBIhBRMxQQYiMlFhFXGBkcEUIzNDUmNzdJOhscThQlWk0dMkYnKCkhZEstLw8TRTVJTDByU1dbP/xAAZAQEAAwEBAAAAAAAAAAAAAAAAAQIDBAX/xAAtEQACAQMDAgQFBQEAAAAAAAAAAQIDETESIVEEgSJBcfATYZHB8TKhsdHhQv/aAAwDAQACEQMRAD8A3uGw0+IxGMPu3ExLFiN2qRbnKBuI3/bjY3u551M8gy/vHHfw39Guej6Ay7QuAf7ZzF/91hq39zp8lf8ASKhI0lJplV5Bl/eOO/hv6NI2w5RqdpY0Dx9zf0atvc6fJX/SKVYVGoVQfACliutlH5KfQeU8Ybm2hwv9GnfIUv7xx38N/Rq1xa3Q+vx0108e6nVYEXGoNLE62UvkGX9447+G/o0j7ElAv5Rx3oGG9Q95q8pudLqe/iOWo1GvnFLDWyu/2am/eWN/h/6FR02LKbjyjjgQbEEYb+jwNamNrgHvF6r8TEDIeXVXgSPlDXv0pYa2VHkGX9447+G/o0eQZf3jjv4b+jV3RSxGtlFLsWVRc7Rx3EDQYbmbX+B4VI/2am/eWN/h/wChU/cGRwOsEXjY2u2hA8RarSlhrZnP9mpv3ljf4f8AoU3P0flRSx2ljbD6v6h7xxrQ4jEqg6x15DmfMKr2MhOZtdNFBsoN+ff99LE62Va7Clt/+Rx38N/RpfIMv7xx38N/Rq3sx7h5tT6yBb1UbrvJPp/lSw1sqDsKX9447+G/o1wuyHJsNp4wnwOGP/w1dCFe6/nufxpZo8wtz4g9x76WI1spX2JKBfyjjuX/AKbmbf8Ak0q7DlN//uOO0Nv92/o1ZFiykEaG4BXwNr2vpr4mofurMwBzDgWC8Rbq8bjKPPwtSw1s46P4iULIryvIVlZcz5bkKAP2QB48OdFcbF+O+nk9lFEWlkXo58NtD65+Vhq7qk6On37aH1z8rDV3RFZ5CiiipKhUWeIDrAaftAaafK04kXNSqjoS4B0C3vbUk24X4W189AObgeP+o/zpDh15gHz6/eadriWPMCDwNAO4DEgobkdTQngLAXB9X4Goy4jMzNY66AWPZHA6jncn0ihYVzk2F7L7f5Cn6AZeawvlNh5h7a6zNyX1m34A11IND5qIzoPNQEaPHNHoY2JLXJHWGXhpYcbDh/2qY2NJHvak9zHQee3E0lFARzAArHixBJY8Tz9Wg08KfU1zLwPmP4UkDXVT3gH7qAcooooApGGlLUDaO1o4lzEljyVLEnUDzAAsupP7Q7xUpNuyA7GTkyCwcLbW/muO+k2Xspcpz66kEX6unA959PfXGDxQclibMBYxmwZQx6pYd7ZdDwPK9T9lNdS1zZmJFxy4eyjTWzBRbF+O+nk9lFGxPjvp5PZRVTSWRrYr2mxxPD3bb14SID7zV7vfBvVVJsUEvtEAXJxffb/dYbH11cxTXOUizWuRy7tPC9EVnk63v91vVRvf7reqnKKkqMPiLWup1Nhw4k2HOu4VIGvEkk+k3pJ+APGxB9HA/j91OKwIuNQaAWiiigGx2z4gfcT/ADpymz2h4g+w05QBTeH7I8NPUbH8KcpuDh/mb/jNAOUUUjNYXPAUBzN2T5j+FNxEgWynieY5knmfGuIlz2ck5eIW1hodCe886lUBFknbgoF7kWJJvYX5cOI5020zgtfQCx5cONrjgf5eOkprC7Wuf+vVSYdTa57R1Ph4eigG4VRhqNRoQ2pF+/jXn21JfdGInaXD7wJlVAd0cqx4l4zlvqc2Q6acQOVzv9oyZQpIvZhra9h7K842pimjmxUodFjVkYDdMx+GZ7aSrqWLH/Ny412dJJR1Sbta27vi6vgKEpyUYq7eDnF7Qw+GxrJHDupGEcXVEIUK8hZgzBrDQxm/eoNwOPrGy8QskMUiAqjorqDa4DKGANtL614lhMGmPxO9WQFwYmZGhaxG8EbZhvjdQMvBtQ1tK9k6L/8AgsL9BF//ADWufXOrBzk097Jq+LfP85O7rqFGhohC6lbxp+T99rWKjYnx308nsoo2J8d9PJ7KKyOWWRejnw20Prn5WGrV7q1+INgfA6AEVVdHPhtofXPysNW8/D0r/wAQois8jlFFFSVCmGIQjkGJ08bX0FP0jE2NuNqAFYHUa0tN4cjKLa6f96coCPLo6Hvuv3ZvTwqRUcyLnJYgWsASe8XPspJsWBoti5tYcjfx8xv5qAdmmC28TYDTjTS4e4JsA1yQeYvrqefE6d1dxAkktpyA8LC/rP4U9QDPX/uH1j+dvv8ARTbM3YNixF78rX1NvC40vUqmZ4ibFTZhwPsPgaAepK4hmDA8rcQeR501PJmuii54HuHnPo4UAQwg3YgHMb+gaL59AD6ak0UUA3NGGFmAI7j315z0i2bE2IlzIW3iQIpCDNHlldHCnmesuv8Ahvxr0aaIMCrcDWW6ZYAgQNEzh97lvoxylS5HWB/aijP+UV0dM/HpeHs/TP2Ck4tSi7NYM7g9lYXCtii8LvFEsTFpo1dlG/bMeFgMsfADW3OvT9h4ZosNBG9syRIjW1F1QKbHzisfJBJvZ7ysXC4VyqiMZ7YhzkPV6uuh1Ha41ucJiBIiut7ML6ggjwYHVWHAg6ggir1VGNKMYY/xf76lqlWdWbnUd2zNbE+O+nk9lFGxPjvp5PZRXGWlkXo58NtD65+Vhq3n4elf+IVT9Hwd7tCxA/tnMX/3WHxFWkwaxJIsNdFPI3+V4URWeSRRRRUlQoopGNtToPGgGJ4wLuAAwHHw4m9OPKACe4Zrc7eagyKQTcEa3PEcNaiQFTmvcrcZSQxOg4g24XoCRDHqWIFybg6EgWta9qeVQOAA81NLIeCgWAHEkegdXw++l6/90etv5UA7RTeRvleoD23o3fezfcPwoBymWOYlRwGhPj8kev2Uph/vN664aNFXXUDSxub+FuZoBZFjGjZOHO3D08q63ygaXtysD92lq4iS9jbKvEAc+4kW04cKkUA3vDyU/cPxNHW/uj1t/KnKKAb3XexP3fhVD0x2erwXKZ8rxkrxzZZVYAgnXW2hrRVmOn+KCwRpvliLzJqXCXWNhI9ifBbd3WF636ZN1o25IeDO4nBqJZCcAijLAcgigtY4hs1rtoToNOPgK1XRPEBZ3jjiMcUhlkC3TKpjMKWjVCQt94cw4XAI1LX8rwfSWd8SonnBBZFJaREGVJQws40NiSeY1vXqHRVFbEl45d8i+6Azhw6hpHhdQCDxIVj/AJQTa4rphXdai200t1vfKS5fJ1dZ0culqKEmndX2+Y/sT476eT2UUbE+O+nk9lFecZSyL0c+G2h9c/Kw1bYnsN/hP4VU9HPhtofXPysNXMi3BHeCPWKIrPJzuR4/6j/Ojcjx9Z/nXUbXAPeAfXXVSVGvc6fJX/SKVYVBuFUHwApyigIGJVtbjtkL1Sb2vx4cbX1vU4Cory++2voF1AF9T3+in98OVz6D7aAcopnfa2Cm/HkPxrrM3JfWf5XoByim7t8lf9R/5a5RmPyRqRzbgbeFuFAE01iFFszcB95J8NKVItbkkn1AeYemkWE3JzanuAGg4DmeffTUyWILBmW3+LXxXnQDonB4Bj42NvR30PNbUq1vR+F704hFhbhbTzUpoDlpVHEgenX1UqsDwoRQNAAB4aUMmtxx/HwNAM46YohI7R6q+Ltoo9dq8l2HhtoNPiN6rEnIJTMSouHO71yk2BLWyi2vdW3xO28NMyE4qNAtyipPGMzW+Ee5Gg/ZU95JF7ZWcIY5N5HFid5NI6EKs6kFlQSEsVDFVAS1wDY20NdMekeuMndW3fGVk6aPV/CpTp6U9Xm8r0HsHgZ/drwuqpnw8bGSN2fJu5mIHWiVSzE6X4BD2ta2mHgCCw85J1JJ4knmaZ2ZgzFGqsxkewzyEWLsAAWI5Xtw5cKl1StUUto4X7/Pc5UjK7E+O+nk9lFGxPjvp5PZRWBrLIvRz4baH1z8rDV3VDsEtvdoZQCfdnM2A/ssOvDWrjeMO0ot3rc284t94ois8nWH7C/4R+FOVHwk6kBQbkAXHdyqRUlQprETBRrz0A5k9wp2osrgyKhHAZ/YKA7wcGRQOfM95p+iigG/2/8AL7acpv8Ab/y+2nKAKbj0LDxv69fxvTlNt2h4gj2j20A5RRRQEe5Qcyo9YHdbmKfBvqKWo9ilrHq34d1+4917aUBIql27i2ysscZdVI3hzKBa2bJZj1r9UEcgx8xd29tdYUIud4bABVLMAxy57AGwGp17udVWzoY7AGTFBQRu0IkBLnhd3QXYk8SdWJJ8eilTdtVvT+yGXw2g8QUHDSEuwXRorsx1JA3nAAE+AHcKlbNwZBM0qgTyAZgDcJoPe1PMCwBawzFQbDQDnZezShMkjs8pFtWzBFvfIlwNOF2sC2UEgWAFlVZyS8MQFFFFYkmV2J8d9PJ7KKNifHfTyeyioNJZF6OfDbQ+uflYau6pOjnw20Prn5WGruiKzyMyMcwsL6Hu7x311nPyT6x/Og9sf4T+K05UlRvOfkn1immLbxbgAWbgb66aagVJqPiRdkt8q9/C2v8AL00BIooooBv9vzL+J/Q05Ta9pvMv4tTlAFcSpcEf9X4j767ooBuCXMoPf+INj94pymsN2R6vSDY/fenaAKaxMiqjM/ZAJPmp2qbpJilCpG1yrli4AYkxoLkDKDa7tGp8GbnV6cdUrAqtiw4qSQyGKJjoetO62A7CXEB4cTxucx5gDRbAnbEAzyqgs7pGEkMigIxiZwSi3Zira27Jtpc3p8OYFw913+cg5b+6QuZjZSeAy6g1qtn4RYoo4k7MaKi6k6KoUanU6Cuiq0o302b9Vt5+b+RVEiiiiuQsFFFFAZXYnx308nsoo2J8d9PJ7KKg0lkXo58NtD65+Vhq7qk6OfDbQ+uflYau6IrPIziV0zW1XXxsDc/cKdrmR7AnuF65w0eVFU8hUlR2o2GF2djxByjTkNdPST6qk00IB49/E8+PCgHaKjyZF7Rt52PP01zBIEGVrDXS3O+ot6/uNAPHtDzH8RSvIBx/An8KotvYoFoVtLozO6oSDk3bLclWBtmaM24nTSoEbBFLKmLAW5aTMyqVFy2dpCQuU39RraNK6T5Iuave9wY+ikEh+SfSQPbWOTbKldZcSwvq4DvFbmHliBRB3ksCBqbcamrOFVXEeJym3vqO7KVJ0IuzCxBFj/0bS6eUf1XXYXNDFKBcMVBuTx5Mb6Xt329FOb9f+wP8qojtLEKWURvu+qVmkjuQP2lKhhvG0sGOQAMD1yCGTDu+UFlxxWwOe63YW7RVQLX42A58Kh0GssXL7fDkCfQfbWQ6fbRlhTfQjsqUcMt7ZmWzDrDKtzYkXucgI0uug2VtBmskqsrcFciwlsLkgfstYFimthexYAkOba2cs8MkZVSXW2oHI3AueGoGvLjWbjKDt738zSlKMZxlJXSauuVwZLor0ixONwsubdqsAXMd0xzqOsQriUBXCrwyniDztXpKm4vWG2HhcME6mHmCSAhgm8VcwJUgqGFyRobj9mxFaXo1IdwEYOGiJj981cqhtG7nmzIFYnvJ81W+HKNJKWVnv+PM06qpTqVpSpR0xeEWtFFFZGAUUUUBldifHfTyeyijYnx308nsoqDSWRejnw20Prn5WGrR8WgJBYXHEc6qujxtLtEngMZ+VhqwMZmPUtlGmc66HiFHf40RWeTraB6ttLMQuoJ4niLHlTb4pgz9VstgFJBAvw1Pdc8atocKq8B6TqdO8mnqkqUi7QAW7Br87A2vx0J0rmPGZmy3FmBAtxBAvr6/uq2ODj+Qv+kVHxuAuBuyEYc7cRa1ieP40BW4zNGRIGuez2eXjrx/60pnBYXM4VWuLXfloTqmh8/hrUxtnzutmZLWtY6+nhxrqbYlgu7NmHEkkcuII1Hm8aAm4jA5yCWKlCcpQ2NiBcHkeH3Cmo9jpnEkt5pBYq0liFK3sY0tlRte0oBOlzpUzCowUByC3MinauqkkrJgKrsTs5wc2HkETFiWDKzxtcG/UDrla5DZgRre97mrGiojJxwDJYXYeNN95PAovZQIpG0uLmxmsOGgObSxIHZF62ziusUrq/e5Mik/3kJGngpXwtVhRV3Vk+F2IsZGXBYx1kQS4fMDqnud+qTdldG90a9YZhoDpytarPZWJZlKyFTIhsSoIVgdVYAklbjQgnQhuVjSdJMEmX3R75mi1IR3XOoDDdkKwv2yR/eCnXganZjJHPHkSZUlEkd5M5BZGMkajMxK9QTE+YX5Vs/HDb+ErNZ/YgcxOBkhNonjWOV7sXiZ92/aVtJU6pIsT8phpYkiRhMTMsu8eSI6rHJGsTJ+3lEmYzMOrc/s63sbWBqxxuGEsbRtfK6lSQbEX5g8iOI81ZmHDRl2SaGfNl3cmSSWxvosqMXBKkrpfUEc7XKnLUt++yx7+xLN3RVZsfGu10lUq4Jy30LoDYPaw61ioYDQE9xFWdc0ouLsyQoooqoMrsT476eT2UUbE+O+nk9lFQaSyddG4A820Ab292XsDa/9lh0PhWnVQBYCw7hWW6P4kRybSdr2GMA0FyS2HgUADxJFWvl5P/Lm7WT4M9ru4+FXhTlJXSKze5a0Uzh8UrxrID1GUMCdNGFxe/DjTm8Gmo14a8fN31DVtmVOqKKKgBRSE0tAFFJflSk0AUUhYUXoBaKKKAgbdQnDzZSAcjEEi4uBcXFxcad4rLy7MxOdTniLKRIuWBlzWsSqk4g2NmI4G9zcWrbMoIsRcHiDWP25sXCwKxOEjMZ6wZMOjlJM4FiAt8rF+4gdbgLV00Jf8+flsnf6kM0EUoYBlNwfYbEEciCCCDqCCKrekUZETSoQroLk5S3UBzOMoZcxAuRqLHgeN6zZeIEVhDBKvEyIIwq9qxKqOyw4mwsbWOpBGjglSRFdSHjdQwPEMrC4OvIg/fVHH4clJY97ArA2JO7klki97dQwWBkfK5ANm3zDKdCRlPZ7wCNNXn+ydk4Vo9w2EuUSTDuww6XJjIi3qkrcFlOfn2xqeJ2exMWZsPBKQAZIkcgcAWQMQPDWtOohZejthL0x3CJtFFFcpJldifHfTyeyijYnx308nsoqDSWSNgOO0P8A9hD/AMGGq1Xl9bPtqDsQx5tp74KY/dYDBlzA3w8AAy2N7kjS1SPcuz//AEsf/s2/pV00X4LWeXhFKn6voQcZgnnwez4UWNgwid97GZIsscOYZ1BF+tlsLj02qhxewJsPMHiXfNh42aJFw6rCZpt9K+7WzbtQYoeDXuQL3OvpeFdSimO2QqCtuGUjS3ha1O1jN3k2QecNtDGDDMxlmfNImQxK+8NkO8CM+GABPVKhky5lZSwB0axbYxZ3aCSUGbESAl0aytEsUUSlVhN0YZnPBbDtDWvTKKqDz3am0MWhEuWdt48yKAoCwJvViWQtuXYXGZ72OjcNLiQm1sQuz4jK0qTS4kx5shMixDEMWYKyAt7zGxuUGhvY891XDxKSCQCVN1JAuCRYkdxsSPTQHnMuMxSq75pxcrumaEiR4hJMRG0ixExuwyEXUjsAgFjUqXGYl2mQ+6S3vUKxvCpiMcgiVpZG3dmc7yUm3VAjIIFtd/RQHnhxuKZSyCaRkaR2jkgAjR4oXeOOHqgtZ2hF76lTY8bVk2OxUazPEcVIZGdkldGR3WGFQI8i4dibySSFAFUFUuSefq1FAM4PNu0z6tlGbS2ttdOWtPUUUAUjKCCCLg6EHhbxpaKAzO0MDPEQyzuYRcAZY8yZm4FmU5kHVANswyi+a5K84ctAzXd2UsS6uqrludZUygAre5a/G5a4sQ13tXFRKmWUBg9wI8udn7wsdiX466aDU6Vk4thxRoFOCjsl0WyYZmK3BQG7X3gUAXOa9s2lyB1xeqN5bdlv32wVHZ8O8kWMdZmVSJhkCob6GGwJUnVobjjcMOFbNeArA4bo8qzqowcYLyK7krDeNUOYSqVJKklQuUcyCCMpvv6jqLWST/j7X4JQUUUVykmV2J8d9PJ7KKNifHfTyeyioNJZIeH4bS4/+Oi7Pa+Dw3Z8e6rf/wB7Ubo7h1kk2kri6nFjS5HDDQEEEagggH0VceRovnPtpf8AnrelUioWfLKTz9DO4x5DhNnxQjM8giJXfNDdI4c7XkQFgt8oNgb3tzqix0uJw0+Z5TJ7nRpNwjSlWeXezLEHL5nyrh11YHRjYAG1emQRBFVVFlUBQByAFgPVXdZzeqTZB5y/S2dcM8jYiCxdQkqCOS/UJkVVV8kljkIUNmILAagUziukWKjnfd4iN97iJERWyhVeFYo1w9ixIaRnLZR1ragG9elBB3DSlyjuFVB57tPpZLGRI8gVJXljhAjFkyyrAJJGaRVIzFtSQACOPAy4tvyzbKmlNyTHiwJkZAFERkRGJVu0cuhS/C+lbci/GloDznB9I8QJ9Lboq44li0qT4pY4FBPUL7sdfW+QKBqLWWzOkcz4TESho5ZI0QgLlbKzDr5lj4BeOQ9bQgmtpRQGG8vzsZdxOkyRRyyIyorb4okTAAobEBpJFOXW6jmDetxHTWRYXZcTG+VsRkcLGqyboJlGYtYnrMCqKWbkRavR54VdWRhdWBBHeCLEUzs7AJCmSMG1yxLMWYljclmYkk68+QA5UBjJ+kM+UMXUrIZrLa2Xc4+PDrlZSCeq5vfnbzEwPSaaV44lmW7ylGdVjcADDSy5UZTbNeIdVgGUcQeNb2igPOD0sxC4ZJHniBIicsQiH3zCGYqmY5Cc40DEErcA31r0SJrqD3gH7q7ooDKx9HJYmYRMWVzrJJiZBJYsSFPvbF1TMcozroSNDdi7g+jUqvmbE3F7nIjhzz7TyuBfnpfxHGtLRW76mb9/39iLDGFwixghAdTckksT5yxJNP0UVi23uyQoooqAZXYnx308nsoo2J8d9PJ7KKg0lkXYDsr7UMa5nGJYqvewwkJA9JtWU/8Ap/0m2hiMY0ct3jBO9zJbd9qwBAGU30sfknurY9E/h9o/W/y0NaOs5Qcmmnax1UuphSpzhKmpOSVm/L32Mj0jfFTYsQYUgCOHO95mis0zlY2OVGLhRC5y3W9+NZ/EbexcMoYzRSgu0eZrxRosWWEyON7lOeUtoSLEceAHp1IwvodRWpwmJj6WTZsMsj4VWkDs4AYsUBdo3iXeC6FInzEF8ptoRrVfsrpniFKiZ8O6LD7okYdV2jaJpy8Q3huidVL2IJRtVNhXoxUeqgKO4UB51tDpdioczyvhgyRpcZGVc7xmZo+viVzMFC2Iuxz9kWudLidsTZIAqKjytGudhnju8bOcqh1Y2K87VoCPupaA8+TpTiZGyuYky4iJGCXEgviDGVkUs2jKtwOqbHmNaTDdL55WhKyQ5d6AQqjrB8POyxOBM2SQvGoAve7LpyPoVFAef4XplO8YZ5MLECxUy5WZEbc7zduN6Asl9NWB5WvpS4jak7YXZ0gm0fDtLJowMhTDb3tBwVBPh3eat/RQHnuJ6UzvvIlkiVlkgClFL5QcbFCVmO9uGYMRlKpfWxNr1bT7alfCYWYWDvOqsEuA1mdSoBJIDZRpc1rKKA87HTjEe5hMWwi3YC5vYXiMhTWYLvRYDKXU8dARapeG6Uyl2XPDGu9kVN4GdpiuKeJo4jvFysoVdLNbPwsK3NFAYOTpbiVhEhOF68CzrmV0VAZlRldjKQ3VY2PUFwL2B0tNqdI3jwuFnzRxibLnklifImaFpBmjEgKFnCqLubFgNSRfUUUBh5Nv4mTB4uZskJigHUVGEiSNh45jd2e3VLsuXJfQa1WbS6VYgvCjMsctsTvEQm8ZjC5Ua5IfR1YPYXBBAANel0UBk+jXSCSTE+55GiYbgSLlvvNFizGW79W5lNrJYgcdLVrKKKAyuxPjvp5PZRRsT476eT2UVBpLI/0T+H2j9b/LQ1o6znRP4faP1v8ALQ1o6IrPIU1ipSiMwVnKqSEW2ZiBcKtyBc8BcjjTtNYqIujKGZCykB1tmUkWDLmBFxxFwRpUlSpwXSFd2Xn3SC7kGKRpkKxgbwlt2uVlYspUi4yE99npOkWGWTdmUCTkuVrnj2dOv2H4X7D/ACTaPjOjSyRyI0sgaUtnkGTMc8QgNhlyjqKo4cr1GHR9o5I8jykEuzuN2oW4PCIKEJYu1yFuTYkmwoC2bbcACkyDrOEGh7TMqqDpoCXSxOhzrbtC7WC6QwSJnDEC17MrBuNstraubrZRqc66dYXptlpgcOiNFMIkVgvYWIEOyqoYZB1SY1GfmVIJ41Mh6IQqWa7F2KnOVjzhkdXjIbLey7qPq9k5bkEkkgPwdJodwJpnSNTJLGDmLKTHI6aNlHWIjJy2vfqi54yxtuDMqGVQzDMoa6kgNkPEaEN1SDqCVBsSLwR0fDxovuiVgJZJcy7sE70OrLdU0X317EWI010qHh+iSKjRx4hrI1wgWAKj+6FxgBVY9Bmtp8l/MaAuYNuQO2VZNQwU3VhYkAqCSLC4ZbHnnW17i/G0NvRRJK1yxiBJCqxvY5SFIFmsxANr5edqocBs2JZM84s+Hs12RXcXXOTmCkhLRLlIIbqZTwAq1k6PI6PklkVZBIVy5Dl38gllK5lN8za9a9r6WoBraPSGSBId7HAkkjPdWxBVcqHTduYvfHYFbJZT1vAmusD0qjkMjZSkKKSXfMrZlkMTKYmQHtKQCCbkEWGmadjcNIsgmS8jKgjERKItmkUu+bKTmyi9r2OUCwveq1+iasI88r5kIY5AqguRKJW7N/fDiHJF+7hqCBYPt+ESLGGJJDnMFbIBHbOS9spsWC2Bvc25GuF6TYYusayq0jqrKguGKvlyvYjRTnUZjpc246VAxHRRW7eInLNu1zDIDeJ1lVuqgCsd0FZhbMAoOoW02fo6jJu87hbrcDJqqRbtU7PZB6+muYDW2lAS49rwsrMr3CkA2Da5uzlFrvmvplve+l64XbmHLFBKmYKGIv8AssuZSO8MLkW45WtfKbMLsBd3LG8kkglKsS4Q9lVGW2WxQ5b5SCOsRw0qDhuhyokce/mKxbvJcRCwihaBRpGNMr386jlcEC22LtMTq7ALZZGjBViwIXmbqCr62ZCOqwYXNqsKhbMwBiz3kaQu+clggscoWwyqNOqKm0AUUUUBldifHfTyeyijYnx308nsoqDSWR/on8PtH63+WhrR1mMTsNRLK6ySqZHzsFYAXyheQ10Uce6uPI/z+I+0/SgaT3uaqisr5H+fxH2n6UeR/n8R9p+lLkaVyaqo20WcROY03j5TlTMFDG2gLHsjvNj5jwrPeR/n8R9p+lHkf5/EfafpS40rkrsJsjO8b4ZnfdLBE04kILbubNJEQGAKpuipW5H9ofiUKl4bNxvucq6l5pGMjXmKRhhGiFMocsitlcgK5GYgnKGKrLOyPn8R9p+lHkf5/EfafpS40rkYh2DiD1C8iRq8aoyysGWGJ840VznZlQIT1fhWJDgCuU2TjAI0XOEV84dpmdk9/lksRnvOnwKkMwvGWAsdBJ8j/P4j7T9KPI/z+I+0/SlxpXJztPA4ozhwheyqGZHEavaCdG97MhOXPMhAYm2Qm9wL87A2ViknUyNII1A+NUq+ZGL50sSGDOihVIX3nMCoOQueR/n8R9p+lHkf5/EfafpS40rkbx2ysSz6GU+/ZmZZsoaP3SsiBRmFskIaMiwuW59oV+DSWTOYJJXlUjMBLwI7IcO5Ct2s4Ko2q2RdRVp5H+fxH2n6Uvkj5/EfafpS40rkr22VjRlKif4SdiPdAzBJDPkALMymwlhsCCAYj3C/UWxsYvZMq3Yk+/sVKtFMRYPIxW0jQXAP7BCkr2pvkf5/EfafpR5H+fxH2n6UuNK5JXR/DYhZJJJlf3w2AaQOVAaRgbK2QLlKKAqhhwJcANWgrK+R/n8R9p+lHkf5/EfafpS40rk1VFZXyP8AP4j7T9KPI/z+I+0/SlxpXJqqKyvkf5/EfafpR5H+fxH2n6UuNK5DYnx308nsoqx2PspUVrM5u19cvyQOSi/C+tzcnWigb3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2" name="AutoShape 6" descr="data:image/jpeg;base64,/9j/4AAQSkZJRgABAQAAAQABAAD/2wCEAAkGBhQSERQUEhQWFRUWFRwWFRQXGBgXFBwXFhgWFhcUFxUYHCYeFxkkGRccHy8gIycpLCwsFx4xNTAqNSYrLCkBCQoKDgwOGg8PGiwkHCQsLCwsLCwsKSwpLCwsLCwsLCwpLCwsLCwpLCwsLCwpLCwsLCwsLCwsLCksLCwsLCwsKf/AABEIAMIBBAMBIgACEQEDEQH/xAAbAAABBQEBAAAAAAAAAAAAAAAAAQIDBAUGB//EAD8QAAEDAQQECggGAwEAAwAAAAEAAhEDBBIhMQUiQVEGEzJSYXGRkqGxQnKBgsHR4fAUFSNi0uIzQ/EHFqKy/8QAGAEBAAMBAAAAAAAAAAAAAAAAAAECAwT/xAAhEQACAgMBAAMBAQEAAAAAAAAAAQIREiExAxNBUWFCIv/aAAwDAQACEQMRAD8A9rc8zAGyc4+CWTuHb9Enp+78SoqlcgqCUrJpO4dv0RJ3DtPyVY2o/YSfiz0KMkTiyzLtw7T/ABSS7c3vH+Kqm2u+wk/HO6OxMkMGW7z9ze8f4pLz+a3vH+CqG3O6OxN/Hu6OxMkTgy7efzW94/wRefzW98/wVP8AHu6OxBt7ujsTIYMuXn81vfP8El5/Nb3z/BUvx7/sJPx7947AmSGDL95/Nb3j/BF5/Nb3j/BUPzB28diT8wfv8AmSGDNC8/mt7x/gi8/mt7x/gs86Rfv8Ak/Hv3+ATJDBmlefub3j/FEu3N7x/isz8yfv8Aj8yfv8AozQwZpy7c3vH+KWXbm9p/isr8yfv8B8kfmT9/gPkmSGDNWXbh2n5Il25vafksoaRfv8B8kfmT9/gPkmSGDNXW6O0/JGt+3xWT+Yv3+A+SPzF+/wHyTJDBmtrft8Ua37fFZH5i/f4D5JfzF+/wAB8kzQwZra37fFGt+3x+ayTpJ+/wAB8kn5k/f4D5JmhgzW1v2+PzRr/t7D81lfmL9/gPkj8wfv8B8lOSGDNXX/AG9h+aSH/t7D81l/mD+d4D5K/o+sXAkmcY2dG5FJMhxaJ6NS81pykA9olKo7H/jZ6jfIJVYqL6fu/EqraHaxVr0/d+JVS0coqsi8OkZekLk28sDhlpx1CgGUpNoru4qiBnLoBeOoEY73NVDQ3S5NlcjwCtlWbXRr1XVHUawbec5zjGszAuOAJZPtXWXlD0ShS5NlDnppKgD5QXKO8kvqQSJpKjNRNNRCSUuSSouNRxigUS30t5Qh6XjEFD3OTAU0uS3kFDgiUgKJUkCyllJKC5QBUApt5BcgHSklJKC9ABciU28nAoBZRKSUoKkAtbQ51Xet8Asm8tXQ3Jd63wCmPSsuFqyf42eq3yCEWT/Gz1W+QQtTEP8AZ7g8yq1pOsVa9P3R5lVbRyiqy4Xh0rVF5+3R1qt1qfaqdT8M2kTSs/GUrzi2DeeGPym9Mx6UeivQnJhVDWrOF4JWKtQ0ha21iX32B5q3Cxj3S12EC7P6hwG4rsyU8qGtUABJwAEk7ABiSqthIUuVW36Up0Req1GMG9xA7BmfYuUtvCqpXdcoDi2c88tw3geiIx3rH0to6jRs7q9YGs8uutvGRJ/4cT0LJelvFGvx0rlo2tKf+iMYP0qTqgOTnfptO6JF4j2Bc9X/APQ7UdtOmJi81heBOwlxIvdCtcHdEMq0qdamC1rnFlSlJcy+2S1wnqj3ujHUtfBttRgY1hESWgYC8TMk9m/JaOLSshONmRZ+EdqfJ42QIvGA26MhqtGJJKnda7Y4EsrOnOMIPRj2LoX8GqZDbrQ0tAAwzywdv3qppynVo0uMszLzi8B4guidoGeYA9qxjb3Ro2rpEFir13Ub76rw5ol4Me3CPsELDsvCK3VH1DRqXqTHXZLWmenKcc16TS0UXUWh0Bzmi/h2j4KtZOClNhim0MaHB2EgmJGtzhjt6FopIo2ck3hNawDLWSNt3PpgR8FFW/8AQX0iONptM7rzT05yJ7F3ls0A1zcvZ95ZLnNL8AadUYiDBxGeOHt3pYtP6K9j/wDQ6DxLg9g3wHD2luI7FuaP0/Qr/wCKqxx3TDu6YK80s3Amu1z/AEW3nMBMyYkNf1FVLZwWtVFwlgfORAnLpzar6/Stfw9lY9Pa5ec6P4RWmgyKjTUAHJLpeMASL2JyO2Vq2L/0ag6L7alM4cpsjHpacvYoUrDi0dnKCsmw6eo1f8dRjjuBx7px8FoccrFCYoUJqJDVQEl5Q/iReuyJ3bevpTH2gD5rHtnCWk06p4x25mI9rslSUqLKLfDevpwcuFtvCau83acMnABovPnYJOE9QXV6Fo1GUgKri9+JcSZifRB3D5pCeXCZQcVbNC8nApgSgrQoPWtobku9b4BY8rX0LyXet8Apj0pLhbsnIZ6o8ghFl5DPVHkEq0Mg9P3fiVWtA1irPp+6PMqpaeUVWReHSMpjilKYQszUa4qnpGhfpvbzmkduHkrhCjeFV7LI4+waMdRfmHGLhvRIbsLSOjfmpLdYA5jmhjHhx1qdSQwxtBGIPUt222acR99I+Sy6dYPlsgkGD1rPyglotOTeynoKlUpsa2oGNDQQxjOSJOZJ5RjDIZnMrf8AxF1oO0+Q+/BZnGawG/JT1TJ6oHYuzFVSOdt9YrrQQVe0a6BO9Zlob4ZBaFFsNA3Z/FVdJUWindmsy0qQvGERO1ZtmcSJyzzzzT+N6VjRei+XiZSFoKz318ur5JjLT0piQWXWQeKhq2QbgrFGpIxUNqqAZFVcUkTtme/QrC4uu4kAHqEkeazbZwYpvzaFtNtWGJUbbeJI3Z4fcqFDItk4nIW3gDTdJAg5ztVV2ibZZ/8ADXc5o9CpDm9UOy9kLuXWsSmVLpVsJIh+lnHU+FVqZhUswd+5hI7QZ80tbhHaHeg2nOWbj5wF0dWyjIwue03TDGuAyg9eRPwVZJ09kxmr4ZOkK73f5Hl53HIZZNGAyTLMwiIEuOAEKg1wzXd6D0exrGuEFxGLs88SAdgXMoOTps7JywjQaA0BcPGPGvsHNBEH3uldGwgKGmFKAu2MVFUjilJyex8hLKYUoVio6Vr6FOq71vgFjgLY0KNV3rfAKY9Ky4XLLyGeqPIIRZuQ31R5BC0MQ9P3R5lVbRyirP8As9weZVe0DWKrIvDpBCQp0KGpaGtOs5o6yB5rM1AlRuyT21ARqkEbwQR1SE0qCUQ1VliwMbN1t2XFxu4YnM/8Wq4KvVaqskynujLfs+80gqZmDA2b1NaKE5GDGfz3rH0lbalOIpkiZLm44AjIb+gq69MSHDI0Awg3jmcp6Nyu0rSIhZVDSLXkbjlJx6o2FXm125YfFHK9k40aH4rJNqVvvtVJ1YAxgD17k02tuMuB3n/maJkFo1E3jYVF1s2jLZ7fJVKukgMHGMMTs6QpYSbNCvpcM2g+1cfpzhzILQIO8Yn2bNp7Vh6f0mfxDg43mxhuAM5b1h1raXHwww+8ViouXToyhBf06HRXDCqyprElpOF4znEgHZIXoVmtl9oOUiV45Zpe6BhtjqO9ej6NtjwxoaBAAk5K6qEjP0TnGzoHPAzwVR1qc4/pjDeck2zWEuMvJO3o7VpsoAbPYrOblzRgoJdM4irGxUbXRLhDmY7xkukDAkdRCynBy+zRNI88teioxaJ6OhJo62VKZ/TJG9u+Ojau9q6Pacx7VmWvg4x2OR3rnfnNcOleyaqQ3RPCpjyG1CGO2c0ndjketdEyouB0lwce2C0A44x8le0Dpx9MinXBDfRedmIAB6OnYtvOb/0ZygmridoHJZUbCnhdJgK3BbWhjqu9b4BYgC2tCcl3rfAKV0rLhbsvIb6o8glRZuQ31R5IVzET/Z7g8yq9o5RVj/Z7g8yq9o5RVZF49IXBeYcN7VQdpSm20tc+jSow5rQSS54c8ckgjFzMZ2L05y8/ZY7fRt1qtFOzNqCqS1pdVY2GNIDTAdOLWtwMZKqLsh4B2Km61169lBp2YN4sUy+Xlxum85sktEtcRJ2wNsd44Lm+C2gatKpXtFoLeNruksZJa0SXZnMyemAMzJXQueqy6WihHFQPKjtmkGU23qjg0byfAb+oLm7Xw2pg6jHERN95FNvsvYu7Fm5JdLqLfDoKoVapTlYjdLvrNvXzTG0MYJ2HB7pCmo6HpVoJc95zh7ySemJjsCqpJlsWuiWxtJpkvY07NYA+zasq1W+niBWaR1EnZuH3K0LTwbYeSB5KkOCbhOZx68M0d/RZU+mbV0iwSL4PUKgMCMMujxKottLW+keq8/oxy+73Qukr8DCciM/BUbXwLcMWn2FFORpUCrY+EVwQKlMjZfvkjE7dv0UFfSZqH/NS6rxGfWnVuCdXoI+cLNrcGnyQWdn0S0+iq3Gia16EfWMhzDPNIIHUAqx4P1jDLrY50RE4yVXfoJ7TqyDE/wDCFoaO01aKBh81WZQ4m8PVd85WicfplHl1xOh0FwTZSALhedtJ39XWulp2NsRdEdQXPWbhpQPKD2Y7WyOnFs+S17LwgoVMGVWE7rwB7DBVlRk7NWmzoUsKsy0A4gyN4+YUgrIUJYSlRcajjVAHymkKI1wsy38JaVORevO5rcT8h7SoyRZRb4argFG66MTHWY8yuPtnCmq/kRTHef25D2D2rJNN9oe1uL3E5uJO3E9Cp8i+jZeEuvR6bZ67XDVII3ggjwVgLI0BoYWenAzOLzvMZxsGxa7VqtmD7ocFt6E5LvW+AWKCtnQfJd63wVl0zlwu2bkN9UeSEWbkN6h5IWhkJ/s9weZVa0coqz6fujzKr2jlFVlwvDpXJUTypXKjpG03GOdEkDAbSdgWTdGyI7dbGU23nuDRvPkN5WE7SNptIP4NjWt2VapifUZB7SqH5VaLSTWrAlocQ1oOqI5olUeFWjrY99F1kvXabYApm6W1JOu4TiMuw71kpOT/AIa0or9Z0Fi0Q5zCbS0trNvNDibwJjMbMdnwWZbuCoFnZSLRf4xpcSS52BgmN0DqErt9BPv3y4h103XHPXbyvEq4GNl2E4nHslQ/FdRC9WmcmdBsusuNPQR4LSfoK7xZeYcdrcMY+XktCjWbsyEqO01w9uBOqQR1jMe0SFEfO1shzZxGkalpbbmtDXXOMbkNW6eVPsPgutcGgbJSV3TnsVF85lS4tcLOVltzxGCY5igaVK0qNkWQVn64F3CJmMPb2+ajqWUTPRirzR/1StojNSiLMiroxhGIA2z99qqVtAU3CY+wZK6EWOHSSThEYRnnG9RvABgZdAwwgqcRkzkq/Bdr7pYRcz6/buxVC1cDQRgNmAz8YXchoGGH1TXR99qtgPlaPN6nBWrSEse9pwxa4g+Gae+1W+iNWoagAyeA7oiYlehGmCq9axtIyCVJB+ifUef0eH1paYfSaYOMS0jfv8lY/wDm1oqYMogdZvHswXQWvQw2AezNYlSyBjhdAkZ4ezAzgetJOiItGfV0nVqD9R5AyLRq+wgeRUJqDIZJvCG0C80CRAidhnEY5Z7ln0qus0TqkicCTB259azcL2dkJqro2rLZXVHBrBJPYN5J2LutCaEbRbvcc3bT0dXQqHB6lRaz9Ihx9IzLp6dy6Ck5W84rpz+vo5aJ25ITbyAVsYEgW1oLku9b4BYjVt6C5LvWHkFZdKS4XrNyG9QQizchvUhaGQen7o8yqtoOsVa9P3fiVUtPKKrLheHSB5WfpCuwCHuAnGCc43LQcFl6W0cKg6Rkued0bx6RWTSZYYptc4ZkAYdu9X3aOpWnXdTLSMdrXdoMqPR9tYxoaW3CNuYPWc1oF+GqRjhgqwWq+iZMKVh4kNFMaoOIEbc3T9kqKx1QacziSeySi0aR1C0AkwW9G6VFSoXWBu4CfktdfRRJvpUZWADiDhsKSyCGnOXRHUSB2lOdQBc7DAbNmxPuCQSJuy4+zBviSn2WGVxAVW6pqryY6c1AgFaAnR9+xQ1J9HD7zG8pxOAkz0/RGiB7CnC0wYMKJzlx/DbTTqHFluc5dSq1rRaKT6drV0i0AkkfeHmse1adpgjWGOO3qxXmbuFtV51jAiMNjZmPqp61rvC+52zfnhHwWbUl06POPnLdnpdC1MI1SMpgY5p1OsTmI2fVcRwWt2IOQIwnaRGHYtlumv1uL2T7cj25K8XS2Z+nlv8A5/LN4VJGaSrXuiSYG9VrVb20xvOwDes6nZKlodeqYNGTBl7d5Ws5paXTmjBvb0ievpljwQ1xd0gErPwBkMPX8OhdDR0a1oAACl/BjcspJvZdUjgtI2A1DOHR09KzaujyM2+S9KfotpGQVWvoFpWDj6Lmzph7KOjg7M8sILSWneMF1GiuFBm7VBP7sJ9o2ptp4MbW9mzYsq06HeNnZ7VTNp70ayw9D0ChaA4SDgp2ledaN03Uszrrpc05tPw3HwXd2C1tqtDmGQfuF1Rnkck/NxLoW3oI6rvWHksMBbmgxqu9YeS2j0wlwvWbkN6kIs3IHUhaGQen7vxKp2nlH73K36fujzKp2o6x+9yrIvDpCSonhSOKYVmbFKvRBUQrFv3CvOCr1Kao0WTEZXwzxT6dfDaqdShukdSidWcOlE66TRrAtaJJHbj2LNttvMljAcQCScjjgAfh1KnXtJ6elRF5kFp6I7D4Ky2V4W+MdtTfxHmpX2kRiq7rQPvqUbJsU1cUOrYKs+tJwy8diecVdIoxaloiFwPD6P0zvyzyjGD1/BdmbE6ZLjlE5bc92YXI8JaRtFVtNgyjHPDfOW0KraWzSMW00vw46nZ3OyBKv2XQT3GS0wu40FwZFNgvYneVvssQGxTk2VUYR7s47R1nLIFy7dkTiZkgkkbO1Wfy29Uv4mIiRH/V1Zso3BDbM0bFi4Plmvy/hkWSwuc9sz04YQNnQt+nThKymAp2BWhHFGUnYxhBAIMg5EYjtCeAq9huMpsaHCAIGQwncDgpvxDZi82c8x97VoVHXUhYkdXbzh2hDa7T6Te0fNQBDTUNak0Al0ADMnADrJU/4huIvN7Rtw+CgttQGmbrw04EOEOIggyBIxwwxwOOYShZRtGj6D7t65rRdxGMkAXd8lwGHOHQrWi7DTptinySd8ics/vJMraGa4MDjgxt0gAgHFpzLiRyc5J2zKtWGzcXTa0uLiJlxgEkkmSBhmdihRS4Tbeiy0rc0CdV3rDyWEwrd0AdV3rDyWkemcuF+zckdSEWfkhC0MhPT90eZVC1nXPWtD0/dHmVmW12u7r+AVJ8NPPowuTHFMNRNvrKzahSU1xSX01zlFk0Mc1NdTTryS8liiu+zhQOsivEppQbKDrOd5TPwp3+AV8psoDONhMzOxH4E7XHyWjtSEKSDPOjAc5PWSUtLRzW5AK+R1IuqNE7IG0U4MUhSK1kUNupITnJqixQ6E4FNSyliiGwkOptIbEjJ0TgSIMSJw2FTNpAbBmTlvMnzTWNAEAQNw6cU4lLFFJ1sa01TcOpBwumTyQ39pMAwdjgTEqO16Y4suFSnrNYXwHNIJBADAcDJmcQMjhlNttkYL0NGvN8Rgb0zIyMlx7U38vpxHFtjqBzvAnHMw53eKWRRZjqRHUmpVNihwKGlMhOCAeCt3g+dV3rDyXPwt7g7yX+sPJWi9lJcNKzckfe0oRZuSPvaULUxB8h0gThGzfO1F88w/8A1+aLRaGsbecYEgT0kwBA6U6lVDhIy6iMxO3rQDZ/b/8An5pfd8vmnpHOAEnADEk5RvQDfd8kY83xCbZrU2oJY4OExI35+RB6iE/jBN2cYmNsZT2hAJjzfEIk7vH6J6Rpn73YIBsnmjt+iJPNHb9E9CAjvO5o730RedzR3volo1Q9oc3EHIwRI347E9ARX3c0d76Ivu5o739U+pUDRJwxA9riAB2mE5ARX380d7+qL7+aO9/VPZUBJAORg9BgOjsIPtTkBDffzR3v6ovv5o739U+nXa6bpBiDh0iQZ24J18TE4nEDbAiTHtHaEBFffzB3v6ovv5g739VMke8AEkwAJJOAA3koCK+/mDv/ANUX38wd7+qlc6PLInPqQ94AJJAAxJOAAGZJQEV9/MHe/qi+/mjvf1UlOqHTBmCQesZhNr1wwS7KQMicXENAgCcygEvv5o739UX380d7+qlQgIr7+aO9/VLfdzR3vonNqgktBxESOvLyTkBHfdzR3voi+7mjvfRFO0NcYaQcAcMRDpgzkcipJQEd93NHe+iL7uaO99FJKEAyi2GgHNKnIQFe3WXjGhsxrtcYJaYa4EwW4g4LI0xo58G6C+81zWAl5LXFlNrX3sSHAtOJI5R1ht0tMW11Ki51NhqVOTTYBMvdg2dzZMknAAEqhwRNUUqjK/GlzKzgDVgvLS1jwZaS0iXHkkgRGyABP+Vvc/XLSwPLolxkGo94kRAiQIxyRovRlSkH3iHktAxIhzhelzoYILpEzePSYVR2ma11xuwZiLjjdP6mqTtGq0SJJJy1gRNUt9UfqOENaHOLbroDGmkXbcX3b5HVEZoC7o2g9oPGBt5zi57g4mTDQIBYIECANgaMSSUtai/jbzQ0gsDTLi0iHEyAGkOwOUjJR1LTVuUzEEy54DS4gBrnBgx5Uw2duMRIjPbpSsWkwBEi/dfETRO4iYe4AwRLc8CSAjeD1QU7t5pdIxLsJDXNNQtFOHEl2IzwBvyArTtEvvzLeVIdLrzRxlR5a0Rk5rg04jbnACgGlq8nVjUBumm+Y4tri+6JyeSLt70Ymc5qNV5pOILnHj23TDmXmB9PYcmkTJyOJyQEb9AuDWhl3C6RJMBwY1pcWlpvEls7HbnAyrds0c59UOF2NTEk3m3Hlzg0AY3wbpxGGc5LPZpWvca4xysQGPvE3QTTALQJDsIJBOV6QZmfpCq0kAYi9dZccbwl8vv7IgYfzbAFlmiBxVGmQ2KeYjVP6b2ZZHWdOKpWjg8641rS2LrbzSSAXhjmOqElrpdkZiTvBgrRsdd967UcCZMat28LjHGMcA1ziOwZ4nl7Nx9TSRd+sKYtDp/ztYKVOjcbN79FzHVBMAFxLgZgFAb7tBSZN0y4l5My4cbTqAHfDWEY7+tV6/B+oXarmtaA8NIwLQ8VgGgBswOMbk4AXcsirekrbUZUY2m0kYSIMG866dYA5DEzdAkHGYVOz22vrOF59660TTc0Ne5ph10+g12DuvEy0yJB3B95dP6bAXE3Gk3WS2i0OabmLgaZyDOVmMZ0bDozi3E4awN6NpL3OBO/B0fRUqFtrveW4taX8o0zIEV5GIDQZYza7lZ6whHaRr3SYIdDf0+LdDQeLvPvwcRefhB5OWqZAWhweLWCOLa9rWsa4AkANY9mUDA3pI6SMc1JozQzqb2uIZhfGGbQ/izDSGNBxYZwbyp64mWus40w6RrMwax8ObfdLi8gXcAJBAGOWsFPbbVUJcwB3KwIa7kcWCDeGE35HshARnQrsdWk7XvEOvfqA8Z/l1SBdviMHcnZhDH8G5Y5pLXOc0tLnCSRxDaQmZMX2h0Y9qSvb693VmS7XBpuFzB5uhwa6+JDRMHr12w60220NbMEuLjDQw3YaG6sgEm8Sd2AOIjEAZoN/GOeSxt7Y3oc1wGDRkAWySZzwm6J2aDAoVaQuw9l0CNW9cuFxG2SAVXFqtDXtbi4cY4EuaRI42LuqwgAU4IOGcyQCnWWpVcKxdfk0GwLjmAVDx15jN8G6JGOWJUAK3B68HEXWudN6BmC6m4UyYxbqXcsjlsVmnon9FlNwabtQVMReAipfhsgRAwBAHUBgqZttol4i7ExLXmAKjGtMimeVTLiTrwcYABCHW2uGyGuBLS4fpklzxTolrHD0QXF4Jwi7EiMZBNT0GSWCrcc1ga0Ngm8GNrMvEHCTxgMYxdOJwil+SVL8XWnVIdWc1svltMXCSXEjBwEtMYYYa2tZatW/ryWkvjUi7dq3WCRnLCDJ5s4BX1AMZuhnNs9Zkhzn0ixoAw/2QNmGsBsy2bI36AcXtd+m0CoH3GgQ2HUy4NN2dYMMxdxcZvLdQpIMShwcDWgC41zWtY1zWwQGF8luGqXB/aTmqlu0C8MIbTY681zBTa0cW0lgaKsOc2HyMxMAxO09MhAYbODuu4uIcHPvYiZHHNqw4QJgNuiS7DcJB07BY+LF3VgYAgQYvOIb1NBAA61ZQgBCEIAQhCAEjmAiCJBwIOII3EIQgFQhCAEIQgBCEIAQhCAEIQgBCEIAQhCAEIQgBCEIAQhCAEIQgBCEIAQhCAEIQgBCE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4" name="AutoShape 8" descr="data:image/jpeg;base64,/9j/4AAQSkZJRgABAQAAAQABAAD/2wCEAAkGBhQSERQUEhQWFRUWFRwWFRQXGBgXFBwXFhgWFhcUFxUYHCYeFxkkGRccHy8gIycpLCwsFx4xNTAqNSYrLCkBCQoKDgwOGg8PGiwkHCQsLCwsLCwsKSwpLCwsLCwsLCwpLCwsLCwpLCwsLCwpLCwsLCwsLCwsLCksLCwsLCwsKf/AABEIAMIBBAMBIgACEQEDEQH/xAAbAAABBQEBAAAAAAAAAAAAAAAAAQIDBAUGB//EAD8QAAEDAQQECggGAwEAAwAAAAEAAhEDBBIhMQUiQVEGEzJSYXGRkqGxQnKBgsHR4fAUFSNi0uIzQ/EHFqKy/8QAGAEBAAMBAAAAAAAAAAAAAAAAAAECAwT/xAAhEQACAgMBAAMBAQEAAAAAAAAAAQIREiExAxNBUWFCIv/aAAwDAQACEQMRAD8A9rc8zAGyc4+CWTuHb9Enp+78SoqlcgqCUrJpO4dv0RJ3DtPyVY2o/YSfiz0KMkTiyzLtw7T/ABSS7c3vH+Kqm2u+wk/HO6OxMkMGW7z9ze8f4pLz+a3vH+CqG3O6OxN/Hu6OxMkTgy7efzW94/wRefzW98/wVP8AHu6OxBt7ujsTIYMuXn81vfP8El5/Nb3z/BUvx7/sJPx7947AmSGDL95/Nb3j/BF5/Nb3j/BUPzB28diT8wfv8AmSGDNC8/mt7x/gi8/mt7x/gs86Rfv8Ak/Hv3+ATJDBmlefub3j/FEu3N7x/isz8yfv8Aj8yfv8AozQwZpy7c3vH+KWXbm9p/isr8yfv8B8kfmT9/gPkmSGDNWXbh2n5Il25vafksoaRfv8B8kfmT9/gPkmSGDNXW6O0/JGt+3xWT+Yv3+A+SPzF+/wHyTJDBmtrft8Ua37fFZH5i/f4D5JfzF+/wAB8kzQwZra37fFGt+3x+ayTpJ+/wAB8kn5k/f4D5JmhgzW1v2+PzRr/t7D81lfmL9/gPkj8wfv8B8lOSGDNXX/AG9h+aSH/t7D81l/mD+d4D5K/o+sXAkmcY2dG5FJMhxaJ6NS81pykA9olKo7H/jZ6jfIJVYqL6fu/EqraHaxVr0/d+JVS0coqsi8OkZekLk28sDhlpx1CgGUpNoru4qiBnLoBeOoEY73NVDQ3S5NlcjwCtlWbXRr1XVHUawbec5zjGszAuOAJZPtXWXlD0ShS5NlDnppKgD5QXKO8kvqQSJpKjNRNNRCSUuSSouNRxigUS30t5Qh6XjEFD3OTAU0uS3kFDgiUgKJUkCyllJKC5QBUApt5BcgHSklJKC9ABciU28nAoBZRKSUoKkAtbQ51Xet8Asm8tXQ3Jd63wCmPSsuFqyf42eq3yCEWT/Gz1W+QQtTEP8AZ7g8yq1pOsVa9P3R5lVbRyiqy4Xh0rVF5+3R1qt1qfaqdT8M2kTSs/GUrzi2DeeGPym9Mx6UeivQnJhVDWrOF4JWKtQ0ha21iX32B5q3Cxj3S12EC7P6hwG4rsyU8qGtUABJwAEk7ABiSqthIUuVW36Up0Req1GMG9xA7BmfYuUtvCqpXdcoDi2c88tw3geiIx3rH0to6jRs7q9YGs8uutvGRJ/4cT0LJelvFGvx0rlo2tKf+iMYP0qTqgOTnfptO6JF4j2Bc9X/APQ7UdtOmJi81heBOwlxIvdCtcHdEMq0qdamC1rnFlSlJcy+2S1wnqj3ujHUtfBttRgY1hESWgYC8TMk9m/JaOLSshONmRZ+EdqfJ42QIvGA26MhqtGJJKnda7Y4EsrOnOMIPRj2LoX8GqZDbrQ0tAAwzywdv3qppynVo0uMszLzi8B4guidoGeYA9qxjb3Ro2rpEFir13Ub76rw5ol4Me3CPsELDsvCK3VH1DRqXqTHXZLWmenKcc16TS0UXUWh0Bzmi/h2j4KtZOClNhim0MaHB2EgmJGtzhjt6FopIo2ck3hNawDLWSNt3PpgR8FFW/8AQX0iONptM7rzT05yJ7F3ls0A1zcvZ95ZLnNL8AadUYiDBxGeOHt3pYtP6K9j/wDQ6DxLg9g3wHD2luI7FuaP0/Qr/wCKqxx3TDu6YK80s3Amu1z/AEW3nMBMyYkNf1FVLZwWtVFwlgfORAnLpzar6/Stfw9lY9Pa5ec6P4RWmgyKjTUAHJLpeMASL2JyO2Vq2L/0ag6L7alM4cpsjHpacvYoUrDi0dnKCsmw6eo1f8dRjjuBx7px8FoccrFCYoUJqJDVQEl5Q/iReuyJ3bevpTH2gD5rHtnCWk06p4x25mI9rslSUqLKLfDevpwcuFtvCau83acMnABovPnYJOE9QXV6Fo1GUgKri9+JcSZifRB3D5pCeXCZQcVbNC8nApgSgrQoPWtobku9b4BY8rX0LyXet8Apj0pLhbsnIZ6o8ghFl5DPVHkEq0Mg9P3fiVWtA1irPp+6PMqpaeUVWReHSMpjilKYQszUa4qnpGhfpvbzmkduHkrhCjeFV7LI4+waMdRfmHGLhvRIbsLSOjfmpLdYA5jmhjHhx1qdSQwxtBGIPUt222acR99I+Sy6dYPlsgkGD1rPyglotOTeynoKlUpsa2oGNDQQxjOSJOZJ5RjDIZnMrf8AxF1oO0+Q+/BZnGawG/JT1TJ6oHYuzFVSOdt9YrrQQVe0a6BO9Zlob4ZBaFFsNA3Z/FVdJUWindmsy0qQvGERO1ZtmcSJyzzzzT+N6VjRei+XiZSFoKz318ur5JjLT0piQWXWQeKhq2QbgrFGpIxUNqqAZFVcUkTtme/QrC4uu4kAHqEkeazbZwYpvzaFtNtWGJUbbeJI3Z4fcqFDItk4nIW3gDTdJAg5ztVV2ibZZ/8ADXc5o9CpDm9UOy9kLuXWsSmVLpVsJIh+lnHU+FVqZhUswd+5hI7QZ80tbhHaHeg2nOWbj5wF0dWyjIwue03TDGuAyg9eRPwVZJ09kxmr4ZOkK73f5Hl53HIZZNGAyTLMwiIEuOAEKg1wzXd6D0exrGuEFxGLs88SAdgXMoOTps7JywjQaA0BcPGPGvsHNBEH3uldGwgKGmFKAu2MVFUjilJyex8hLKYUoVio6Vr6FOq71vgFjgLY0KNV3rfAKY9Ky4XLLyGeqPIIRZuQ31R5BC0MQ9P3R5lVbRyirP8As9weZVe0DWKrIvDpBCQp0KGpaGtOs5o6yB5rM1AlRuyT21ARqkEbwQR1SE0qCUQ1VliwMbN1t2XFxu4YnM/8Wq4KvVaqskynujLfs+80gqZmDA2b1NaKE5GDGfz3rH0lbalOIpkiZLm44AjIb+gq69MSHDI0Awg3jmcp6Nyu0rSIhZVDSLXkbjlJx6o2FXm125YfFHK9k40aH4rJNqVvvtVJ1YAxgD17k02tuMuB3n/maJkFo1E3jYVF1s2jLZ7fJVKukgMHGMMTs6QpYSbNCvpcM2g+1cfpzhzILQIO8Yn2bNp7Vh6f0mfxDg43mxhuAM5b1h1raXHwww+8ViouXToyhBf06HRXDCqyprElpOF4znEgHZIXoVmtl9oOUiV45Zpe6BhtjqO9ej6NtjwxoaBAAk5K6qEjP0TnGzoHPAzwVR1qc4/pjDeck2zWEuMvJO3o7VpsoAbPYrOblzRgoJdM4irGxUbXRLhDmY7xkukDAkdRCynBy+zRNI88teioxaJ6OhJo62VKZ/TJG9u+Ojau9q6Pacx7VmWvg4x2OR3rnfnNcOleyaqQ3RPCpjyG1CGO2c0ndjketdEyouB0lwce2C0A44x8le0Dpx9MinXBDfRedmIAB6OnYtvOb/0ZygmridoHJZUbCnhdJgK3BbWhjqu9b4BYgC2tCcl3rfAKV0rLhbsvIb6o8glRZuQ31R5IVzET/Z7g8yq9o5RVj/Z7g8yq9o5RVZF49IXBeYcN7VQdpSm20tc+jSow5rQSS54c8ckgjFzMZ2L05y8/ZY7fRt1qtFOzNqCqS1pdVY2GNIDTAdOLWtwMZKqLsh4B2Km61169lBp2YN4sUy+Xlxum85sktEtcRJ2wNsd44Lm+C2gatKpXtFoLeNruksZJa0SXZnMyemAMzJXQueqy6WihHFQPKjtmkGU23qjg0byfAb+oLm7Xw2pg6jHERN95FNvsvYu7Fm5JdLqLfDoKoVapTlYjdLvrNvXzTG0MYJ2HB7pCmo6HpVoJc95zh7ySemJjsCqpJlsWuiWxtJpkvY07NYA+zasq1W+niBWaR1EnZuH3K0LTwbYeSB5KkOCbhOZx68M0d/RZU+mbV0iwSL4PUKgMCMMujxKottLW+keq8/oxy+73Qukr8DCciM/BUbXwLcMWn2FFORpUCrY+EVwQKlMjZfvkjE7dv0UFfSZqH/NS6rxGfWnVuCdXoI+cLNrcGnyQWdn0S0+iq3Gia16EfWMhzDPNIIHUAqx4P1jDLrY50RE4yVXfoJ7TqyDE/wDCFoaO01aKBh81WZQ4m8PVd85WicfplHl1xOh0FwTZSALhedtJ39XWulp2NsRdEdQXPWbhpQPKD2Y7WyOnFs+S17LwgoVMGVWE7rwB7DBVlRk7NWmzoUsKsy0A4gyN4+YUgrIUJYSlRcajjVAHymkKI1wsy38JaVORevO5rcT8h7SoyRZRb4argFG66MTHWY8yuPtnCmq/kRTHef25D2D2rJNN9oe1uL3E5uJO3E9Cp8i+jZeEuvR6bZ67XDVII3ggjwVgLI0BoYWenAzOLzvMZxsGxa7VqtmD7ocFt6E5LvW+AWKCtnQfJd63wVl0zlwu2bkN9UeSEWbkN6h5IWhkJ/s9weZVa0coqz6fujzKr2jlFVlwvDpXJUTypXKjpG03GOdEkDAbSdgWTdGyI7dbGU23nuDRvPkN5WE7SNptIP4NjWt2VapifUZB7SqH5VaLSTWrAlocQ1oOqI5olUeFWjrY99F1kvXabYApm6W1JOu4TiMuw71kpOT/AIa0or9Z0Fi0Q5zCbS0trNvNDibwJjMbMdnwWZbuCoFnZSLRf4xpcSS52BgmN0DqErt9BPv3y4h103XHPXbyvEq4GNl2E4nHslQ/FdRC9WmcmdBsusuNPQR4LSfoK7xZeYcdrcMY+XktCjWbsyEqO01w9uBOqQR1jMe0SFEfO1shzZxGkalpbbmtDXXOMbkNW6eVPsPgutcGgbJSV3TnsVF85lS4tcLOVltzxGCY5igaVK0qNkWQVn64F3CJmMPb2+ajqWUTPRirzR/1StojNSiLMiroxhGIA2z99qqVtAU3CY+wZK6EWOHSSThEYRnnG9RvABgZdAwwgqcRkzkq/Bdr7pYRcz6/buxVC1cDQRgNmAz8YXchoGGH1TXR99qtgPlaPN6nBWrSEse9pwxa4g+Gae+1W+iNWoagAyeA7oiYlehGmCq9axtIyCVJB+ifUef0eH1paYfSaYOMS0jfv8lY/wDm1oqYMogdZvHswXQWvQw2AezNYlSyBjhdAkZ4ezAzgetJOiItGfV0nVqD9R5AyLRq+wgeRUJqDIZJvCG0C80CRAidhnEY5Z7ln0qus0TqkicCTB259azcL2dkJqro2rLZXVHBrBJPYN5J2LutCaEbRbvcc3bT0dXQqHB6lRaz9Ihx9IzLp6dy6Ck5W84rpz+vo5aJ25ITbyAVsYEgW1oLku9b4BYjVt6C5LvWHkFZdKS4XrNyG9QQizchvUhaGQen7o8yqtoOsVa9P3fiVUtPKKrLheHSB5WfpCuwCHuAnGCc43LQcFl6W0cKg6Rkued0bx6RWTSZYYptc4ZkAYdu9X3aOpWnXdTLSMdrXdoMqPR9tYxoaW3CNuYPWc1oF+GqRjhgqwWq+iZMKVh4kNFMaoOIEbc3T9kqKx1QacziSeySi0aR1C0AkwW9G6VFSoXWBu4CfktdfRRJvpUZWADiDhsKSyCGnOXRHUSB2lOdQBc7DAbNmxPuCQSJuy4+zBviSn2WGVxAVW6pqryY6c1AgFaAnR9+xQ1J9HD7zG8pxOAkz0/RGiB7CnC0wYMKJzlx/DbTTqHFluc5dSq1rRaKT6drV0i0AkkfeHmse1adpgjWGOO3qxXmbuFtV51jAiMNjZmPqp61rvC+52zfnhHwWbUl06POPnLdnpdC1MI1SMpgY5p1OsTmI2fVcRwWt2IOQIwnaRGHYtlumv1uL2T7cj25K8XS2Z+nlv8A5/LN4VJGaSrXuiSYG9VrVb20xvOwDes6nZKlodeqYNGTBl7d5Ws5paXTmjBvb0ievpljwQ1xd0gErPwBkMPX8OhdDR0a1oAACl/BjcspJvZdUjgtI2A1DOHR09KzaujyM2+S9KfotpGQVWvoFpWDj6Lmzph7KOjg7M8sILSWneMF1GiuFBm7VBP7sJ9o2ptp4MbW9mzYsq06HeNnZ7VTNp70ayw9D0ChaA4SDgp2ledaN03Uszrrpc05tPw3HwXd2C1tqtDmGQfuF1Rnkck/NxLoW3oI6rvWHksMBbmgxqu9YeS2j0wlwvWbkN6kIs3IHUhaGQen7vxKp2nlH73K36fujzKp2o6x+9yrIvDpCSonhSOKYVmbFKvRBUQrFv3CvOCr1Kao0WTEZXwzxT6dfDaqdShukdSidWcOlE66TRrAtaJJHbj2LNttvMljAcQCScjjgAfh1KnXtJ6elRF5kFp6I7D4Ky2V4W+MdtTfxHmpX2kRiq7rQPvqUbJsU1cUOrYKs+tJwy8diecVdIoxaloiFwPD6P0zvyzyjGD1/BdmbE6ZLjlE5bc92YXI8JaRtFVtNgyjHPDfOW0KraWzSMW00vw46nZ3OyBKv2XQT3GS0wu40FwZFNgvYneVvssQGxTk2VUYR7s47R1nLIFy7dkTiZkgkkbO1Wfy29Uv4mIiRH/V1Zso3BDbM0bFi4Plmvy/hkWSwuc9sz04YQNnQt+nThKymAp2BWhHFGUnYxhBAIMg5EYjtCeAq9huMpsaHCAIGQwncDgpvxDZi82c8x97VoVHXUhYkdXbzh2hDa7T6Te0fNQBDTUNak0Al0ADMnADrJU/4huIvN7Rtw+CgttQGmbrw04EOEOIggyBIxwwxwOOYShZRtGj6D7t65rRdxGMkAXd8lwGHOHQrWi7DTptinySd8ics/vJMraGa4MDjgxt0gAgHFpzLiRyc5J2zKtWGzcXTa0uLiJlxgEkkmSBhmdihRS4Tbeiy0rc0CdV3rDyWEwrd0AdV3rDyWkemcuF+zckdSEWfkhC0MhPT90eZVC1nXPWtD0/dHmVmW12u7r+AVJ8NPPowuTHFMNRNvrKzahSU1xSX01zlFk0Mc1NdTTryS8liiu+zhQOsivEppQbKDrOd5TPwp3+AV8psoDONhMzOxH4E7XHyWjtSEKSDPOjAc5PWSUtLRzW5AK+R1IuqNE7IG0U4MUhSK1kUNupITnJqixQ6E4FNSyliiGwkOptIbEjJ0TgSIMSJw2FTNpAbBmTlvMnzTWNAEAQNw6cU4lLFFJ1sa01TcOpBwumTyQ39pMAwdjgTEqO16Y4suFSnrNYXwHNIJBADAcDJmcQMjhlNttkYL0NGvN8Rgb0zIyMlx7U38vpxHFtjqBzvAnHMw53eKWRRZjqRHUmpVNihwKGlMhOCAeCt3g+dV3rDyXPwt7g7yX+sPJWi9lJcNKzckfe0oRZuSPvaULUxB8h0gThGzfO1F88w/8A1+aLRaGsbecYEgT0kwBA6U6lVDhIy6iMxO3rQDZ/b/8An5pfd8vmnpHOAEnADEk5RvQDfd8kY83xCbZrU2oJY4OExI35+RB6iE/jBN2cYmNsZT2hAJjzfEIk7vH6J6Rpn73YIBsnmjt+iJPNHb9E9CAjvO5o730RedzR3volo1Q9oc3EHIwRI347E9ARX3c0d76Ivu5o739U+pUDRJwxA9riAB2mE5ARX380d7+qL7+aO9/VPZUBJAORg9BgOjsIPtTkBDffzR3v6ovv5o739U+nXa6bpBiDh0iQZ24J18TE4nEDbAiTHtHaEBFffzB3v6ovv5g739VMke8AEkwAJJOAA3koCK+/mDv/ANUX38wd7+qlc6PLInPqQ94AJJAAxJOAAGZJQEV9/MHe/qi+/mjvf1UlOqHTBmCQesZhNr1wwS7KQMicXENAgCcygEvv5o739UX380d7+qlQgIr7+aO9/VLfdzR3vonNqgktBxESOvLyTkBHfdzR3voi+7mjvfRFO0NcYaQcAcMRDpgzkcipJQEd93NHe+iL7uaO99FJKEAyi2GgHNKnIQFe3WXjGhsxrtcYJaYa4EwW4g4LI0xo58G6C+81zWAl5LXFlNrX3sSHAtOJI5R1ht0tMW11Ki51NhqVOTTYBMvdg2dzZMknAAEqhwRNUUqjK/GlzKzgDVgvLS1jwZaS0iXHkkgRGyABP+Vvc/XLSwPLolxkGo94kRAiQIxyRovRlSkH3iHktAxIhzhelzoYILpEzePSYVR2ma11xuwZiLjjdP6mqTtGq0SJJJy1gRNUt9UfqOENaHOLbroDGmkXbcX3b5HVEZoC7o2g9oPGBt5zi57g4mTDQIBYIECANgaMSSUtai/jbzQ0gsDTLi0iHEyAGkOwOUjJR1LTVuUzEEy54DS4gBrnBgx5Uw2duMRIjPbpSsWkwBEi/dfETRO4iYe4AwRLc8CSAjeD1QU7t5pdIxLsJDXNNQtFOHEl2IzwBvyArTtEvvzLeVIdLrzRxlR5a0Rk5rg04jbnACgGlq8nVjUBumm+Y4tri+6JyeSLt70Ymc5qNV5pOILnHj23TDmXmB9PYcmkTJyOJyQEb9AuDWhl3C6RJMBwY1pcWlpvEls7HbnAyrds0c59UOF2NTEk3m3Hlzg0AY3wbpxGGc5LPZpWvca4xysQGPvE3QTTALQJDsIJBOV6QZmfpCq0kAYi9dZccbwl8vv7IgYfzbAFlmiBxVGmQ2KeYjVP6b2ZZHWdOKpWjg8641rS2LrbzSSAXhjmOqElrpdkZiTvBgrRsdd967UcCZMat28LjHGMcA1ziOwZ4nl7Nx9TSRd+sKYtDp/ztYKVOjcbN79FzHVBMAFxLgZgFAb7tBSZN0y4l5My4cbTqAHfDWEY7+tV6/B+oXarmtaA8NIwLQ8VgGgBswOMbk4AXcsirekrbUZUY2m0kYSIMG866dYA5DEzdAkHGYVOz22vrOF59660TTc0Ne5ph10+g12DuvEy0yJB3B95dP6bAXE3Gk3WS2i0OabmLgaZyDOVmMZ0bDozi3E4awN6NpL3OBO/B0fRUqFtrveW4taX8o0zIEV5GIDQZYza7lZ6whHaRr3SYIdDf0+LdDQeLvPvwcRefhB5OWqZAWhweLWCOLa9rWsa4AkANY9mUDA3pI6SMc1JozQzqb2uIZhfGGbQ/izDSGNBxYZwbyp64mWus40w6RrMwax8ObfdLi8gXcAJBAGOWsFPbbVUJcwB3KwIa7kcWCDeGE35HshARnQrsdWk7XvEOvfqA8Z/l1SBdviMHcnZhDH8G5Y5pLXOc0tLnCSRxDaQmZMX2h0Y9qSvb693VmS7XBpuFzB5uhwa6+JDRMHr12w60220NbMEuLjDQw3YaG6sgEm8Sd2AOIjEAZoN/GOeSxt7Y3oc1wGDRkAWySZzwm6J2aDAoVaQuw9l0CNW9cuFxG2SAVXFqtDXtbi4cY4EuaRI42LuqwgAU4IOGcyQCnWWpVcKxdfk0GwLjmAVDx15jN8G6JGOWJUAK3B68HEXWudN6BmC6m4UyYxbqXcsjlsVmnon9FlNwabtQVMReAipfhsgRAwBAHUBgqZttol4i7ExLXmAKjGtMimeVTLiTrwcYABCHW2uGyGuBLS4fpklzxTolrHD0QXF4Jwi7EiMZBNT0GSWCrcc1ga0Ngm8GNrMvEHCTxgMYxdOJwil+SVL8XWnVIdWc1svltMXCSXEjBwEtMYYYa2tZatW/ryWkvjUi7dq3WCRnLCDJ5s4BX1AMZuhnNs9Zkhzn0ixoAw/2QNmGsBsy2bI36AcXtd+m0CoH3GgQ2HUy4NN2dYMMxdxcZvLdQpIMShwcDWgC41zWtY1zWwQGF8luGqXB/aTmqlu0C8MIbTY681zBTa0cW0lgaKsOc2HyMxMAxO09MhAYbODuu4uIcHPvYiZHHNqw4QJgNuiS7DcJB07BY+LF3VgYAgQYvOIb1NBAA61ZQgBCEIAQhCAEjmAiCJBwIOII3EIQgFQhCAEIQgBCEIAQhCAEIQgBCEIAQhCAEIQgBCEIAQhCAEIQgBCEIAQhCAEIQgBCE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6" name="AutoShape 10" descr="data:image/jpeg;base64,/9j/4AAQSkZJRgABAQAAAQABAAD/2wCEAAkGBhQSERQUEhQWFRUWFRwWFRQXGBgXFBwXFhgWFhcUFxUYHCYeFxkkGRccHy8gIycpLCwsFx4xNTAqNSYrLCkBCQoKDgwOGg8PGiwkHCQsLCwsLCwsKSwpLCwsLCwsLCwpLCwsLCwpLCwsLCwpLCwsLCwsLCwsLCksLCwsLCwsKf/AABEIAMIBBAMBIgACEQEDEQH/xAAbAAABBQEBAAAAAAAAAAAAAAAAAQIDBAUGB//EAD8QAAEDAQQECggGAwEAAwAAAAEAAhEDBBIhMQUiQVEGEzJSYXGRkqGxQnKBgsHR4fAUFSNi0uIzQ/EHFqKy/8QAGAEBAAMBAAAAAAAAAAAAAAAAAAECAwT/xAAhEQACAgMBAAMBAQEAAAAAAAAAAQIREiExAxNBUWFCIv/aAAwDAQACEQMRAD8A9rc8zAGyc4+CWTuHb9Enp+78SoqlcgqCUrJpO4dv0RJ3DtPyVY2o/YSfiz0KMkTiyzLtw7T/ABSS7c3vH+Kqm2u+wk/HO6OxMkMGW7z9ze8f4pLz+a3vH+CqG3O6OxN/Hu6OxMkTgy7efzW94/wRefzW98/wVP8AHu6OxBt7ujsTIYMuXn81vfP8El5/Nb3z/BUvx7/sJPx7947AmSGDL95/Nb3j/BF5/Nb3j/BUPzB28diT8wfv8AmSGDNC8/mt7x/gi8/mt7x/gs86Rfv8Ak/Hv3+ATJDBmlefub3j/FEu3N7x/isz8yfv8Aj8yfv8AozQwZpy7c3vH+KWXbm9p/isr8yfv8B8kfmT9/gPkmSGDNWXbh2n5Il25vafksoaRfv8B8kfmT9/gPkmSGDNXW6O0/JGt+3xWT+Yv3+A+SPzF+/wHyTJDBmtrft8Ua37fFZH5i/f4D5JfzF+/wAB8kzQwZra37fFGt+3x+ayTpJ+/wAB8kn5k/f4D5JmhgzW1v2+PzRr/t7D81lfmL9/gPkj8wfv8B8lOSGDNXX/AG9h+aSH/t7D81l/mD+d4D5K/o+sXAkmcY2dG5FJMhxaJ6NS81pykA9olKo7H/jZ6jfIJVYqL6fu/EqraHaxVr0/d+JVS0coqsi8OkZekLk28sDhlpx1CgGUpNoru4qiBnLoBeOoEY73NVDQ3S5NlcjwCtlWbXRr1XVHUawbec5zjGszAuOAJZPtXWXlD0ShS5NlDnppKgD5QXKO8kvqQSJpKjNRNNRCSUuSSouNRxigUS30t5Qh6XjEFD3OTAU0uS3kFDgiUgKJUkCyllJKC5QBUApt5BcgHSklJKC9ABciU28nAoBZRKSUoKkAtbQ51Xet8Asm8tXQ3Jd63wCmPSsuFqyf42eq3yCEWT/Gz1W+QQtTEP8AZ7g8yq1pOsVa9P3R5lVbRyiqy4Xh0rVF5+3R1qt1qfaqdT8M2kTSs/GUrzi2DeeGPym9Mx6UeivQnJhVDWrOF4JWKtQ0ha21iX32B5q3Cxj3S12EC7P6hwG4rsyU8qGtUABJwAEk7ABiSqthIUuVW36Up0Req1GMG9xA7BmfYuUtvCqpXdcoDi2c88tw3geiIx3rH0to6jRs7q9YGs8uutvGRJ/4cT0LJelvFGvx0rlo2tKf+iMYP0qTqgOTnfptO6JF4j2Bc9X/APQ7UdtOmJi81heBOwlxIvdCtcHdEMq0qdamC1rnFlSlJcy+2S1wnqj3ujHUtfBttRgY1hESWgYC8TMk9m/JaOLSshONmRZ+EdqfJ42QIvGA26MhqtGJJKnda7Y4EsrOnOMIPRj2LoX8GqZDbrQ0tAAwzywdv3qppynVo0uMszLzi8B4guidoGeYA9qxjb3Ro2rpEFir13Ub76rw5ol4Me3CPsELDsvCK3VH1DRqXqTHXZLWmenKcc16TS0UXUWh0Bzmi/h2j4KtZOClNhim0MaHB2EgmJGtzhjt6FopIo2ck3hNawDLWSNt3PpgR8FFW/8AQX0iONptM7rzT05yJ7F3ls0A1zcvZ95ZLnNL8AadUYiDBxGeOHt3pYtP6K9j/wDQ6DxLg9g3wHD2luI7FuaP0/Qr/wCKqxx3TDu6YK80s3Amu1z/AEW3nMBMyYkNf1FVLZwWtVFwlgfORAnLpzar6/Stfw9lY9Pa5ec6P4RWmgyKjTUAHJLpeMASL2JyO2Vq2L/0ag6L7alM4cpsjHpacvYoUrDi0dnKCsmw6eo1f8dRjjuBx7px8FoccrFCYoUJqJDVQEl5Q/iReuyJ3bevpTH2gD5rHtnCWk06p4x25mI9rslSUqLKLfDevpwcuFtvCau83acMnABovPnYJOE9QXV6Fo1GUgKri9+JcSZifRB3D5pCeXCZQcVbNC8nApgSgrQoPWtobku9b4BY8rX0LyXet8Apj0pLhbsnIZ6o8ghFl5DPVHkEq0Mg9P3fiVWtA1irPp+6PMqpaeUVWReHSMpjilKYQszUa4qnpGhfpvbzmkduHkrhCjeFV7LI4+waMdRfmHGLhvRIbsLSOjfmpLdYA5jmhjHhx1qdSQwxtBGIPUt222acR99I+Sy6dYPlsgkGD1rPyglotOTeynoKlUpsa2oGNDQQxjOSJOZJ5RjDIZnMrf8AxF1oO0+Q+/BZnGawG/JT1TJ6oHYuzFVSOdt9YrrQQVe0a6BO9Zlob4ZBaFFsNA3Z/FVdJUWindmsy0qQvGERO1ZtmcSJyzzzzT+N6VjRei+XiZSFoKz318ur5JjLT0piQWXWQeKhq2QbgrFGpIxUNqqAZFVcUkTtme/QrC4uu4kAHqEkeazbZwYpvzaFtNtWGJUbbeJI3Z4fcqFDItk4nIW3gDTdJAg5ztVV2ibZZ/8ADXc5o9CpDm9UOy9kLuXWsSmVLpVsJIh+lnHU+FVqZhUswd+5hI7QZ80tbhHaHeg2nOWbj5wF0dWyjIwue03TDGuAyg9eRPwVZJ09kxmr4ZOkK73f5Hl53HIZZNGAyTLMwiIEuOAEKg1wzXd6D0exrGuEFxGLs88SAdgXMoOTps7JywjQaA0BcPGPGvsHNBEH3uldGwgKGmFKAu2MVFUjilJyex8hLKYUoVio6Vr6FOq71vgFjgLY0KNV3rfAKY9Ky4XLLyGeqPIIRZuQ31R5BC0MQ9P3R5lVbRyirP8As9weZVe0DWKrIvDpBCQp0KGpaGtOs5o6yB5rM1AlRuyT21ARqkEbwQR1SE0qCUQ1VliwMbN1t2XFxu4YnM/8Wq4KvVaqskynujLfs+80gqZmDA2b1NaKE5GDGfz3rH0lbalOIpkiZLm44AjIb+gq69MSHDI0Awg3jmcp6Nyu0rSIhZVDSLXkbjlJx6o2FXm125YfFHK9k40aH4rJNqVvvtVJ1YAxgD17k02tuMuB3n/maJkFo1E3jYVF1s2jLZ7fJVKukgMHGMMTs6QpYSbNCvpcM2g+1cfpzhzILQIO8Yn2bNp7Vh6f0mfxDg43mxhuAM5b1h1raXHwww+8ViouXToyhBf06HRXDCqyprElpOF4znEgHZIXoVmtl9oOUiV45Zpe6BhtjqO9ej6NtjwxoaBAAk5K6qEjP0TnGzoHPAzwVR1qc4/pjDeck2zWEuMvJO3o7VpsoAbPYrOblzRgoJdM4irGxUbXRLhDmY7xkukDAkdRCynBy+zRNI88teioxaJ6OhJo62VKZ/TJG9u+Ojau9q6Pacx7VmWvg4x2OR3rnfnNcOleyaqQ3RPCpjyG1CGO2c0ndjketdEyouB0lwce2C0A44x8le0Dpx9MinXBDfRedmIAB6OnYtvOb/0ZygmridoHJZUbCnhdJgK3BbWhjqu9b4BYgC2tCcl3rfAKV0rLhbsvIb6o8glRZuQ31R5IVzET/Z7g8yq9o5RVj/Z7g8yq9o5RVZF49IXBeYcN7VQdpSm20tc+jSow5rQSS54c8ckgjFzMZ2L05y8/ZY7fRt1qtFOzNqCqS1pdVY2GNIDTAdOLWtwMZKqLsh4B2Km61169lBp2YN4sUy+Xlxum85sktEtcRJ2wNsd44Lm+C2gatKpXtFoLeNruksZJa0SXZnMyemAMzJXQueqy6WihHFQPKjtmkGU23qjg0byfAb+oLm7Xw2pg6jHERN95FNvsvYu7Fm5JdLqLfDoKoVapTlYjdLvrNvXzTG0MYJ2HB7pCmo6HpVoJc95zh7ySemJjsCqpJlsWuiWxtJpkvY07NYA+zasq1W+niBWaR1EnZuH3K0LTwbYeSB5KkOCbhOZx68M0d/RZU+mbV0iwSL4PUKgMCMMujxKottLW+keq8/oxy+73Qukr8DCciM/BUbXwLcMWn2FFORpUCrY+EVwQKlMjZfvkjE7dv0UFfSZqH/NS6rxGfWnVuCdXoI+cLNrcGnyQWdn0S0+iq3Gia16EfWMhzDPNIIHUAqx4P1jDLrY50RE4yVXfoJ7TqyDE/wDCFoaO01aKBh81WZQ4m8PVd85WicfplHl1xOh0FwTZSALhedtJ39XWulp2NsRdEdQXPWbhpQPKD2Y7WyOnFs+S17LwgoVMGVWE7rwB7DBVlRk7NWmzoUsKsy0A4gyN4+YUgrIUJYSlRcajjVAHymkKI1wsy38JaVORevO5rcT8h7SoyRZRb4argFG66MTHWY8yuPtnCmq/kRTHef25D2D2rJNN9oe1uL3E5uJO3E9Cp8i+jZeEuvR6bZ67XDVII3ggjwVgLI0BoYWenAzOLzvMZxsGxa7VqtmD7ocFt6E5LvW+AWKCtnQfJd63wVl0zlwu2bkN9UeSEWbkN6h5IWhkJ/s9weZVa0coqz6fujzKr2jlFVlwvDpXJUTypXKjpG03GOdEkDAbSdgWTdGyI7dbGU23nuDRvPkN5WE7SNptIP4NjWt2VapifUZB7SqH5VaLSTWrAlocQ1oOqI5olUeFWjrY99F1kvXabYApm6W1JOu4TiMuw71kpOT/AIa0or9Z0Fi0Q5zCbS0trNvNDibwJjMbMdnwWZbuCoFnZSLRf4xpcSS52BgmN0DqErt9BPv3y4h103XHPXbyvEq4GNl2E4nHslQ/FdRC9WmcmdBsusuNPQR4LSfoK7xZeYcdrcMY+XktCjWbsyEqO01w9uBOqQR1jMe0SFEfO1shzZxGkalpbbmtDXXOMbkNW6eVPsPgutcGgbJSV3TnsVF85lS4tcLOVltzxGCY5igaVK0qNkWQVn64F3CJmMPb2+ajqWUTPRirzR/1StojNSiLMiroxhGIA2z99qqVtAU3CY+wZK6EWOHSSThEYRnnG9RvABgZdAwwgqcRkzkq/Bdr7pYRcz6/buxVC1cDQRgNmAz8YXchoGGH1TXR99qtgPlaPN6nBWrSEse9pwxa4g+Gae+1W+iNWoagAyeA7oiYlehGmCq9axtIyCVJB+ifUef0eH1paYfSaYOMS0jfv8lY/wDm1oqYMogdZvHswXQWvQw2AezNYlSyBjhdAkZ4ezAzgetJOiItGfV0nVqD9R5AyLRq+wgeRUJqDIZJvCG0C80CRAidhnEY5Z7ln0qus0TqkicCTB259azcL2dkJqro2rLZXVHBrBJPYN5J2LutCaEbRbvcc3bT0dXQqHB6lRaz9Ihx9IzLp6dy6Ck5W84rpz+vo5aJ25ITbyAVsYEgW1oLku9b4BYjVt6C5LvWHkFZdKS4XrNyG9QQizchvUhaGQen7o8yqtoOsVa9P3fiVUtPKKrLheHSB5WfpCuwCHuAnGCc43LQcFl6W0cKg6Rkued0bx6RWTSZYYptc4ZkAYdu9X3aOpWnXdTLSMdrXdoMqPR9tYxoaW3CNuYPWc1oF+GqRjhgqwWq+iZMKVh4kNFMaoOIEbc3T9kqKx1QacziSeySi0aR1C0AkwW9G6VFSoXWBu4CfktdfRRJvpUZWADiDhsKSyCGnOXRHUSB2lOdQBc7DAbNmxPuCQSJuy4+zBviSn2WGVxAVW6pqryY6c1AgFaAnR9+xQ1J9HD7zG8pxOAkz0/RGiB7CnC0wYMKJzlx/DbTTqHFluc5dSq1rRaKT6drV0i0AkkfeHmse1adpgjWGOO3qxXmbuFtV51jAiMNjZmPqp61rvC+52zfnhHwWbUl06POPnLdnpdC1MI1SMpgY5p1OsTmI2fVcRwWt2IOQIwnaRGHYtlumv1uL2T7cj25K8XS2Z+nlv8A5/LN4VJGaSrXuiSYG9VrVb20xvOwDes6nZKlodeqYNGTBl7d5Ws5paXTmjBvb0ievpljwQ1xd0gErPwBkMPX8OhdDR0a1oAACl/BjcspJvZdUjgtI2A1DOHR09KzaujyM2+S9KfotpGQVWvoFpWDj6Lmzph7KOjg7M8sILSWneMF1GiuFBm7VBP7sJ9o2ptp4MbW9mzYsq06HeNnZ7VTNp70ayw9D0ChaA4SDgp2ledaN03Uszrrpc05tPw3HwXd2C1tqtDmGQfuF1Rnkck/NxLoW3oI6rvWHksMBbmgxqu9YeS2j0wlwvWbkN6kIs3IHUhaGQen7vxKp2nlH73K36fujzKp2o6x+9yrIvDpCSonhSOKYVmbFKvRBUQrFv3CvOCr1Kao0WTEZXwzxT6dfDaqdShukdSidWcOlE66TRrAtaJJHbj2LNttvMljAcQCScjjgAfh1KnXtJ6elRF5kFp6I7D4Ky2V4W+MdtTfxHmpX2kRiq7rQPvqUbJsU1cUOrYKs+tJwy8diecVdIoxaloiFwPD6P0zvyzyjGD1/BdmbE6ZLjlE5bc92YXI8JaRtFVtNgyjHPDfOW0KraWzSMW00vw46nZ3OyBKv2XQT3GS0wu40FwZFNgvYneVvssQGxTk2VUYR7s47R1nLIFy7dkTiZkgkkbO1Wfy29Uv4mIiRH/V1Zso3BDbM0bFi4Plmvy/hkWSwuc9sz04YQNnQt+nThKymAp2BWhHFGUnYxhBAIMg5EYjtCeAq9huMpsaHCAIGQwncDgpvxDZi82c8x97VoVHXUhYkdXbzh2hDa7T6Te0fNQBDTUNak0Al0ADMnADrJU/4huIvN7Rtw+CgttQGmbrw04EOEOIggyBIxwwxwOOYShZRtGj6D7t65rRdxGMkAXd8lwGHOHQrWi7DTptinySd8ics/vJMraGa4MDjgxt0gAgHFpzLiRyc5J2zKtWGzcXTa0uLiJlxgEkkmSBhmdihRS4Tbeiy0rc0CdV3rDyWEwrd0AdV3rDyWkemcuF+zckdSEWfkhC0MhPT90eZVC1nXPWtD0/dHmVmW12u7r+AVJ8NPPowuTHFMNRNvrKzahSU1xSX01zlFk0Mc1NdTTryS8liiu+zhQOsivEppQbKDrOd5TPwp3+AV8psoDONhMzOxH4E7XHyWjtSEKSDPOjAc5PWSUtLRzW5AK+R1IuqNE7IG0U4MUhSK1kUNupITnJqixQ6E4FNSyliiGwkOptIbEjJ0TgSIMSJw2FTNpAbBmTlvMnzTWNAEAQNw6cU4lLFFJ1sa01TcOpBwumTyQ39pMAwdjgTEqO16Y4suFSnrNYXwHNIJBADAcDJmcQMjhlNttkYL0NGvN8Rgb0zIyMlx7U38vpxHFtjqBzvAnHMw53eKWRRZjqRHUmpVNihwKGlMhOCAeCt3g+dV3rDyXPwt7g7yX+sPJWi9lJcNKzckfe0oRZuSPvaULUxB8h0gThGzfO1F88w/8A1+aLRaGsbecYEgT0kwBA6U6lVDhIy6iMxO3rQDZ/b/8An5pfd8vmnpHOAEnADEk5RvQDfd8kY83xCbZrU2oJY4OExI35+RB6iE/jBN2cYmNsZT2hAJjzfEIk7vH6J6Rpn73YIBsnmjt+iJPNHb9E9CAjvO5o730RedzR3volo1Q9oc3EHIwRI347E9ARX3c0d76Ivu5o739U+pUDRJwxA9riAB2mE5ARX380d7+qL7+aO9/VPZUBJAORg9BgOjsIPtTkBDffzR3v6ovv5o739U+nXa6bpBiDh0iQZ24J18TE4nEDbAiTHtHaEBFffzB3v6ovv5g739VMke8AEkwAJJOAA3koCK+/mDv/ANUX38wd7+qlc6PLInPqQ94AJJAAxJOAAGZJQEV9/MHe/qi+/mjvf1UlOqHTBmCQesZhNr1wwS7KQMicXENAgCcygEvv5o739UX380d7+qlQgIr7+aO9/VLfdzR3vonNqgktBxESOvLyTkBHfdzR3voi+7mjvfRFO0NcYaQcAcMRDpgzkcipJQEd93NHe+iL7uaO99FJKEAyi2GgHNKnIQFe3WXjGhsxrtcYJaYa4EwW4g4LI0xo58G6C+81zWAl5LXFlNrX3sSHAtOJI5R1ht0tMW11Ki51NhqVOTTYBMvdg2dzZMknAAEqhwRNUUqjK/GlzKzgDVgvLS1jwZaS0iXHkkgRGyABP+Vvc/XLSwPLolxkGo94kRAiQIxyRovRlSkH3iHktAxIhzhelzoYILpEzePSYVR2ma11xuwZiLjjdP6mqTtGq0SJJJy1gRNUt9UfqOENaHOLbroDGmkXbcX3b5HVEZoC7o2g9oPGBt5zi57g4mTDQIBYIECANgaMSSUtai/jbzQ0gsDTLi0iHEyAGkOwOUjJR1LTVuUzEEy54DS4gBrnBgx5Uw2duMRIjPbpSsWkwBEi/dfETRO4iYe4AwRLc8CSAjeD1QU7t5pdIxLsJDXNNQtFOHEl2IzwBvyArTtEvvzLeVIdLrzRxlR5a0Rk5rg04jbnACgGlq8nVjUBumm+Y4tri+6JyeSLt70Ymc5qNV5pOILnHj23TDmXmB9PYcmkTJyOJyQEb9AuDWhl3C6RJMBwY1pcWlpvEls7HbnAyrds0c59UOF2NTEk3m3Hlzg0AY3wbpxGGc5LPZpWvca4xysQGPvE3QTTALQJDsIJBOV6QZmfpCq0kAYi9dZccbwl8vv7IgYfzbAFlmiBxVGmQ2KeYjVP6b2ZZHWdOKpWjg8641rS2LrbzSSAXhjmOqElrpdkZiTvBgrRsdd967UcCZMat28LjHGMcA1ziOwZ4nl7Nx9TSRd+sKYtDp/ztYKVOjcbN79FzHVBMAFxLgZgFAb7tBSZN0y4l5My4cbTqAHfDWEY7+tV6/B+oXarmtaA8NIwLQ8VgGgBswOMbk4AXcsirekrbUZUY2m0kYSIMG866dYA5DEzdAkHGYVOz22vrOF59660TTc0Ne5ph10+g12DuvEy0yJB3B95dP6bAXE3Gk3WS2i0OabmLgaZyDOVmMZ0bDozi3E4awN6NpL3OBO/B0fRUqFtrveW4taX8o0zIEV5GIDQZYza7lZ6whHaRr3SYIdDf0+LdDQeLvPvwcRefhB5OWqZAWhweLWCOLa9rWsa4AkANY9mUDA3pI6SMc1JozQzqb2uIZhfGGbQ/izDSGNBxYZwbyp64mWus40w6RrMwax8ObfdLi8gXcAJBAGOWsFPbbVUJcwB3KwIa7kcWCDeGE35HshARnQrsdWk7XvEOvfqA8Z/l1SBdviMHcnZhDH8G5Y5pLXOc0tLnCSRxDaQmZMX2h0Y9qSvb693VmS7XBpuFzB5uhwa6+JDRMHr12w60220NbMEuLjDQw3YaG6sgEm8Sd2AOIjEAZoN/GOeSxt7Y3oc1wGDRkAWySZzwm6J2aDAoVaQuw9l0CNW9cuFxG2SAVXFqtDXtbi4cY4EuaRI42LuqwgAU4IOGcyQCnWWpVcKxdfk0GwLjmAVDx15jN8G6JGOWJUAK3B68HEXWudN6BmC6m4UyYxbqXcsjlsVmnon9FlNwabtQVMReAipfhsgRAwBAHUBgqZttol4i7ExLXmAKjGtMimeVTLiTrwcYABCHW2uGyGuBLS4fpklzxTolrHD0QXF4Jwi7EiMZBNT0GSWCrcc1ga0Ngm8GNrMvEHCTxgMYxdOJwil+SVL8XWnVIdWc1svltMXCSXEjBwEtMYYYa2tZatW/ryWkvjUi7dq3WCRnLCDJ5s4BX1AMZuhnNs9Zkhzn0ixoAw/2QNmGsBsy2bI36AcXtd+m0CoH3GgQ2HUy4NN2dYMMxdxcZvLdQpIMShwcDWgC41zWtY1zWwQGF8luGqXB/aTmqlu0C8MIbTY681zBTa0cW0lgaKsOc2HyMxMAxO09MhAYbODuu4uIcHPvYiZHHNqw4QJgNuiS7DcJB07BY+LF3VgYAgQYvOIb1NBAA61ZQgBCEIAQhCAEjmAiCJBwIOII3EIQgFQhCAEIQgBCEIAQhCAEIQgBCEIAQhCAEIQgBCEIAQhCAEIQgBCEIAQhCAEIQgBCE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8" name="AutoShape 12" descr="data:image/jpeg;base64,/9j/4AAQSkZJRgABAQAAAQABAAD/2wCEAAkGBhQSERQUEhQWFRUWFRwWFRQXGBgXFBwXFhgWFhcUFxUYHCYeFxkkGRccHy8gIycpLCwsFx4xNTAqNSYrLCkBCQoKDgwOGg8PGiwkHCQsLCwsLCwsKSwpLCwsLCwsLCwpLCwsLCwpLCwsLCwpLCwsLCwsLCwsLCksLCwsLCwsKf/AABEIAMIBBAMBIgACEQEDEQH/xAAbAAABBQEBAAAAAAAAAAAAAAAAAQIDBAUGB//EAD8QAAEDAQQECggGAwEAAwAAAAEAAhEDBBIhMQUiQVEGEzJSYXGRkqGxQnKBgsHR4fAUFSNi0uIzQ/EHFqKy/8QAGAEBAAMBAAAAAAAAAAAAAAAAAAECAwT/xAAhEQACAgMBAAMBAQEAAAAAAAAAAQIREiExAxNBUWFCIv/aAAwDAQACEQMRAD8A9rc8zAGyc4+CWTuHb9Enp+78SoqlcgqCUrJpO4dv0RJ3DtPyVY2o/YSfiz0KMkTiyzLtw7T/ABSS7c3vH+Kqm2u+wk/HO6OxMkMGW7z9ze8f4pLz+a3vH+CqG3O6OxN/Hu6OxMkTgy7efzW94/wRefzW98/wVP8AHu6OxBt7ujsTIYMuXn81vfP8El5/Nb3z/BUvx7/sJPx7947AmSGDL95/Nb3j/BF5/Nb3j/BUPzB28diT8wfv8AmSGDNC8/mt7x/gi8/mt7x/gs86Rfv8Ak/Hv3+ATJDBmlefub3j/FEu3N7x/isz8yfv8Aj8yfv8AozQwZpy7c3vH+KWXbm9p/isr8yfv8B8kfmT9/gPkmSGDNWXbh2n5Il25vafksoaRfv8B8kfmT9/gPkmSGDNXW6O0/JGt+3xWT+Yv3+A+SPzF+/wHyTJDBmtrft8Ua37fFZH5i/f4D5JfzF+/wAB8kzQwZra37fFGt+3x+ayTpJ+/wAB8kn5k/f4D5JmhgzW1v2+PzRr/t7D81lfmL9/gPkj8wfv8B8lOSGDNXX/AG9h+aSH/t7D81l/mD+d4D5K/o+sXAkmcY2dG5FJMhxaJ6NS81pykA9olKo7H/jZ6jfIJVYqL6fu/EqraHaxVr0/d+JVS0coqsi8OkZekLk28sDhlpx1CgGUpNoru4qiBnLoBeOoEY73NVDQ3S5NlcjwCtlWbXRr1XVHUawbec5zjGszAuOAJZPtXWXlD0ShS5NlDnppKgD5QXKO8kvqQSJpKjNRNNRCSUuSSouNRxigUS30t5Qh6XjEFD3OTAU0uS3kFDgiUgKJUkCyllJKC5QBUApt5BcgHSklJKC9ABciU28nAoBZRKSUoKkAtbQ51Xet8Asm8tXQ3Jd63wCmPSsuFqyf42eq3yCEWT/Gz1W+QQtTEP8AZ7g8yq1pOsVa9P3R5lVbRyiqy4Xh0rVF5+3R1qt1qfaqdT8M2kTSs/GUrzi2DeeGPym9Mx6UeivQnJhVDWrOF4JWKtQ0ha21iX32B5q3Cxj3S12EC7P6hwG4rsyU8qGtUABJwAEk7ABiSqthIUuVW36Up0Req1GMG9xA7BmfYuUtvCqpXdcoDi2c88tw3geiIx3rH0to6jRs7q9YGs8uutvGRJ/4cT0LJelvFGvx0rlo2tKf+iMYP0qTqgOTnfptO6JF4j2Bc9X/APQ7UdtOmJi81heBOwlxIvdCtcHdEMq0qdamC1rnFlSlJcy+2S1wnqj3ujHUtfBttRgY1hESWgYC8TMk9m/JaOLSshONmRZ+EdqfJ42QIvGA26MhqtGJJKnda7Y4EsrOnOMIPRj2LoX8GqZDbrQ0tAAwzywdv3qppynVo0uMszLzi8B4guidoGeYA9qxjb3Ro2rpEFir13Ub76rw5ol4Me3CPsELDsvCK3VH1DRqXqTHXZLWmenKcc16TS0UXUWh0Bzmi/h2j4KtZOClNhim0MaHB2EgmJGtzhjt6FopIo2ck3hNawDLWSNt3PpgR8FFW/8AQX0iONptM7rzT05yJ7F3ls0A1zcvZ95ZLnNL8AadUYiDBxGeOHt3pYtP6K9j/wDQ6DxLg9g3wHD2luI7FuaP0/Qr/wCKqxx3TDu6YK80s3Amu1z/AEW3nMBMyYkNf1FVLZwWtVFwlgfORAnLpzar6/Stfw9lY9Pa5ec6P4RWmgyKjTUAHJLpeMASL2JyO2Vq2L/0ag6L7alM4cpsjHpacvYoUrDi0dnKCsmw6eo1f8dRjjuBx7px8FoccrFCYoUJqJDVQEl5Q/iReuyJ3bevpTH2gD5rHtnCWk06p4x25mI9rslSUqLKLfDevpwcuFtvCau83acMnABovPnYJOE9QXV6Fo1GUgKri9+JcSZifRB3D5pCeXCZQcVbNC8nApgSgrQoPWtobku9b4BY8rX0LyXet8Apj0pLhbsnIZ6o8ghFl5DPVHkEq0Mg9P3fiVWtA1irPp+6PMqpaeUVWReHSMpjilKYQszUa4qnpGhfpvbzmkduHkrhCjeFV7LI4+waMdRfmHGLhvRIbsLSOjfmpLdYA5jmhjHhx1qdSQwxtBGIPUt222acR99I+Sy6dYPlsgkGD1rPyglotOTeynoKlUpsa2oGNDQQxjOSJOZJ5RjDIZnMrf8AxF1oO0+Q+/BZnGawG/JT1TJ6oHYuzFVSOdt9YrrQQVe0a6BO9Zlob4ZBaFFsNA3Z/FVdJUWindmsy0qQvGERO1ZtmcSJyzzzzT+N6VjRei+XiZSFoKz318ur5JjLT0piQWXWQeKhq2QbgrFGpIxUNqqAZFVcUkTtme/QrC4uu4kAHqEkeazbZwYpvzaFtNtWGJUbbeJI3Z4fcqFDItk4nIW3gDTdJAg5ztVV2ibZZ/8ADXc5o9CpDm9UOy9kLuXWsSmVLpVsJIh+lnHU+FVqZhUswd+5hI7QZ80tbhHaHeg2nOWbj5wF0dWyjIwue03TDGuAyg9eRPwVZJ09kxmr4ZOkK73f5Hl53HIZZNGAyTLMwiIEuOAEKg1wzXd6D0exrGuEFxGLs88SAdgXMoOTps7JywjQaA0BcPGPGvsHNBEH3uldGwgKGmFKAu2MVFUjilJyex8hLKYUoVio6Vr6FOq71vgFjgLY0KNV3rfAKY9Ky4XLLyGeqPIIRZuQ31R5BC0MQ9P3R5lVbRyirP8As9weZVe0DWKrIvDpBCQp0KGpaGtOs5o6yB5rM1AlRuyT21ARqkEbwQR1SE0qCUQ1VliwMbN1t2XFxu4YnM/8Wq4KvVaqskynujLfs+80gqZmDA2b1NaKE5GDGfz3rH0lbalOIpkiZLm44AjIb+gq69MSHDI0Awg3jmcp6Nyu0rSIhZVDSLXkbjlJx6o2FXm125YfFHK9k40aH4rJNqVvvtVJ1YAxgD17k02tuMuB3n/maJkFo1E3jYVF1s2jLZ7fJVKukgMHGMMTs6QpYSbNCvpcM2g+1cfpzhzILQIO8Yn2bNp7Vh6f0mfxDg43mxhuAM5b1h1raXHwww+8ViouXToyhBf06HRXDCqyprElpOF4znEgHZIXoVmtl9oOUiV45Zpe6BhtjqO9ej6NtjwxoaBAAk5K6qEjP0TnGzoHPAzwVR1qc4/pjDeck2zWEuMvJO3o7VpsoAbPYrOblzRgoJdM4irGxUbXRLhDmY7xkukDAkdRCynBy+zRNI88teioxaJ6OhJo62VKZ/TJG9u+Ojau9q6Pacx7VmWvg4x2OR3rnfnNcOleyaqQ3RPCpjyG1CGO2c0ndjketdEyouB0lwce2C0A44x8le0Dpx9MinXBDfRedmIAB6OnYtvOb/0ZygmridoHJZUbCnhdJgK3BbWhjqu9b4BYgC2tCcl3rfAKV0rLhbsvIb6o8glRZuQ31R5IVzET/Z7g8yq9o5RVj/Z7g8yq9o5RVZF49IXBeYcN7VQdpSm20tc+jSow5rQSS54c8ckgjFzMZ2L05y8/ZY7fRt1qtFOzNqCqS1pdVY2GNIDTAdOLWtwMZKqLsh4B2Km61169lBp2YN4sUy+Xlxum85sktEtcRJ2wNsd44Lm+C2gatKpXtFoLeNruksZJa0SXZnMyemAMzJXQueqy6WihHFQPKjtmkGU23qjg0byfAb+oLm7Xw2pg6jHERN95FNvsvYu7Fm5JdLqLfDoKoVapTlYjdLvrNvXzTG0MYJ2HB7pCmo6HpVoJc95zh7ySemJjsCqpJlsWuiWxtJpkvY07NYA+zasq1W+niBWaR1EnZuH3K0LTwbYeSB5KkOCbhOZx68M0d/RZU+mbV0iwSL4PUKgMCMMujxKottLW+keq8/oxy+73Qukr8DCciM/BUbXwLcMWn2FFORpUCrY+EVwQKlMjZfvkjE7dv0UFfSZqH/NS6rxGfWnVuCdXoI+cLNrcGnyQWdn0S0+iq3Gia16EfWMhzDPNIIHUAqx4P1jDLrY50RE4yVXfoJ7TqyDE/wDCFoaO01aKBh81WZQ4m8PVd85WicfplHl1xOh0FwTZSALhedtJ39XWulp2NsRdEdQXPWbhpQPKD2Y7WyOnFs+S17LwgoVMGVWE7rwB7DBVlRk7NWmzoUsKsy0A4gyN4+YUgrIUJYSlRcajjVAHymkKI1wsy38JaVORevO5rcT8h7SoyRZRb4argFG66MTHWY8yuPtnCmq/kRTHef25D2D2rJNN9oe1uL3E5uJO3E9Cp8i+jZeEuvR6bZ67XDVII3ggjwVgLI0BoYWenAzOLzvMZxsGxa7VqtmD7ocFt6E5LvW+AWKCtnQfJd63wVl0zlwu2bkN9UeSEWbkN6h5IWhkJ/s9weZVa0coqz6fujzKr2jlFVlwvDpXJUTypXKjpG03GOdEkDAbSdgWTdGyI7dbGU23nuDRvPkN5WE7SNptIP4NjWt2VapifUZB7SqH5VaLSTWrAlocQ1oOqI5olUeFWjrY99F1kvXabYApm6W1JOu4TiMuw71kpOT/AIa0or9Z0Fi0Q5zCbS0trNvNDibwJjMbMdnwWZbuCoFnZSLRf4xpcSS52BgmN0DqErt9BPv3y4h103XHPXbyvEq4GNl2E4nHslQ/FdRC9WmcmdBsusuNPQR4LSfoK7xZeYcdrcMY+XktCjWbsyEqO01w9uBOqQR1jMe0SFEfO1shzZxGkalpbbmtDXXOMbkNW6eVPsPgutcGgbJSV3TnsVF85lS4tcLOVltzxGCY5igaVK0qNkWQVn64F3CJmMPb2+ajqWUTPRirzR/1StojNSiLMiroxhGIA2z99qqVtAU3CY+wZK6EWOHSSThEYRnnG9RvABgZdAwwgqcRkzkq/Bdr7pYRcz6/buxVC1cDQRgNmAz8YXchoGGH1TXR99qtgPlaPN6nBWrSEse9pwxa4g+Gae+1W+iNWoagAyeA7oiYlehGmCq9axtIyCVJB+ifUef0eH1paYfSaYOMS0jfv8lY/wDm1oqYMogdZvHswXQWvQw2AezNYlSyBjhdAkZ4ezAzgetJOiItGfV0nVqD9R5AyLRq+wgeRUJqDIZJvCG0C80CRAidhnEY5Z7ln0qus0TqkicCTB259azcL2dkJqro2rLZXVHBrBJPYN5J2LutCaEbRbvcc3bT0dXQqHB6lRaz9Ihx9IzLp6dy6Ck5W84rpz+vo5aJ25ITbyAVsYEgW1oLku9b4BYjVt6C5LvWHkFZdKS4XrNyG9QQizchvUhaGQen7o8yqtoOsVa9P3fiVUtPKKrLheHSB5WfpCuwCHuAnGCc43LQcFl6W0cKg6Rkued0bx6RWTSZYYptc4ZkAYdu9X3aOpWnXdTLSMdrXdoMqPR9tYxoaW3CNuYPWc1oF+GqRjhgqwWq+iZMKVh4kNFMaoOIEbc3T9kqKx1QacziSeySi0aR1C0AkwW9G6VFSoXWBu4CfktdfRRJvpUZWADiDhsKSyCGnOXRHUSB2lOdQBc7DAbNmxPuCQSJuy4+zBviSn2WGVxAVW6pqryY6c1AgFaAnR9+xQ1J9HD7zG8pxOAkz0/RGiB7CnC0wYMKJzlx/DbTTqHFluc5dSq1rRaKT6drV0i0AkkfeHmse1adpgjWGOO3qxXmbuFtV51jAiMNjZmPqp61rvC+52zfnhHwWbUl06POPnLdnpdC1MI1SMpgY5p1OsTmI2fVcRwWt2IOQIwnaRGHYtlumv1uL2T7cj25K8XS2Z+nlv8A5/LN4VJGaSrXuiSYG9VrVb20xvOwDes6nZKlodeqYNGTBl7d5Ws5paXTmjBvb0ievpljwQ1xd0gErPwBkMPX8OhdDR0a1oAACl/BjcspJvZdUjgtI2A1DOHR09KzaujyM2+S9KfotpGQVWvoFpWDj6Lmzph7KOjg7M8sILSWneMF1GiuFBm7VBP7sJ9o2ptp4MbW9mzYsq06HeNnZ7VTNp70ayw9D0ChaA4SDgp2ledaN03Uszrrpc05tPw3HwXd2C1tqtDmGQfuF1Rnkck/NxLoW3oI6rvWHksMBbmgxqu9YeS2j0wlwvWbkN6kIs3IHUhaGQen7vxKp2nlH73K36fujzKp2o6x+9yrIvDpCSonhSOKYVmbFKvRBUQrFv3CvOCr1Kao0WTEZXwzxT6dfDaqdShukdSidWcOlE66TRrAtaJJHbj2LNttvMljAcQCScjjgAfh1KnXtJ6elRF5kFp6I7D4Ky2V4W+MdtTfxHmpX2kRiq7rQPvqUbJsU1cUOrYKs+tJwy8diecVdIoxaloiFwPD6P0zvyzyjGD1/BdmbE6ZLjlE5bc92YXI8JaRtFVtNgyjHPDfOW0KraWzSMW00vw46nZ3OyBKv2XQT3GS0wu40FwZFNgvYneVvssQGxTk2VUYR7s47R1nLIFy7dkTiZkgkkbO1Wfy29Uv4mIiRH/V1Zso3BDbM0bFi4Plmvy/hkWSwuc9sz04YQNnQt+nThKymAp2BWhHFGUnYxhBAIMg5EYjtCeAq9huMpsaHCAIGQwncDgpvxDZi82c8x97VoVHXUhYkdXbzh2hDa7T6Te0fNQBDTUNak0Al0ADMnADrJU/4huIvN7Rtw+CgttQGmbrw04EOEOIggyBIxwwxwOOYShZRtGj6D7t65rRdxGMkAXd8lwGHOHQrWi7DTptinySd8ics/vJMraGa4MDjgxt0gAgHFpzLiRyc5J2zKtWGzcXTa0uLiJlxgEkkmSBhmdihRS4Tbeiy0rc0CdV3rDyWEwrd0AdV3rDyWkemcuF+zckdSEWfkhC0MhPT90eZVC1nXPWtD0/dHmVmW12u7r+AVJ8NPPowuTHFMNRNvrKzahSU1xSX01zlFk0Mc1NdTTryS8liiu+zhQOsivEppQbKDrOd5TPwp3+AV8psoDONhMzOxH4E7XHyWjtSEKSDPOjAc5PWSUtLRzW5AK+R1IuqNE7IG0U4MUhSK1kUNupITnJqixQ6E4FNSyliiGwkOptIbEjJ0TgSIMSJw2FTNpAbBmTlvMnzTWNAEAQNw6cU4lLFFJ1sa01TcOpBwumTyQ39pMAwdjgTEqO16Y4suFSnrNYXwHNIJBADAcDJmcQMjhlNttkYL0NGvN8Rgb0zIyMlx7U38vpxHFtjqBzvAnHMw53eKWRRZjqRHUmpVNihwKGlMhOCAeCt3g+dV3rDyXPwt7g7yX+sPJWi9lJcNKzckfe0oRZuSPvaULUxB8h0gThGzfO1F88w/8A1+aLRaGsbecYEgT0kwBA6U6lVDhIy6iMxO3rQDZ/b/8An5pfd8vmnpHOAEnADEk5RvQDfd8kY83xCbZrU2oJY4OExI35+RB6iE/jBN2cYmNsZT2hAJjzfEIk7vH6J6Rpn73YIBsnmjt+iJPNHb9E9CAjvO5o730RedzR3volo1Q9oc3EHIwRI347E9ARX3c0d76Ivu5o739U+pUDRJwxA9riAB2mE5ARX380d7+qL7+aO9/VPZUBJAORg9BgOjsIPtTkBDffzR3v6ovv5o739U+nXa6bpBiDh0iQZ24J18TE4nEDbAiTHtHaEBFffzB3v6ovv5g739VMke8AEkwAJJOAA3koCK+/mDv/ANUX38wd7+qlc6PLInPqQ94AJJAAxJOAAGZJQEV9/MHe/qi+/mjvf1UlOqHTBmCQesZhNr1wwS7KQMicXENAgCcygEvv5o739UX380d7+qlQgIr7+aO9/VLfdzR3vonNqgktBxESOvLyTkBHfdzR3voi+7mjvfRFO0NcYaQcAcMRDpgzkcipJQEd93NHe+iL7uaO99FJKEAyi2GgHNKnIQFe3WXjGhsxrtcYJaYa4EwW4g4LI0xo58G6C+81zWAl5LXFlNrX3sSHAtOJI5R1ht0tMW11Ki51NhqVOTTYBMvdg2dzZMknAAEqhwRNUUqjK/GlzKzgDVgvLS1jwZaS0iXHkkgRGyABP+Vvc/XLSwPLolxkGo94kRAiQIxyRovRlSkH3iHktAxIhzhelzoYILpEzePSYVR2ma11xuwZiLjjdP6mqTtGq0SJJJy1gRNUt9UfqOENaHOLbroDGmkXbcX3b5HVEZoC7o2g9oPGBt5zi57g4mTDQIBYIECANgaMSSUtai/jbzQ0gsDTLi0iHEyAGkOwOUjJR1LTVuUzEEy54DS4gBrnBgx5Uw2duMRIjPbpSsWkwBEi/dfETRO4iYe4AwRLc8CSAjeD1QU7t5pdIxLsJDXNNQtFOHEl2IzwBvyArTtEvvzLeVIdLrzRxlR5a0Rk5rg04jbnACgGlq8nVjUBumm+Y4tri+6JyeSLt70Ymc5qNV5pOILnHj23TDmXmB9PYcmkTJyOJyQEb9AuDWhl3C6RJMBwY1pcWlpvEls7HbnAyrds0c59UOF2NTEk3m3Hlzg0AY3wbpxGGc5LPZpWvca4xysQGPvE3QTTALQJDsIJBOV6QZmfpCq0kAYi9dZccbwl8vv7IgYfzbAFlmiBxVGmQ2KeYjVP6b2ZZHWdOKpWjg8641rS2LrbzSSAXhjmOqElrpdkZiTvBgrRsdd967UcCZMat28LjHGMcA1ziOwZ4nl7Nx9TSRd+sKYtDp/ztYKVOjcbN79FzHVBMAFxLgZgFAb7tBSZN0y4l5My4cbTqAHfDWEY7+tV6/B+oXarmtaA8NIwLQ8VgGgBswOMbk4AXcsirekrbUZUY2m0kYSIMG866dYA5DEzdAkHGYVOz22vrOF59660TTc0Ne5ph10+g12DuvEy0yJB3B95dP6bAXE3Gk3WS2i0OabmLgaZyDOVmMZ0bDozi3E4awN6NpL3OBO/B0fRUqFtrveW4taX8o0zIEV5GIDQZYza7lZ6whHaRr3SYIdDf0+LdDQeLvPvwcRefhB5OWqZAWhweLWCOLa9rWsa4AkANY9mUDA3pI6SMc1JozQzqb2uIZhfGGbQ/izDSGNBxYZwbyp64mWus40w6RrMwax8ObfdLi8gXcAJBAGOWsFPbbVUJcwB3KwIa7kcWCDeGE35HshARnQrsdWk7XvEOvfqA8Z/l1SBdviMHcnZhDH8G5Y5pLXOc0tLnCSRxDaQmZMX2h0Y9qSvb693VmS7XBpuFzB5uhwa6+JDRMHr12w60220NbMEuLjDQw3YaG6sgEm8Sd2AOIjEAZoN/GOeSxt7Y3oc1wGDRkAWySZzwm6J2aDAoVaQuw9l0CNW9cuFxG2SAVXFqtDXtbi4cY4EuaRI42LuqwgAU4IOGcyQCnWWpVcKxdfk0GwLjmAVDx15jN8G6JGOWJUAK3B68HEXWudN6BmC6m4UyYxbqXcsjlsVmnon9FlNwabtQVMReAipfhsgRAwBAHUBgqZttol4i7ExLXmAKjGtMimeVTLiTrwcYABCHW2uGyGuBLS4fpklzxTolrHD0QXF4Jwi7EiMZBNT0GSWCrcc1ga0Ngm8GNrMvEHCTxgMYxdOJwil+SVL8XWnVIdWc1svltMXCSXEjBwEtMYYYa2tZatW/ryWkvjUi7dq3WCRnLCDJ5s4BX1AMZuhnNs9Zkhzn0ixoAw/2QNmGsBsy2bI36AcXtd+m0CoH3GgQ2HUy4NN2dYMMxdxcZvLdQpIMShwcDWgC41zWtY1zWwQGF8luGqXB/aTmqlu0C8MIbTY681zBTa0cW0lgaKsOc2HyMxMAxO09MhAYbODuu4uIcHPvYiZHHNqw4QJgNuiS7DcJB07BY+LF3VgYAgQYvOIb1NBAA61ZQgBCEIAQhCAEjmAiCJBwIOII3EIQgFQhCAEIQgBCEIAQhCAEIQgBCEIAQhCAEIQgBCEIAQhCAEIQgBCEIAQhCAEIQgBCE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90" name="AutoShape 14" descr="data:image/jpeg;base64,/9j/4AAQSkZJRgABAQAAAQABAAD/2wCEAAkGBxQTEhUUEhQVFhQXGBsYGRgXFxkaGRwaGRYfFhkYFxkbHCogGBolHhYZIjEiJSkrLi4uFx8zODMsNygtLisBCgoKDg0OGxAQGzciICQ1MjcrNywzNzQ3Ly8sNzcvLCs3Lyw3LCw3NC0vKy8vMiwsMCwsMDA0MC80LCs0NSwsLP/AABEIAPwAtAMBIgACEQEDEQH/xAAbAAABBQEBAAAAAAAAAAAAAAAAAQMEBQYCB//EAFAQAAIBAgMEBQUNBQUGBQUAAAECAwARBBIhBRMxQQYiMlFhFXGBkcEUIzNDUmNzdJOhscThQlWk0dMkYnKCkhZEstLw8TRTVJTDByU1dbP/xAAZAQEAAwEBAAAAAAAAAAAAAAAAAQIDBAX/xAAtEQACAQMDAgQFBQEAAAAAAAAAAQIDETESIVEEgSJBcfATYZHB8TKhsdHhQv/aAAwDAQACEQMRAD8A3uGw0+IxGMPu3ExLFiN2qRbnKBuI3/bjY3u551M8gy/vHHfw39Guej6Ay7QuAf7ZzF/91hq39zp8lf8ASKhI0lJplV5Bl/eOO/hv6NI2w5RqdpY0Dx9zf0atvc6fJX/SKVYVGoVQfACliutlH5KfQeU8Ybm2hwv9GnfIUv7xx38N/Rq1xa3Q+vx0108e6nVYEXGoNLE62UvkGX9447+G/o0j7ElAv5Rx3oGG9Q95q8pudLqe/iOWo1GvnFLDWyu/2am/eWN/h/6FR02LKbjyjjgQbEEYb+jwNamNrgHvF6r8TEDIeXVXgSPlDXv0pYa2VHkGX9447+G/o0eQZf3jjv4b+jV3RSxGtlFLsWVRc7Rx3EDQYbmbX+B4VI/2am/eWN/h/wChU/cGRwOsEXjY2u2hA8RarSlhrZnP9mpv3ljf4f8AoU3P0flRSx2ljbD6v6h7xxrQ4jEqg6x15DmfMKr2MhOZtdNFBsoN+ff99LE62Va7Clt/+Rx38N/RpfIMv7xx38N/Rq3sx7h5tT6yBb1UbrvJPp/lSw1sqDsKX9447+G/o1wuyHJsNp4wnwOGP/w1dCFe6/nufxpZo8wtz4g9x76WI1spX2JKBfyjjuX/AKbmbf8Ak0q7DlN//uOO0Nv92/o1ZFiykEaG4BXwNr2vpr4mofurMwBzDgWC8Rbq8bjKPPwtSw1s46P4iULIryvIVlZcz5bkKAP2QB48OdFcbF+O+nk9lFEWlkXo58NtD65+Vhq7qk6On37aH1z8rDV3RFZ5CiiipKhUWeIDrAaftAaafK04kXNSqjoS4B0C3vbUk24X4W189AObgeP+o/zpDh15gHz6/eadriWPMCDwNAO4DEgobkdTQngLAXB9X4Goy4jMzNY66AWPZHA6jncn0ihYVzk2F7L7f5Cn6AZeawvlNh5h7a6zNyX1m34A11IND5qIzoPNQEaPHNHoY2JLXJHWGXhpYcbDh/2qY2NJHvak9zHQee3E0lFARzAArHixBJY8Tz9Wg08KfU1zLwPmP4UkDXVT3gH7qAcooooApGGlLUDaO1o4lzEljyVLEnUDzAAsupP7Q7xUpNuyA7GTkyCwcLbW/muO+k2Xspcpz66kEX6unA959PfXGDxQclibMBYxmwZQx6pYd7ZdDwPK9T9lNdS1zZmJFxy4eyjTWzBRbF+O+nk9lFGxPjvp5PZRVTSWRrYr2mxxPD3bb14SID7zV7vfBvVVJsUEvtEAXJxffb/dYbH11cxTXOUizWuRy7tPC9EVnk63v91vVRvf7reqnKKkqMPiLWup1Nhw4k2HOu4VIGvEkk+k3pJ+APGxB9HA/j91OKwIuNQaAWiiigGx2z4gfcT/ADpymz2h4g+w05QBTeH7I8NPUbH8KcpuDh/mb/jNAOUUUjNYXPAUBzN2T5j+FNxEgWynieY5knmfGuIlz2ck5eIW1hodCe886lUBFknbgoF7kWJJvYX5cOI5020zgtfQCx5cONrjgf5eOkprC7Wuf+vVSYdTa57R1Ph4eigG4VRhqNRoQ2pF+/jXn21JfdGInaXD7wJlVAd0cqx4l4zlvqc2Q6acQOVzv9oyZQpIvZhra9h7K842pimjmxUodFjVkYDdMx+GZ7aSrqWLH/Ny412dJJR1Sbta27vi6vgKEpyUYq7eDnF7Qw+GxrJHDupGEcXVEIUK8hZgzBrDQxm/eoNwOPrGy8QskMUiAqjorqDa4DKGANtL614lhMGmPxO9WQFwYmZGhaxG8EbZhvjdQMvBtQ1tK9k6L/8AgsL9BF//ADWufXOrBzk097Jq+LfP85O7rqFGhohC6lbxp+T99rWKjYnx308nsoo2J8d9PJ7KKyOWWRejnw20Prn5WGrV7q1+INgfA6AEVVdHPhtofXPysNW8/D0r/wAQois8jlFFFSVCmGIQjkGJ08bX0FP0jE2NuNqAFYHUa0tN4cjKLa6f96coCPLo6Hvuv3ZvTwqRUcyLnJYgWsASe8XPspJsWBoti5tYcjfx8xv5qAdmmC28TYDTjTS4e4JsA1yQeYvrqefE6d1dxAkktpyA8LC/rP4U9QDPX/uH1j+dvv8ARTbM3YNixF78rX1NvC40vUqmZ4ibFTZhwPsPgaAepK4hmDA8rcQeR501PJmuii54HuHnPo4UAQwg3YgHMb+gaL59AD6ak0UUA3NGGFmAI7j315z0i2bE2IlzIW3iQIpCDNHlldHCnmesuv8Ahvxr0aaIMCrcDWW6ZYAgQNEzh97lvoxylS5HWB/aijP+UV0dM/HpeHs/TP2Ck4tSi7NYM7g9lYXCtii8LvFEsTFpo1dlG/bMeFgMsfADW3OvT9h4ZosNBG9syRIjW1F1QKbHzisfJBJvZ7ysXC4VyqiMZ7YhzkPV6uuh1Ha41ucJiBIiut7ML6ggjwYHVWHAg6ggir1VGNKMYY/xf76lqlWdWbnUd2zNbE+O+nk9lFGxPjvp5PZRXGWlkXo58NtD65+Vhq3n4elf+IVT9Hwd7tCxA/tnMX/3WHxFWkwaxJIsNdFPI3+V4URWeSRRRRUlQoopGNtToPGgGJ4wLuAAwHHw4m9OPKACe4Zrc7eagyKQTcEa3PEcNaiQFTmvcrcZSQxOg4g24XoCRDHqWIFybg6EgWta9qeVQOAA81NLIeCgWAHEkegdXw++l6/90etv5UA7RTeRvleoD23o3fezfcPwoBymWOYlRwGhPj8kev2Uph/vN664aNFXXUDSxub+FuZoBZFjGjZOHO3D08q63ygaXtysD92lq4iS9jbKvEAc+4kW04cKkUA3vDyU/cPxNHW/uj1t/KnKKAb3XexP3fhVD0x2erwXKZ8rxkrxzZZVYAgnXW2hrRVmOn+KCwRpvliLzJqXCXWNhI9ifBbd3WF636ZN1o25IeDO4nBqJZCcAijLAcgigtY4hs1rtoToNOPgK1XRPEBZ3jjiMcUhlkC3TKpjMKWjVCQt94cw4XAI1LX8rwfSWd8SonnBBZFJaREGVJQws40NiSeY1vXqHRVFbEl45d8i+6Azhw6hpHhdQCDxIVj/AJQTa4rphXdai200t1vfKS5fJ1dZ0culqKEmndX2+Y/sT476eT2UUbE+O+nk9lFecZSyL0c+G2h9c/Kw1bYnsN/hP4VU9HPhtofXPysNXMi3BHeCPWKIrPJzuR4/6j/Ojcjx9Z/nXUbXAPeAfXXVSVGvc6fJX/SKVYVBuFUHwApyigIGJVtbjtkL1Sb2vx4cbX1vU4Cory++2voF1AF9T3+in98OVz6D7aAcopnfa2Cm/HkPxrrM3JfWf5XoByim7t8lf9R/5a5RmPyRqRzbgbeFuFAE01iFFszcB95J8NKVItbkkn1AeYemkWE3JzanuAGg4DmeffTUyWILBmW3+LXxXnQDonB4Bj42NvR30PNbUq1vR+F704hFhbhbTzUpoDlpVHEgenX1UqsDwoRQNAAB4aUMmtxx/HwNAM46YohI7R6q+Ltoo9dq8l2HhtoNPiN6rEnIJTMSouHO71yk2BLWyi2vdW3xO28NMyE4qNAtyipPGMzW+Ee5Gg/ZU95JF7ZWcIY5N5HFid5NI6EKs6kFlQSEsVDFVAS1wDY20NdMekeuMndW3fGVk6aPV/CpTp6U9Xm8r0HsHgZ/drwuqpnw8bGSN2fJu5mIHWiVSzE6X4BD2ta2mHgCCw85J1JJ4knmaZ2ZgzFGqsxkewzyEWLsAAWI5Xtw5cKl1StUUto4X7/Pc5UjK7E+O+nk9lFGxPjvp5PZRWBrLIvRz4baH1z8rDV3VDsEtvdoZQCfdnM2A/ssOvDWrjeMO0ot3rc284t94ois8nWH7C/4R+FOVHwk6kBQbkAXHdyqRUlQprETBRrz0A5k9wp2osrgyKhHAZ/YKA7wcGRQOfM95p+iigG/2/8AL7acpv8Ab/y+2nKAKbj0LDxv69fxvTlNt2h4gj2j20A5RRRQEe5Qcyo9YHdbmKfBvqKWo9ilrHq34d1+4917aUBIql27i2ysscZdVI3hzKBa2bJZj1r9UEcgx8xd29tdYUIud4bABVLMAxy57AGwGp17udVWzoY7AGTFBQRu0IkBLnhd3QXYk8SdWJJ8eilTdtVvT+yGXw2g8QUHDSEuwXRorsx1JA3nAAE+AHcKlbNwZBM0qgTyAZgDcJoPe1PMCwBawzFQbDQDnZezShMkjs8pFtWzBFvfIlwNOF2sC2UEgWAFlVZyS8MQFFFFYkmV2J8d9PJ7KKNifHfTyeyioNJZF6OfDbQ+uflYau6pOjnw20Prn5WGruiKzyMyMcwsL6Hu7x311nPyT6x/Og9sf4T+K05UlRvOfkn1immLbxbgAWbgb66aagVJqPiRdkt8q9/C2v8AL00BIooooBv9vzL+J/Q05Ta9pvMv4tTlAFcSpcEf9X4j767ooBuCXMoPf+INj94pymsN2R6vSDY/fenaAKaxMiqjM/ZAJPmp2qbpJilCpG1yrli4AYkxoLkDKDa7tGp8GbnV6cdUrAqtiw4qSQyGKJjoetO62A7CXEB4cTxucx5gDRbAnbEAzyqgs7pGEkMigIxiZwSi3Zira27Jtpc3p8OYFw913+cg5b+6QuZjZSeAy6g1qtn4RYoo4k7MaKi6k6KoUanU6Cuiq0o302b9Vt5+b+RVEiiiiuQsFFFFAZXYnx308nsoo2J8d9PJ7KKg0lkXo58NtD65+Vhq7qk6OfDbQ+uflYau6IrPIziV0zW1XXxsDc/cKdrmR7AnuF65w0eVFU8hUlR2o2GF2djxByjTkNdPST6qk00IB49/E8+PCgHaKjyZF7Rt52PP01zBIEGVrDXS3O+ot6/uNAPHtDzH8RSvIBx/An8KotvYoFoVtLozO6oSDk3bLclWBtmaM24nTSoEbBFLKmLAW5aTMyqVFy2dpCQuU39RraNK6T5Iuave9wY+ikEh+SfSQPbWOTbKldZcSwvq4DvFbmHliBRB3ksCBqbcamrOFVXEeJym3vqO7KVJ0IuzCxBFj/0bS6eUf1XXYXNDFKBcMVBuTx5Mb6Xt329FOb9f+wP8qojtLEKWURvu+qVmkjuQP2lKhhvG0sGOQAMD1yCGTDu+UFlxxWwOe63YW7RVQLX42A58Kh0GssXL7fDkCfQfbWQ6fbRlhTfQjsqUcMt7ZmWzDrDKtzYkXucgI0uug2VtBmskqsrcFciwlsLkgfstYFimthexYAkOba2cs8MkZVSXW2oHI3AueGoGvLjWbjKDt738zSlKMZxlJXSauuVwZLor0ixONwsubdqsAXMd0xzqOsQriUBXCrwyniDztXpKm4vWG2HhcME6mHmCSAhgm8VcwJUgqGFyRobj9mxFaXo1IdwEYOGiJj981cqhtG7nmzIFYnvJ81W+HKNJKWVnv+PM06qpTqVpSpR0xeEWtFFFZGAUUUUBldifHfTyeyijYnx308nsoqDSWRejnw20Prn5WGrR8WgJBYXHEc6qujxtLtEngMZ+VhqwMZmPUtlGmc66HiFHf40RWeTraB6ttLMQuoJ4niLHlTb4pgz9VstgFJBAvw1Pdc8atocKq8B6TqdO8mnqkqUi7QAW7Br87A2vx0J0rmPGZmy3FmBAtxBAvr6/uq2ODj+Qv+kVHxuAuBuyEYc7cRa1ieP40BW4zNGRIGuez2eXjrx/60pnBYXM4VWuLXfloTqmh8/hrUxtnzutmZLWtY6+nhxrqbYlgu7NmHEkkcuII1Hm8aAm4jA5yCWKlCcpQ2NiBcHkeH3Cmo9jpnEkt5pBYq0liFK3sY0tlRte0oBOlzpUzCowUByC3MinauqkkrJgKrsTs5wc2HkETFiWDKzxtcG/UDrla5DZgRre97mrGiojJxwDJYXYeNN95PAovZQIpG0uLmxmsOGgObSxIHZF62ziusUrq/e5Mik/3kJGngpXwtVhRV3Vk+F2IsZGXBYx1kQS4fMDqnud+qTdldG90a9YZhoDpytarPZWJZlKyFTIhsSoIVgdVYAklbjQgnQhuVjSdJMEmX3R75mi1IR3XOoDDdkKwv2yR/eCnXganZjJHPHkSZUlEkd5M5BZGMkajMxK9QTE+YX5Vs/HDb+ErNZ/YgcxOBkhNonjWOV7sXiZ92/aVtJU6pIsT8phpYkiRhMTMsu8eSI6rHJGsTJ+3lEmYzMOrc/s63sbWBqxxuGEsbRtfK6lSQbEX5g8iOI81ZmHDRl2SaGfNl3cmSSWxvosqMXBKkrpfUEc7XKnLUt++yx7+xLN3RVZsfGu10lUq4Jy30LoDYPaw61ioYDQE9xFWdc0ouLsyQoooqoMrsT476eT2UUbE+O+nk9lFQaSyddG4A820Ab292XsDa/9lh0PhWnVQBYCw7hWW6P4kRybSdr2GMA0FyS2HgUADxJFWvl5P/Lm7WT4M9ru4+FXhTlJXSKze5a0Uzh8UrxrID1GUMCdNGFxe/DjTm8Gmo14a8fN31DVtmVOqKKKgBRSE0tAFFJflSk0AUUhYUXoBaKKKAgbdQnDzZSAcjEEi4uBcXFxcad4rLy7MxOdTniLKRIuWBlzWsSqk4g2NmI4G9zcWrbMoIsRcHiDWP25sXCwKxOEjMZ6wZMOjlJM4FiAt8rF+4gdbgLV00Jf8+flsnf6kM0EUoYBlNwfYbEEciCCCDqCCKrekUZETSoQroLk5S3UBzOMoZcxAuRqLHgeN6zZeIEVhDBKvEyIIwq9qxKqOyw4mwsbWOpBGjglSRFdSHjdQwPEMrC4OvIg/fVHH4clJY97ArA2JO7klki97dQwWBkfK5ANm3zDKdCRlPZ7wCNNXn+ydk4Vo9w2EuUSTDuww6XJjIi3qkrcFlOfn2xqeJ2exMWZsPBKQAZIkcgcAWQMQPDWtOohZejthL0x3CJtFFFcpJldifHfTyeyijYnx308nsoqDSWSNgOO0P8A9hD/AMGGq1Xl9bPtqDsQx5tp74KY/dYDBlzA3w8AAy2N7kjS1SPcuz//AEsf/s2/pV00X4LWeXhFKn6voQcZgnnwez4UWNgwid97GZIsscOYZ1BF+tlsLj02qhxewJsPMHiXfNh42aJFw6rCZpt9K+7WzbtQYoeDXuQL3OvpeFdSimO2QqCtuGUjS3ha1O1jN3k2QecNtDGDDMxlmfNImQxK+8NkO8CM+GABPVKhky5lZSwB0axbYxZ3aCSUGbESAl0aytEsUUSlVhN0YZnPBbDtDWvTKKqDz3am0MWhEuWdt48yKAoCwJvViWQtuXYXGZ72OjcNLiQm1sQuz4jK0qTS4kx5shMixDEMWYKyAt7zGxuUGhvY891XDxKSCQCVN1JAuCRYkdxsSPTQHnMuMxSq75pxcrumaEiR4hJMRG0ixExuwyEXUjsAgFjUqXGYl2mQ+6S3vUKxvCpiMcgiVpZG3dmc7yUm3VAjIIFtd/RQHnhxuKZSyCaRkaR2jkgAjR4oXeOOHqgtZ2hF76lTY8bVk2OxUazPEcVIZGdkldGR3WGFQI8i4dibySSFAFUFUuSefq1FAM4PNu0z6tlGbS2ttdOWtPUUUAUjKCCCLg6EHhbxpaKAzO0MDPEQyzuYRcAZY8yZm4FmU5kHVANswyi+a5K84ctAzXd2UsS6uqrludZUygAre5a/G5a4sQ13tXFRKmWUBg9wI8udn7wsdiX466aDU6Vk4thxRoFOCjsl0WyYZmK3BQG7X3gUAXOa9s2lyB1xeqN5bdlv32wVHZ8O8kWMdZmVSJhkCob6GGwJUnVobjjcMOFbNeArA4bo8qzqowcYLyK7krDeNUOYSqVJKklQuUcyCCMpvv6jqLWST/j7X4JQUUUVykmV2J8d9PJ7KKNifHfTyeyioNJZIeH4bS4/+Oi7Pa+Dw3Z8e6rf/wB7Ubo7h1kk2kri6nFjS5HDDQEEEagggH0VceRovnPtpf8AnrelUioWfLKTz9DO4x5DhNnxQjM8giJXfNDdI4c7XkQFgt8oNgb3tzqix0uJw0+Z5TJ7nRpNwjSlWeXezLEHL5nyrh11YHRjYAG1emQRBFVVFlUBQByAFgPVXdZzeqTZB5y/S2dcM8jYiCxdQkqCOS/UJkVVV8kljkIUNmILAagUziukWKjnfd4iN97iJERWyhVeFYo1w9ixIaRnLZR1ragG9elBB3DSlyjuFVB57tPpZLGRI8gVJXljhAjFkyyrAJJGaRVIzFtSQACOPAy4tvyzbKmlNyTHiwJkZAFERkRGJVu0cuhS/C+lbci/GloDznB9I8QJ9Lboq44li0qT4pY4FBPUL7sdfW+QKBqLWWzOkcz4TESho5ZI0QgLlbKzDr5lj4BeOQ9bQgmtpRQGG8vzsZdxOkyRRyyIyorb4okTAAobEBpJFOXW6jmDetxHTWRYXZcTG+VsRkcLGqyboJlGYtYnrMCqKWbkRavR54VdWRhdWBBHeCLEUzs7AJCmSMG1yxLMWYljclmYkk68+QA5UBjJ+kM+UMXUrIZrLa2Xc4+PDrlZSCeq5vfnbzEwPSaaV44lmW7ylGdVjcADDSy5UZTbNeIdVgGUcQeNb2igPOD0sxC4ZJHniBIicsQiH3zCGYqmY5Cc40DEErcA31r0SJrqD3gH7q7ooDKx9HJYmYRMWVzrJJiZBJYsSFPvbF1TMcozroSNDdi7g+jUqvmbE3F7nIjhzz7TyuBfnpfxHGtLRW76mb9/39iLDGFwixghAdTckksT5yxJNP0UVi23uyQoooqAZXYnx308nsoo2J8d9PJ7KKg0lkXYDsr7UMa5nGJYqvewwkJA9JtWU/8Ap/0m2hiMY0ct3jBO9zJbd9qwBAGU30sfknurY9E/h9o/W/y0NaOs5Qcmmnax1UuphSpzhKmpOSVm/L32Mj0jfFTYsQYUgCOHO95mis0zlY2OVGLhRC5y3W9+NZ/EbexcMoYzRSgu0eZrxRosWWEyON7lOeUtoSLEceAHp1IwvodRWpwmJj6WTZsMsj4VWkDs4AYsUBdo3iXeC6FInzEF8ptoRrVfsrpniFKiZ8O6LD7okYdV2jaJpy8Q3huidVL2IJRtVNhXoxUeqgKO4UB51tDpdioczyvhgyRpcZGVc7xmZo+viVzMFC2Iuxz9kWudLidsTZIAqKjytGudhnju8bOcqh1Y2K87VoCPupaA8+TpTiZGyuYky4iJGCXEgviDGVkUs2jKtwOqbHmNaTDdL55WhKyQ5d6AQqjrB8POyxOBM2SQvGoAve7LpyPoVFAef4XplO8YZ5MLECxUy5WZEbc7zduN6Asl9NWB5WvpS4jak7YXZ0gm0fDtLJowMhTDb3tBwVBPh3eat/RQHnuJ6UzvvIlkiVlkgClFL5QcbFCVmO9uGYMRlKpfWxNr1bT7alfCYWYWDvOqsEuA1mdSoBJIDZRpc1rKKA87HTjEe5hMWwi3YC5vYXiMhTWYLvRYDKXU8dARapeG6Uyl2XPDGu9kVN4GdpiuKeJo4jvFysoVdLNbPwsK3NFAYOTpbiVhEhOF68CzrmV0VAZlRldjKQ3VY2PUFwL2B0tNqdI3jwuFnzRxibLnklifImaFpBmjEgKFnCqLubFgNSRfUUUBh5Nv4mTB4uZskJigHUVGEiSNh45jd2e3VLsuXJfQa1WbS6VYgvCjMsctsTvEQm8ZjC5Ua5IfR1YPYXBBAANel0UBk+jXSCSTE+55GiYbgSLlvvNFizGW79W5lNrJYgcdLVrKKKAyuxPjvp5PZRRsT476eT2UVBpLI/0T+H2j9b/LQ1o6znRP4faP1v8ALQ1o6IrPIU1ipSiMwVnKqSEW2ZiBcKtyBc8BcjjTtNYqIujKGZCykB1tmUkWDLmBFxxFwRpUlSpwXSFd2Xn3SC7kGKRpkKxgbwlt2uVlYspUi4yE99npOkWGWTdmUCTkuVrnj2dOv2H4X7D/ACTaPjOjSyRyI0sgaUtnkGTMc8QgNhlyjqKo4cr1GHR9o5I8jykEuzuN2oW4PCIKEJYu1yFuTYkmwoC2bbcACkyDrOEGh7TMqqDpoCXSxOhzrbtC7WC6QwSJnDEC17MrBuNstraubrZRqc66dYXptlpgcOiNFMIkVgvYWIEOyqoYZB1SY1GfmVIJ41Mh6IQqWa7F2KnOVjzhkdXjIbLey7qPq9k5bkEkkgPwdJodwJpnSNTJLGDmLKTHI6aNlHWIjJy2vfqi54yxtuDMqGVQzDMoa6kgNkPEaEN1SDqCVBsSLwR0fDxovuiVgJZJcy7sE70OrLdU0X317EWI010qHh+iSKjRx4hrI1wgWAKj+6FxgBVY9Bmtp8l/MaAuYNuQO2VZNQwU3VhYkAqCSLC4ZbHnnW17i/G0NvRRJK1yxiBJCqxvY5SFIFmsxANr5edqocBs2JZM84s+Hs12RXcXXOTmCkhLRLlIIbqZTwAq1k6PI6PklkVZBIVy5Dl38gllK5lN8za9a9r6WoBraPSGSBId7HAkkjPdWxBVcqHTduYvfHYFbJZT1vAmusD0qjkMjZSkKKSXfMrZlkMTKYmQHtKQCCbkEWGmadjcNIsgmS8jKgjERKItmkUu+bKTmyi9r2OUCwveq1+iasI88r5kIY5AqguRKJW7N/fDiHJF+7hqCBYPt+ESLGGJJDnMFbIBHbOS9spsWC2Bvc25GuF6TYYusayq0jqrKguGKvlyvYjRTnUZjpc246VAxHRRW7eInLNu1zDIDeJ1lVuqgCsd0FZhbMAoOoW02fo6jJu87hbrcDJqqRbtU7PZB6+muYDW2lAS49rwsrMr3CkA2Da5uzlFrvmvplve+l64XbmHLFBKmYKGIv8AssuZSO8MLkW45WtfKbMLsBd3LG8kkglKsS4Q9lVGW2WxQ5b5SCOsRw0qDhuhyokce/mKxbvJcRCwihaBRpGNMr386jlcEC22LtMTq7ALZZGjBViwIXmbqCr62ZCOqwYXNqsKhbMwBiz3kaQu+clggscoWwyqNOqKm0AUUUUBldifHfTyeyijYnx308nsoqDSWR/on8PtH63+WhrR1mMTsNRLK6ySqZHzsFYAXyheQ10Uce6uPI/z+I+0/SgaT3uaqisr5H+fxH2n6UeR/n8R9p+lLkaVyaqo20WcROY03j5TlTMFDG2gLHsjvNj5jwrPeR/n8R9p+lHkf5/EfafpS40rkrsJsjO8b4ZnfdLBE04kILbubNJEQGAKpuipW5H9ofiUKl4bNxvucq6l5pGMjXmKRhhGiFMocsitlcgK5GYgnKGKrLOyPn8R9p+lHkf5/EfafpS40rkYh2DiD1C8iRq8aoyysGWGJ840VznZlQIT1fhWJDgCuU2TjAI0XOEV84dpmdk9/lksRnvOnwKkMwvGWAsdBJ8j/P4j7T9KPI/z+I+0/SlxpXJztPA4ozhwheyqGZHEavaCdG97MhOXPMhAYm2Qm9wL87A2ViknUyNII1A+NUq+ZGL50sSGDOihVIX3nMCoOQueR/n8R9p+lHkf5/EfafpS40rkbx2ysSz6GU+/ZmZZsoaP3SsiBRmFskIaMiwuW59oV+DSWTOYJJXlUjMBLwI7IcO5Ct2s4Ko2q2RdRVp5H+fxH2n6Uvkj5/EfafpS40rkr22VjRlKif4SdiPdAzBJDPkALMymwlhsCCAYj3C/UWxsYvZMq3Yk+/sVKtFMRYPIxW0jQXAP7BCkr2pvkf5/EfafpR5H+fxH2n6UuNK5JXR/DYhZJJJlf3w2AaQOVAaRgbK2QLlKKAqhhwJcANWgrK+R/n8R9p+lHkf5/EfafpS40rk1VFZXyP8AP4j7T9KPI/z+I+0/SlxpXJqqKyvkf5/EfafpR5H+fxH2n6UuNK5DYnx308nsoqx2PspUVrM5u19cvyQOSi/C+tzcnWigb3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92" name="AutoShape 16" descr="data:image/jpeg;base64,/9j/4AAQSkZJRgABAQAAAQABAAD/2wCEAAkGBhQSERQUEhQWFRUWFRwWFRQXGBgXFBwXFhgWFhcUFxUYHCYeFxkkGRccHy8gIycpLCwsFx4xNTAqNSYrLCkBCQoKDgwOGg8PGiwkHCQsLCwsLCwsKSwpLCwsLCwsLCwpLCwsLCwpLCwsLCwpLCwsLCwsLCwsLCksLCwsLCwsKf/AABEIAMIBBAMBIgACEQEDEQH/xAAbAAABBQEBAAAAAAAAAAAAAAAAAQIDBAUGB//EAD8QAAEDAQQECggGAwEAAwAAAAEAAhEDBBIhMQUiQVEGEzJSYXGRkqGxQnKBgsHR4fAUFSNi0uIzQ/EHFqKy/8QAGAEBAAMBAAAAAAAAAAAAAAAAAAECAwT/xAAhEQACAgMBAAMBAQEAAAAAAAAAAQIREiExAxNBUWFCIv/aAAwDAQACEQMRAD8A9rc8zAGyc4+CWTuHb9Enp+78SoqlcgqCUrJpO4dv0RJ3DtPyVY2o/YSfiz0KMkTiyzLtw7T/ABSS7c3vH+Kqm2u+wk/HO6OxMkMGW7z9ze8f4pLz+a3vH+CqG3O6OxN/Hu6OxMkTgy7efzW94/wRefzW98/wVP8AHu6OxBt7ujsTIYMuXn81vfP8El5/Nb3z/BUvx7/sJPx7947AmSGDL95/Nb3j/BF5/Nb3j/BUPzB28diT8wfv8AmSGDNC8/mt7x/gi8/mt7x/gs86Rfv8Ak/Hv3+ATJDBmlefub3j/FEu3N7x/isz8yfv8Aj8yfv8AozQwZpy7c3vH+KWXbm9p/isr8yfv8B8kfmT9/gPkmSGDNWXbh2n5Il25vafksoaRfv8B8kfmT9/gPkmSGDNXW6O0/JGt+3xWT+Yv3+A+SPzF+/wHyTJDBmtrft8Ua37fFZH5i/f4D5JfzF+/wAB8kzQwZra37fFGt+3x+ayTpJ+/wAB8kn5k/f4D5JmhgzW1v2+PzRr/t7D81lfmL9/gPkj8wfv8B8lOSGDNXX/AG9h+aSH/t7D81l/mD+d4D5K/o+sXAkmcY2dG5FJMhxaJ6NS81pykA9olKo7H/jZ6jfIJVYqL6fu/EqraHaxVr0/d+JVS0coqsi8OkZekLk28sDhlpx1CgGUpNoru4qiBnLoBeOoEY73NVDQ3S5NlcjwCtlWbXRr1XVHUawbec5zjGszAuOAJZPtXWXlD0ShS5NlDnppKgD5QXKO8kvqQSJpKjNRNNRCSUuSSouNRxigUS30t5Qh6XjEFD3OTAU0uS3kFDgiUgKJUkCyllJKC5QBUApt5BcgHSklJKC9ABciU28nAoBZRKSUoKkAtbQ51Xet8Asm8tXQ3Jd63wCmPSsuFqyf42eq3yCEWT/Gz1W+QQtTEP8AZ7g8yq1pOsVa9P3R5lVbRyiqy4Xh0rVF5+3R1qt1qfaqdT8M2kTSs/GUrzi2DeeGPym9Mx6UeivQnJhVDWrOF4JWKtQ0ha21iX32B5q3Cxj3S12EC7P6hwG4rsyU8qGtUABJwAEk7ABiSqthIUuVW36Up0Req1GMG9xA7BmfYuUtvCqpXdcoDi2c88tw3geiIx3rH0to6jRs7q9YGs8uutvGRJ/4cT0LJelvFGvx0rlo2tKf+iMYP0qTqgOTnfptO6JF4j2Bc9X/APQ7UdtOmJi81heBOwlxIvdCtcHdEMq0qdamC1rnFlSlJcy+2S1wnqj3ujHUtfBttRgY1hESWgYC8TMk9m/JaOLSshONmRZ+EdqfJ42QIvGA26MhqtGJJKnda7Y4EsrOnOMIPRj2LoX8GqZDbrQ0tAAwzywdv3qppynVo0uMszLzi8B4guidoGeYA9qxjb3Ro2rpEFir13Ub76rw5ol4Me3CPsELDsvCK3VH1DRqXqTHXZLWmenKcc16TS0UXUWh0Bzmi/h2j4KtZOClNhim0MaHB2EgmJGtzhjt6FopIo2ck3hNawDLWSNt3PpgR8FFW/8AQX0iONptM7rzT05yJ7F3ls0A1zcvZ95ZLnNL8AadUYiDBxGeOHt3pYtP6K9j/wDQ6DxLg9g3wHD2luI7FuaP0/Qr/wCKqxx3TDu6YK80s3Amu1z/AEW3nMBMyYkNf1FVLZwWtVFwlgfORAnLpzar6/Stfw9lY9Pa5ec6P4RWmgyKjTUAHJLpeMASL2JyO2Vq2L/0ag6L7alM4cpsjHpacvYoUrDi0dnKCsmw6eo1f8dRjjuBx7px8FoccrFCYoUJqJDVQEl5Q/iReuyJ3bevpTH2gD5rHtnCWk06p4x25mI9rslSUqLKLfDevpwcuFtvCau83acMnABovPnYJOE9QXV6Fo1GUgKri9+JcSZifRB3D5pCeXCZQcVbNC8nApgSgrQoPWtobku9b4BY8rX0LyXet8Apj0pLhbsnIZ6o8ghFl5DPVHkEq0Mg9P3fiVWtA1irPp+6PMqpaeUVWReHSMpjilKYQszUa4qnpGhfpvbzmkduHkrhCjeFV7LI4+waMdRfmHGLhvRIbsLSOjfmpLdYA5jmhjHhx1qdSQwxtBGIPUt222acR99I+Sy6dYPlsgkGD1rPyglotOTeynoKlUpsa2oGNDQQxjOSJOZJ5RjDIZnMrf8AxF1oO0+Q+/BZnGawG/JT1TJ6oHYuzFVSOdt9YrrQQVe0a6BO9Zlob4ZBaFFsNA3Z/FVdJUWindmsy0qQvGERO1ZtmcSJyzzzzT+N6VjRei+XiZSFoKz318ur5JjLT0piQWXWQeKhq2QbgrFGpIxUNqqAZFVcUkTtme/QrC4uu4kAHqEkeazbZwYpvzaFtNtWGJUbbeJI3Z4fcqFDItk4nIW3gDTdJAg5ztVV2ibZZ/8ADXc5o9CpDm9UOy9kLuXWsSmVLpVsJIh+lnHU+FVqZhUswd+5hI7QZ80tbhHaHeg2nOWbj5wF0dWyjIwue03TDGuAyg9eRPwVZJ09kxmr4ZOkK73f5Hl53HIZZNGAyTLMwiIEuOAEKg1wzXd6D0exrGuEFxGLs88SAdgXMoOTps7JywjQaA0BcPGPGvsHNBEH3uldGwgKGmFKAu2MVFUjilJyex8hLKYUoVio6Vr6FOq71vgFjgLY0KNV3rfAKY9Ky4XLLyGeqPIIRZuQ31R5BC0MQ9P3R5lVbRyirP8As9weZVe0DWKrIvDpBCQp0KGpaGtOs5o6yB5rM1AlRuyT21ARqkEbwQR1SE0qCUQ1VliwMbN1t2XFxu4YnM/8Wq4KvVaqskynujLfs+80gqZmDA2b1NaKE5GDGfz3rH0lbalOIpkiZLm44AjIb+gq69MSHDI0Awg3jmcp6Nyu0rSIhZVDSLXkbjlJx6o2FXm125YfFHK9k40aH4rJNqVvvtVJ1YAxgD17k02tuMuB3n/maJkFo1E3jYVF1s2jLZ7fJVKukgMHGMMTs6QpYSbNCvpcM2g+1cfpzhzILQIO8Yn2bNp7Vh6f0mfxDg43mxhuAM5b1h1raXHwww+8ViouXToyhBf06HRXDCqyprElpOF4znEgHZIXoVmtl9oOUiV45Zpe6BhtjqO9ej6NtjwxoaBAAk5K6qEjP0TnGzoHPAzwVR1qc4/pjDeck2zWEuMvJO3o7VpsoAbPYrOblzRgoJdM4irGxUbXRLhDmY7xkukDAkdRCynBy+zRNI88teioxaJ6OhJo62VKZ/TJG9u+Ojau9q6Pacx7VmWvg4x2OR3rnfnNcOleyaqQ3RPCpjyG1CGO2c0ndjketdEyouB0lwce2C0A44x8le0Dpx9MinXBDfRedmIAB6OnYtvOb/0ZygmridoHJZUbCnhdJgK3BbWhjqu9b4BYgC2tCcl3rfAKV0rLhbsvIb6o8glRZuQ31R5IVzET/Z7g8yq9o5RVj/Z7g8yq9o5RVZF49IXBeYcN7VQdpSm20tc+jSow5rQSS54c8ckgjFzMZ2L05y8/ZY7fRt1qtFOzNqCqS1pdVY2GNIDTAdOLWtwMZKqLsh4B2Km61169lBp2YN4sUy+Xlxum85sktEtcRJ2wNsd44Lm+C2gatKpXtFoLeNruksZJa0SXZnMyemAMzJXQueqy6WihHFQPKjtmkGU23qjg0byfAb+oLm7Xw2pg6jHERN95FNvsvYu7Fm5JdLqLfDoKoVapTlYjdLvrNvXzTG0MYJ2HB7pCmo6HpVoJc95zh7ySemJjsCqpJlsWuiWxtJpkvY07NYA+zasq1W+niBWaR1EnZuH3K0LTwbYeSB5KkOCbhOZx68M0d/RZU+mbV0iwSL4PUKgMCMMujxKottLW+keq8/oxy+73Qukr8DCciM/BUbXwLcMWn2FFORpUCrY+EVwQKlMjZfvkjE7dv0UFfSZqH/NS6rxGfWnVuCdXoI+cLNrcGnyQWdn0S0+iq3Gia16EfWMhzDPNIIHUAqx4P1jDLrY50RE4yVXfoJ7TqyDE/wDCFoaO01aKBh81WZQ4m8PVd85WicfplHl1xOh0FwTZSALhedtJ39XWulp2NsRdEdQXPWbhpQPKD2Y7WyOnFs+S17LwgoVMGVWE7rwB7DBVlRk7NWmzoUsKsy0A4gyN4+YUgrIUJYSlRcajjVAHymkKI1wsy38JaVORevO5rcT8h7SoyRZRb4argFG66MTHWY8yuPtnCmq/kRTHef25D2D2rJNN9oe1uL3E5uJO3E9Cp8i+jZeEuvR6bZ67XDVII3ggjwVgLI0BoYWenAzOLzvMZxsGxa7VqtmD7ocFt6E5LvW+AWKCtnQfJd63wVl0zlwu2bkN9UeSEWbkN6h5IWhkJ/s9weZVa0coqz6fujzKr2jlFVlwvDpXJUTypXKjpG03GOdEkDAbSdgWTdGyI7dbGU23nuDRvPkN5WE7SNptIP4NjWt2VapifUZB7SqH5VaLSTWrAlocQ1oOqI5olUeFWjrY99F1kvXabYApm6W1JOu4TiMuw71kpOT/AIa0or9Z0Fi0Q5zCbS0trNvNDibwJjMbMdnwWZbuCoFnZSLRf4xpcSS52BgmN0DqErt9BPv3y4h103XHPXbyvEq4GNl2E4nHslQ/FdRC9WmcmdBsusuNPQR4LSfoK7xZeYcdrcMY+XktCjWbsyEqO01w9uBOqQR1jMe0SFEfO1shzZxGkalpbbmtDXXOMbkNW6eVPsPgutcGgbJSV3TnsVF85lS4tcLOVltzxGCY5igaVK0qNkWQVn64F3CJmMPb2+ajqWUTPRirzR/1StojNSiLMiroxhGIA2z99qqVtAU3CY+wZK6EWOHSSThEYRnnG9RvABgZdAwwgqcRkzkq/Bdr7pYRcz6/buxVC1cDQRgNmAz8YXchoGGH1TXR99qtgPlaPN6nBWrSEse9pwxa4g+Gae+1W+iNWoagAyeA7oiYlehGmCq9axtIyCVJB+ifUef0eH1paYfSaYOMS0jfv8lY/wDm1oqYMogdZvHswXQWvQw2AezNYlSyBjhdAkZ4ezAzgetJOiItGfV0nVqD9R5AyLRq+wgeRUJqDIZJvCG0C80CRAidhnEY5Z7ln0qus0TqkicCTB259azcL2dkJqro2rLZXVHBrBJPYN5J2LutCaEbRbvcc3bT0dXQqHB6lRaz9Ihx9IzLp6dy6Ck5W84rpz+vo5aJ25ITbyAVsYEgW1oLku9b4BYjVt6C5LvWHkFZdKS4XrNyG9QQizchvUhaGQen7o8yqtoOsVa9P3fiVUtPKKrLheHSB5WfpCuwCHuAnGCc43LQcFl6W0cKg6Rkued0bx6RWTSZYYptc4ZkAYdu9X3aOpWnXdTLSMdrXdoMqPR9tYxoaW3CNuYPWc1oF+GqRjhgqwWq+iZMKVh4kNFMaoOIEbc3T9kqKx1QacziSeySi0aR1C0AkwW9G6VFSoXWBu4CfktdfRRJvpUZWADiDhsKSyCGnOXRHUSB2lOdQBc7DAbNmxPuCQSJuy4+zBviSn2WGVxAVW6pqryY6c1AgFaAnR9+xQ1J9HD7zG8pxOAkz0/RGiB7CnC0wYMKJzlx/DbTTqHFluc5dSq1rRaKT6drV0i0AkkfeHmse1adpgjWGOO3qxXmbuFtV51jAiMNjZmPqp61rvC+52zfnhHwWbUl06POPnLdnpdC1MI1SMpgY5p1OsTmI2fVcRwWt2IOQIwnaRGHYtlumv1uL2T7cj25K8XS2Z+nlv8A5/LN4VJGaSrXuiSYG9VrVb20xvOwDes6nZKlodeqYNGTBl7d5Ws5paXTmjBvb0ievpljwQ1xd0gErPwBkMPX8OhdDR0a1oAACl/BjcspJvZdUjgtI2A1DOHR09KzaujyM2+S9KfotpGQVWvoFpWDj6Lmzph7KOjg7M8sILSWneMF1GiuFBm7VBP7sJ9o2ptp4MbW9mzYsq06HeNnZ7VTNp70ayw9D0ChaA4SDgp2ledaN03Uszrrpc05tPw3HwXd2C1tqtDmGQfuF1Rnkck/NxLoW3oI6rvWHksMBbmgxqu9YeS2j0wlwvWbkN6kIs3IHUhaGQen7vxKp2nlH73K36fujzKp2o6x+9yrIvDpCSonhSOKYVmbFKvRBUQrFv3CvOCr1Kao0WTEZXwzxT6dfDaqdShukdSidWcOlE66TRrAtaJJHbj2LNttvMljAcQCScjjgAfh1KnXtJ6elRF5kFp6I7D4Ky2V4W+MdtTfxHmpX2kRiq7rQPvqUbJsU1cUOrYKs+tJwy8diecVdIoxaloiFwPD6P0zvyzyjGD1/BdmbE6ZLjlE5bc92YXI8JaRtFVtNgyjHPDfOW0KraWzSMW00vw46nZ3OyBKv2XQT3GS0wu40FwZFNgvYneVvssQGxTk2VUYR7s47R1nLIFy7dkTiZkgkkbO1Wfy29Uv4mIiRH/V1Zso3BDbM0bFi4Plmvy/hkWSwuc9sz04YQNnQt+nThKymAp2BWhHFGUnYxhBAIMg5EYjtCeAq9huMpsaHCAIGQwncDgpvxDZi82c8x97VoVHXUhYkdXbzh2hDa7T6Te0fNQBDTUNak0Al0ADMnADrJU/4huIvN7Rtw+CgttQGmbrw04EOEOIggyBIxwwxwOOYShZRtGj6D7t65rRdxGMkAXd8lwGHOHQrWi7DTptinySd8ics/vJMraGa4MDjgxt0gAgHFpzLiRyc5J2zKtWGzcXTa0uLiJlxgEkkmSBhmdihRS4Tbeiy0rc0CdV3rDyWEwrd0AdV3rDyWkemcuF+zckdSEWfkhC0MhPT90eZVC1nXPWtD0/dHmVmW12u7r+AVJ8NPPowuTHFMNRNvrKzahSU1xSX01zlFk0Mc1NdTTryS8liiu+zhQOsivEppQbKDrOd5TPwp3+AV8psoDONhMzOxH4E7XHyWjtSEKSDPOjAc5PWSUtLRzW5AK+R1IuqNE7IG0U4MUhSK1kUNupITnJqixQ6E4FNSyliiGwkOptIbEjJ0TgSIMSJw2FTNpAbBmTlvMnzTWNAEAQNw6cU4lLFFJ1sa01TcOpBwumTyQ39pMAwdjgTEqO16Y4suFSnrNYXwHNIJBADAcDJmcQMjhlNttkYL0NGvN8Rgb0zIyMlx7U38vpxHFtjqBzvAnHMw53eKWRRZjqRHUmpVNihwKGlMhOCAeCt3g+dV3rDyXPwt7g7yX+sPJWi9lJcNKzckfe0oRZuSPvaULUxB8h0gThGzfO1F88w/8A1+aLRaGsbecYEgT0kwBA6U6lVDhIy6iMxO3rQDZ/b/8An5pfd8vmnpHOAEnADEk5RvQDfd8kY83xCbZrU2oJY4OExI35+RB6iE/jBN2cYmNsZT2hAJjzfEIk7vH6J6Rpn73YIBsnmjt+iJPNHb9E9CAjvO5o730RedzR3volo1Q9oc3EHIwRI347E9ARX3c0d76Ivu5o739U+pUDRJwxA9riAB2mE5ARX380d7+qL7+aO9/VPZUBJAORg9BgOjsIPtTkBDffzR3v6ovv5o739U+nXa6bpBiDh0iQZ24J18TE4nEDbAiTHtHaEBFffzB3v6ovv5g739VMke8AEkwAJJOAA3koCK+/mDv/ANUX38wd7+qlc6PLInPqQ94AJJAAxJOAAGZJQEV9/MHe/qi+/mjvf1UlOqHTBmCQesZhNr1wwS7KQMicXENAgCcygEvv5o739UX380d7+qlQgIr7+aO9/VLfdzR3vonNqgktBxESOvLyTkBHfdzR3voi+7mjvfRFO0NcYaQcAcMRDpgzkcipJQEd93NHe+iL7uaO99FJKEAyi2GgHNKnIQFe3WXjGhsxrtcYJaYa4EwW4g4LI0xo58G6C+81zWAl5LXFlNrX3sSHAtOJI5R1ht0tMW11Ki51NhqVOTTYBMvdg2dzZMknAAEqhwRNUUqjK/GlzKzgDVgvLS1jwZaS0iXHkkgRGyABP+Vvc/XLSwPLolxkGo94kRAiQIxyRovRlSkH3iHktAxIhzhelzoYILpEzePSYVR2ma11xuwZiLjjdP6mqTtGq0SJJJy1gRNUt9UfqOENaHOLbroDGmkXbcX3b5HVEZoC7o2g9oPGBt5zi57g4mTDQIBYIECANgaMSSUtai/jbzQ0gsDTLi0iHEyAGkOwOUjJR1LTVuUzEEy54DS4gBrnBgx5Uw2duMRIjPbpSsWkwBEi/dfETRO4iYe4AwRLc8CSAjeD1QU7t5pdIxLsJDXNNQtFOHEl2IzwBvyArTtEvvzLeVIdLrzRxlR5a0Rk5rg04jbnACgGlq8nVjUBumm+Y4tri+6JyeSLt70Ymc5qNV5pOILnHj23TDmXmB9PYcmkTJyOJyQEb9AuDWhl3C6RJMBwY1pcWlpvEls7HbnAyrds0c59UOF2NTEk3m3Hlzg0AY3wbpxGGc5LPZpWvca4xysQGPvE3QTTALQJDsIJBOV6QZmfpCq0kAYi9dZccbwl8vv7IgYfzbAFlmiBxVGmQ2KeYjVP6b2ZZHWdOKpWjg8641rS2LrbzSSAXhjmOqElrpdkZiTvBgrRsdd967UcCZMat28LjHGMcA1ziOwZ4nl7Nx9TSRd+sKYtDp/ztYKVOjcbN79FzHVBMAFxLgZgFAb7tBSZN0y4l5My4cbTqAHfDWEY7+tV6/B+oXarmtaA8NIwLQ8VgGgBswOMbk4AXcsirekrbUZUY2m0kYSIMG866dYA5DEzdAkHGYVOz22vrOF59660TTc0Ne5ph10+g12DuvEy0yJB3B95dP6bAXE3Gk3WS2i0OabmLgaZyDOVmMZ0bDozi3E4awN6NpL3OBO/B0fRUqFtrveW4taX8o0zIEV5GIDQZYza7lZ6whHaRr3SYIdDf0+LdDQeLvPvwcRefhB5OWqZAWhweLWCOLa9rWsa4AkANY9mUDA3pI6SMc1JozQzqb2uIZhfGGbQ/izDSGNBxYZwbyp64mWus40w6RrMwax8ObfdLi8gXcAJBAGOWsFPbbVUJcwB3KwIa7kcWCDeGE35HshARnQrsdWk7XvEOvfqA8Z/l1SBdviMHcnZhDH8G5Y5pLXOc0tLnCSRxDaQmZMX2h0Y9qSvb693VmS7XBpuFzB5uhwa6+JDRMHr12w60220NbMEuLjDQw3YaG6sgEm8Sd2AOIjEAZoN/GOeSxt7Y3oc1wGDRkAWySZzwm6J2aDAoVaQuw9l0CNW9cuFxG2SAVXFqtDXtbi4cY4EuaRI42LuqwgAU4IOGcyQCnWWpVcKxdfk0GwLjmAVDx15jN8G6JGOWJUAK3B68HEXWudN6BmC6m4UyYxbqXcsjlsVmnon9FlNwabtQVMReAipfhsgRAwBAHUBgqZttol4i7ExLXmAKjGtMimeVTLiTrwcYABCHW2uGyGuBLS4fpklzxTolrHD0QXF4Jwi7EiMZBNT0GSWCrcc1ga0Ngm8GNrMvEHCTxgMYxdOJwil+SVL8XWnVIdWc1svltMXCSXEjBwEtMYYYa2tZatW/ryWkvjUi7dq3WCRnLCDJ5s4BX1AMZuhnNs9Zkhzn0ixoAw/2QNmGsBsy2bI36AcXtd+m0CoH3GgQ2HUy4NN2dYMMxdxcZvLdQpIMShwcDWgC41zWtY1zWwQGF8luGqXB/aTmqlu0C8MIbTY681zBTa0cW0lgaKsOc2HyMxMAxO09MhAYbODuu4uIcHPvYiZHHNqw4QJgNuiS7DcJB07BY+LF3VgYAgQYvOIb1NBAA61ZQgBCEIAQhCAEjmAiCJBwIOII3EIQgFQhCAEIQgBCEIAQhCAEIQgBCEIAQhCAEIQgBCEIAQhCAEIQgBCEIAQhCAEIQgBCE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5794" name="Picture 18" descr="http://pubs.usgs.gov/fs/1998/114/fig2.gif"/>
          <p:cNvPicPr>
            <a:picLocks noChangeAspect="1" noChangeArrowheads="1"/>
          </p:cNvPicPr>
          <p:nvPr/>
        </p:nvPicPr>
        <p:blipFill>
          <a:blip r:embed="rId2" cstate="print"/>
          <a:srcRect/>
          <a:stretch>
            <a:fillRect/>
          </a:stretch>
        </p:blipFill>
        <p:spPr bwMode="auto">
          <a:xfrm>
            <a:off x="5181600" y="1143000"/>
            <a:ext cx="3962400" cy="2133600"/>
          </a:xfrm>
          <a:prstGeom prst="rect">
            <a:avLst/>
          </a:prstGeom>
          <a:noFill/>
        </p:spPr>
      </p:pic>
      <p:pic>
        <p:nvPicPr>
          <p:cNvPr id="75796" name="Picture 20" descr="http://www.dnr.state.md.us/bay/cblife/algae/dino/pfiesteria/where.gif"/>
          <p:cNvPicPr>
            <a:picLocks noChangeAspect="1" noChangeArrowheads="1"/>
          </p:cNvPicPr>
          <p:nvPr/>
        </p:nvPicPr>
        <p:blipFill>
          <a:blip r:embed="rId3" cstate="print"/>
          <a:srcRect/>
          <a:stretch>
            <a:fillRect/>
          </a:stretch>
        </p:blipFill>
        <p:spPr bwMode="auto">
          <a:xfrm>
            <a:off x="3962400" y="3886200"/>
            <a:ext cx="2152650" cy="2209800"/>
          </a:xfrm>
          <a:prstGeom prst="rect">
            <a:avLst/>
          </a:prstGeom>
          <a:noFill/>
        </p:spPr>
      </p:pic>
      <p:pic>
        <p:nvPicPr>
          <p:cNvPr id="75798" name="Picture 22" descr="http://www.riverlaw.us/images/381_lots_of_fish.jpg"/>
          <p:cNvPicPr>
            <a:picLocks noChangeAspect="1" noChangeArrowheads="1"/>
          </p:cNvPicPr>
          <p:nvPr/>
        </p:nvPicPr>
        <p:blipFill>
          <a:blip r:embed="rId4" cstate="print"/>
          <a:srcRect/>
          <a:stretch>
            <a:fillRect/>
          </a:stretch>
        </p:blipFill>
        <p:spPr bwMode="auto">
          <a:xfrm>
            <a:off x="6248400" y="3581400"/>
            <a:ext cx="2714625" cy="2714625"/>
          </a:xfrm>
          <a:prstGeom prst="rect">
            <a:avLst/>
          </a:prstGeom>
          <a:noFill/>
        </p:spPr>
      </p:pic>
      <p:sp>
        <p:nvSpPr>
          <p:cNvPr id="15" name="TextBox 14"/>
          <p:cNvSpPr txBox="1"/>
          <p:nvPr/>
        </p:nvSpPr>
        <p:spPr>
          <a:xfrm>
            <a:off x="381000" y="2667000"/>
            <a:ext cx="3352800" cy="4093428"/>
          </a:xfrm>
          <a:prstGeom prst="rect">
            <a:avLst/>
          </a:prstGeom>
          <a:noFill/>
        </p:spPr>
        <p:txBody>
          <a:bodyPr wrap="square" rtlCol="0">
            <a:spAutoFit/>
          </a:bodyPr>
          <a:lstStyle/>
          <a:p>
            <a:r>
              <a:rPr lang="en-US" sz="2000" dirty="0" smtClean="0"/>
              <a:t>When the animal waste or fertilizers enter the water, the nutrients in the waste cause lots of algae to grow.  Which increases the amount of </a:t>
            </a:r>
            <a:r>
              <a:rPr lang="en-US" sz="2000" i="1" dirty="0" err="1" smtClean="0"/>
              <a:t>Pfiesteria</a:t>
            </a:r>
            <a:r>
              <a:rPr lang="en-US" sz="2000" dirty="0" smtClean="0"/>
              <a:t> . </a:t>
            </a:r>
          </a:p>
          <a:p>
            <a:endParaRPr lang="en-US" sz="2000" i="1" dirty="0" smtClean="0"/>
          </a:p>
          <a:p>
            <a:r>
              <a:rPr lang="en-US" sz="2000" i="1" dirty="0" err="1" smtClean="0"/>
              <a:t>Pfiesteria</a:t>
            </a:r>
            <a:r>
              <a:rPr lang="en-US" sz="2000" dirty="0" smtClean="0"/>
              <a:t> can produce toxins that cause lesions in fish and have caused fish kills in the lower Neuse, Tar-Pamlico, and New River estuaries of North Carolina</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715962"/>
          </a:xfrm>
        </p:spPr>
        <p:txBody>
          <a:bodyPr>
            <a:normAutofit/>
          </a:bodyPr>
          <a:lstStyle/>
          <a:p>
            <a:r>
              <a:rPr lang="en-US" sz="3200" dirty="0" smtClean="0"/>
              <a:t>Human Impacts on Ecosystems in North Carolina </a:t>
            </a:r>
            <a:endParaRPr lang="en-US" sz="3200" dirty="0"/>
          </a:p>
        </p:txBody>
      </p:sp>
      <p:sp>
        <p:nvSpPr>
          <p:cNvPr id="3" name="Content Placeholder 2"/>
          <p:cNvSpPr>
            <a:spLocks noGrp="1"/>
          </p:cNvSpPr>
          <p:nvPr>
            <p:ph idx="1"/>
          </p:nvPr>
        </p:nvSpPr>
        <p:spPr>
          <a:xfrm>
            <a:off x="0" y="1066800"/>
            <a:ext cx="3657600" cy="5562600"/>
          </a:xfrm>
        </p:spPr>
        <p:txBody>
          <a:bodyPr>
            <a:normAutofit fontScale="70000" lnSpcReduction="20000"/>
          </a:bodyPr>
          <a:lstStyle/>
          <a:p>
            <a:pPr>
              <a:buNone/>
            </a:pPr>
            <a:r>
              <a:rPr lang="en-US" dirty="0" smtClean="0"/>
              <a:t>	</a:t>
            </a:r>
            <a:r>
              <a:rPr lang="en-US" u="sng" dirty="0" smtClean="0"/>
              <a:t>Acid Rain</a:t>
            </a:r>
            <a:r>
              <a:rPr lang="en-US" dirty="0" smtClean="0"/>
              <a:t>: any form of precipitation with high levels of nitric and sulfuric acids. </a:t>
            </a:r>
          </a:p>
          <a:p>
            <a:pPr>
              <a:buNone/>
            </a:pPr>
            <a:endParaRPr lang="en-US" dirty="0" smtClean="0"/>
          </a:p>
          <a:p>
            <a:pPr>
              <a:buNone/>
            </a:pPr>
            <a:r>
              <a:rPr lang="en-US" dirty="0" smtClean="0"/>
              <a:t>      Acid rain can harm forests because it dissolves nutrients the trees need. Trees that are located in mountainous regions at higher elevations, are at greater risk because they are exposed to acidic clouds and fog, which contain greater amounts of acid than rain or snow. </a:t>
            </a:r>
          </a:p>
        </p:txBody>
      </p:sp>
      <p:sp>
        <p:nvSpPr>
          <p:cNvPr id="80898" name="AutoShape 2" descr="data:image/jpeg;base64,/9j/4AAQSkZJRgABAQAAAQABAAD/2wCEAAkGBhAQERUREhQWFRQUFhUVFBUWEhUVFRUVFRYcFRUUFRUXGyYeFxkjGRUUHy8gIyctLCwsFx4yNTAqNSYrLCkBCQoKDgwOGg8PGjEkHyUvLCwpKiwqKSwsLCwsLCwsLCwsLCwqLCwsLCwsKSwsKSwsLCksKSwpLCkpLCwsLCwsLP/AABEIAM0A9gMBIgACEQEDEQH/xAAcAAACAgMBAQAAAAAAAAAAAAAABQQGAQIDBwj/xABGEAACAQMCAwMGCwcDAwQDAAABAgMAERIEIQUTMQYiQRQjMlFSsRUzYXFygZGSotHSQlNigqGywQcW4STC8DRDk7MlVGP/xAAbAQACAwEBAQAAAAAAAAAAAAAAAgEDBQQGB//EADkRAAIBAgQDBgMGBQUBAAAAAAABAgMRBBIxUSFBYQUTFDJxsYGR0SI0UqHh8AYjYsHxQnKCkqIW/9oADAMBAAIRAxEAPwC8RxliFAuT0FONNwlF3fvH1fsj865cEiFmbx2Ue8/4pnSVqrTyoy0jVYlHRVH8o/Kjlr6h90flW1FcuZ7jXZryl9lfur+VY8nT2V+6PyreipzS3C5zOlj9hfuiseRx+wv3RXWijPLcLnE6KL2F+yseQRewv9fzrvRU55bgR/g6L2B9rfnR8Gxex/VvzqRRR3ktwIvwZF7P4m/OsfBUXqP3jUuip72e4EP4Ji9R+9/xR8ERfxfe/wCKmUUd7PcCF8DxfxfeH5Vj4Gj9bfaPyqdRU99PcggfAsfrb8P5Vj4FT2m+wUwoo76e4C74EX22+6PzrHwIvtn7o/OmVFT389wsthb8CD2z93/msfAn8f4f+aZ0Ud/MLLYV/Ah9sfdP51j4EPtj7DTWip7+YWWwp+BG9tfsNY+BH9pfxflTeijxEwshOeCyetT9Z/yKiT6ZkNmFvV6j8x8asdayRhgVYXB/8uPUaeOId/tBZFZorrqoCjlfV0PrHgazXZqVjLgvoN9Ie6mFLuCHuv8AOvuNMaz63nZYtAoqp6H/AFI0siyMQQEnEAKsjghsuXKxuBGG5b91jfYDckCtNV/qRCihhE7WaRXI2RCizuAWtcsRpibBejDfwNeRj5JFvopT2d7RR61HZFI5cjRPe1g6k3UHqdsT0t3hYmxplLEW6My/Njv9oNRa2pFrOzN2vY26+F+l/lqg6B+KCE8pdRzg8aTtO8UqmRY5OdJpY2YWiMvJHUArfEKQTV38lb94/wCD9NHkrfvH/B+mpTsMmkV63FTNjcCMTOoYLF3oljlljc3BKhmbTxGwv5tjtleomkn41aAuoZiX5qlYUVTits2VmyQNnbAKSLbkjvWzyVv3j/g/TR5K37x/wfpqcxOZdCnRw8XeGcyZiVtFKseJjjtqCThYI+OY3s4ttj6rlemh4yqoIjqMrg+edcMxqIGvJfUyycvlCQEB7GzDEX73oPkrfvH/AAfpo8lb94/4P01OYnOUmYcZDSSRLKAwXEO0TsoKQliI8+WZAwkBAsts7WuL2vgI1OMjak94yyBFxQKsasQhXG53Wx7zE9PlvL8lb94/4P00eSt+8f8AB+mobuQ5Jo6ak9xvon3VRz2j4lI5j08assepEWXKkVQseoSPGSU5hg0ZkLFFBTD5RVzbRkggyPY7fsfprm8CxLcylFHUkxqPVckr1oTSQQtpqU/WcS4mNNpmJ1KzNFqy4h0qyE6hXUaZJA0JwjIL72S43JFZ4r2p4jGsvMjSALJgj8uVzZUme6g2WYPyox3DdBISw7tWf4S0/wD+2v8A8sP5VpLrNKws2qjYepngI+TYiozx6F3dT/A/k/oItD2i4pM6DkoiO8AzMM7WR4i7SekFKk49G7p2YG9dn1Wtbh+eMg1DR6bnBY7zIrsBqCkR6yCMuQtuo6HpTteIQE2GrUk7Ac2G5J2HhUpdCQSeY9za/oeHT9n5alSi9BJJw8ysVPh3EuJquKoSgKct59K/NdJdYYspFR0CssJ5hXEGwBIW9hw1XaDjDKVXThWCKchFKCzifAlcldUUqpurXYK+Qvarr5K37x/wfpo8lb94/wCD9NGZC5lsVDT8e4rzUBgOEjwZl4ZFEQMcXNRQgJHeabvsSoMfWxqz9n555NNFJqAFldEd1EbR4FlBKFWZjcEkG5+oVI8lb94/4P00eSt+8f8AB+mobTFbTJFFR/JW/eP+D9NHkrfvH/B+moFsSKKj+St+8f8AB+mjyVv3j/g/TQFiRRXAaZv3j/g/TXeoIE3GfjB9Ee80VjjB85/KP80Vp0/KhJakjgfR/nX/ADTIi+1K+B/t/wAv+aaVxV/OMtELm7N6MgLyIrKqIBgLYJcIlvFQHcW6WYjxrgnZzQSjLyeI2zTdB7Thh9Zkl++3rprPLgrMf2QT9gvSbsnqco2U9Q9/vC/vBp4UnKjKps1+d/0KJ4nLWhSvqn+Vv1Gek4bDDcxoqZWyxFr2JIv9bN9tSaKK5joCiiiggKKKKACiiigAooooAKr/AG9/9BN/J/etWCkPbj/0Mv8AJ/eKrq+SXozu7OV8XSX9UfdFDhPDYyoYFyREW3YgbKz74+suCo8Au970p0Y0o5RfMtkOapF0x36WAJ/Zvv66fQ8N0KYiSQkkREjIbZBWa9rWHeYHqRjfxpMsMQRHL3YsM47WIXxOX/HjWTKTXJH0ulRjK9pS5cWns9P3saxGM6xDGO5zYrWBA9JbkA7gZXIB6C1et9odHNLDhA+DmSK7BmWyCQGTdHRvRB2DAn115ZAEGrURm6CdcDe/d5gxN/mtXqXaNNQYCNPlzMl9AoGK33ALugH3h9fQ9uCd7+p5b+JaeSdGz5PX4ai7yLiEccwSQyOEhWFmZLsVNpJCrd1WI3tsD8nWo6rxgkk4i2NrGMbHHmBVviWAzxL7X9Q685oOLOcAWjF0DyCSFu7ZgxQXHRSt+6t23AtWQvF2RhbA2BN3iLNJaENg3MIRL+UMAfALe17HS+R5ZfAddmYNSmnVdUbyjqc8790C97+sNTWq3q5uKhIOWkZkvINR6BQWayFAZFJW12G99hlYk1G0zcXJi5ihQZIzLiYiQqumY+MsFKc2+NzfEWsSaW1+IrjfiW2iiikKgooooAKKKKAEnGPjf5V91ZrHFz50/MvuorTh5UJLU7cEO7/MvvNNaU8E9J/oj302rjr+cdaIWdo58NO/8Vl+07/0BpL2QntKye0t/rU39xNSu2M+0aeslj9Ww95pLwSfCeM/xWPzN3f81uYShmwElvd/LT2PL4zE5e0YP8Nl89fcvtFFFecPUBRRRQAUUUUAFFFFABRRRQAUq7Uj/pZP5f7hTWoHHlBgcHfp/cKpryy0pPo/Y68E7Ymm/wCpe5UYuAwi2bgZBDayg96xPr9rqbeiag6fQK2BunfYAqCoYfKctgPlNPYuz4NsiovhbY/tW23tfYjpt1F9qipw0EKxUWY2Fhc/Z9VYM69rfy38/Q99DE6/bv8AD1/fwF6aZE1Cqu4EigEgX9Ier/z5qvXGte0EYkAuOZEr2RnIjaQK7BU32Uk9Nqq40SpMFsDi6i9vUwqzce4q2mh5ipzGLxoFuwuZHCD0Edtsr2Ck/JWl2bVVRzVrWeh53t2eeVLnwfx0Ff8AubUcwqNMXjzAD3kQlWkZQQhjINlUHdh6Q6dazwztPqJnQNpWRSVDMWkFsrjuq0QviQQ18bFTa4sTiTtzEndaKUTYgmIcssH5QmePIuACgYXJsDfa9jbWDt/p2lSLF1Ziqm5SwZx3QCrFSLhwSSN1tuWUHWt0PPW6Gg7ZTWa+lYMJGRQTIqnF1Us0hixRQrFsjt3SL3vaTw3tbzmQGF0SQK0bsr2McluSzHDFWcsBjlcfUajw9vtNJDLNg5ijWItshY86SSK2OWNhy73ysQ3yVKPbTS9O8TfFQApu/MkiSMDL0mMEhHhZb3FRboGXoQT2k1omkTkZqJljS0cqLixkUFpSD0xjYkJbfYkMLSOGdpdRI8McmldTIZA77hUwRWDEEdGy2F+nXvAqJg7TxNA88feCGNbEhRlKsbLdt8VAnTI+Fm2Nt4zdso1YRsvnO4GwkV4wWl5ZAk2LWGTeiBtiSrbVNugW6FhoqFwXi8erhWeMMFYsLMACCrFTfEkdR4GptVlT4BRRRQQIuKnzrfy/2is1rxT41vq/tFZrUj5UJLVnbgnpN9H/ALhTek/BfTP0T/cKcVxYjzjrQqXaeKR5iQjFUUDLE29ZN+njSnTaWR90VmxI3AJseoq88V+Il+g3upR2O9CT6S+41uYfHOGEclHy2XqeYxPZ8Z41Rcn9q79B/G1wD0uAbHqLjoa2oorzh6cKKKKACiqvqez+qRmOnZRlNn35pO4g5ZUgFWuRbUDDYedBvsLCcI4lyXR9Rm5WHE5qhDI6PJZ0g2uBILlWHo7dabKtyzKty0UVUDwni5kUtPHiojOzWOYiKSEgRAEFnOx22BsDYDnHwTi6CPHUIWUadXJc2ZY2kZxi0bblXjS97nHInoAZVuGRblzoqq8T4FxCSOFVnGawOkrl8LyvGVZhhELgsRiQUwxvZr2qRw7hmvWRmklULjJsrZCSUhVSRw0QxHptgpsDj13oy9QyrcsVRuJIGiYHpt76q8PBeIcmQEq5kj0wjR9TKnKMYYMHKZZHdcrN5whrmxtTnQ6eWPTusmV+Y2Ob8xscupfxucmHTZhsvQcmOVsNUaf+l+xdh1arBp817kJtKp63PQdT4dK18hj9X9TVen7P6yYNlOVuZsRlewYsF3x2Ury9huMdjcmnc+mnZ5LShUZSEGAJRjbvXsL+O1/Gvn9SCVv5qe+v7f6HrVUl1JUOiTNTbfIeJ9dPNZqoo8eYyjJ0RMrbyMe4o/iJG1V/gmkaKKGN2yZFRS2+5G199/tplx7hmnm5fPkZLNjFaUx+eewQi3pOLHEG43NwfD038P6VFe/FcfmYfarcpQvsyQ2q03MALR8xzYejkxUNsD4kAPt1AvWRFpk6LEptfZUBxUA3sNyAAp+SwpPpuyuk0z83NgYmac5GPFVsytcYAKli3qtbqLVAj7DaaaPuzZSJzUyUBkVpEsqFCS2KRPGgUt6IW977+mstzJstyyxLpSllEODAGwCYsBdlNuhGxI+s1mTSaYuGKx5qxkHQHMKylyB1IVnFz0uelVo9iNCAI53BlYWZgI4y3OkjUYjE4gtEFAB/bcDrt2n7N6Fg+WoOZEzySZwCTBedFPfzdggOplU7bG3Qiiy3Cy3Hi+SI/LAiV281gFUZEoZTHjax7gLEerrW2gl0sq5w8plTuZKFsoUhwoNtl9Fh4bgjwNLouBwT6g6pJWLK+a4PYIX06RkMpurXURtuL9OoqTF2bjEckbvK/NzzZpSrHmY5X5YUHZQASLgd0ELtUcCHbc6pxTSRRxsrxJHKC0VsVVxjmWUDqMRkT6qY1W5+w0LJGoklvFE0MZZ8gEeJoWutgGOMjG/W+PgoAslQ7chZW5BRRRUCiHiR86/z/wCBRWvEfjX+kaK1Y6ISWrO/Bj5w/RPvFOaS8HPnP5W91Oq4sR5h1oReK/ES/Qb3Uo7HehJ9Jfcab8V+Il+g3upR2O9CT6S+4110fuVT1X9jJrff6XpL2ZYaKKKzDWCqz/uLVo7mTTtyw8qphFKzMizSIJCEViO6sIAt3uYWGwsLMaqmpTihL47KJiYwvLLGLmu1zlIAfN8sBTbqfqaJZC3Mwe1WtViTo2KmN2VVE5YFOd6REVu9yo+7184pGd7CFJ2/1IZ1XS5SLCH5AMpkzvFcG0R7p51htfuEkWYVIl4hxhWW8SWLacd1UbdlHO6SXChibk9Ap3t3h04ZJxVGXnICirGXYLG8rhIGaRRZ92aXAXt4m224eyHstl8yXrO1UiStGunZwgjZyublUlS8fcRC2eayKVtsAp/a25L2o1YYZ6NhGWUFlMzsqmXAsUEPgqu9gT1T1kjrq24mssvKWNkMsfLLEEiPACS4uP2wLDriZD1xFcRPxcAnCJjykYDui8pkGaXz2xQnfocRuCSKiyIsv2yNqO1+vVeYNESpjusdtRzS/mjY2hsg844364HpYit4O1mtLYeRsfSIciZFsJGxB80d+XbodyD0vtpKnGUdylnF5MA3LwsZYwhAzDFsFlNmIADWvewDYPxALGbRl2mkEgsAqQ5kxsDldrogB8byg2GJFHAlpdBrotUJUV7WuNxvdWBsym4HRgR9VZ1SZIR67VF4E2pMCHVKqzG+QW1hubdCR0t0P2dKmy9Kz+0OGGq/7ZezCjwqx9V7iz4PPrH2UfB59Y+yq/q+3LjPlQF8DMp7wO8eQBNiLboSV3NmUgG9qda7jeHOVUYvFGXBYYxsbAgZ3+Xf5jXzeeHxELZlr6dPqek7yZITQEEG42IPStuMcDTVYZu68sllwbG0m2Mh9ZXew6d43B2scL1hmhjkIsXUN0t1+S52+s1B7YcPEqws2oTTiOQnN2Cgh42jZASQLlHkHydfCvWfw1mUasZapr+5lY+TlKN3uQpP9OdOUZDJJZmdvRhsMwwICmO2wc2J3BsQRYW7x9h4449Qscj31KFGL2dQcQqkLYbCxuB6V972Fo+l7O6wRxImoUxoIccJJlyjU5EBkNrEYoOoxB8SCuydmJW1smrV16yIp9I4mPDEWvyyGIBIsfMAbhzj6273OC73N+G9hEjMbtIxdMGsiRohZZVl2ULcJeNQEviO8QAWreLsNEMy0jkyJNC2yspillEgXF1YXAFvUSzm3eNco+yLpopNM8iBGAuoUpH3THkSxN1zEbFvC8rGzePPiPZLUSCFg0ReGJYlkVMGJsF5m3dVVNpQq+Mdt8gVL9Qv1HfBeC+TZ98vlgASACAoPgNvSZ7AAALioHdpnWs0qoCzEKvrYgAXNhufnAqOeKwYq3Njxe+B5iWfHdsDezW8bVW7sqd2SqKKKgUKKKKAK/r/AI1/pN76xWNafOP9JvfRWqtBHqd+EfGj5m/tNO6R8JPnV+Zv7TTyuPEeZDrQjcUUmGQD2G91KeyMZCSXBHeXqCPA0o432z1en1UsYhziRrKURi5x0L6l0JvbJm5eJt0WQW6VjTdu9Q08cIiifmMEVhK4VmMs6GWNhGc4gsK72G7fKKeFWUaEqVtbO/oUzwTlXjXvomrepd6KKK4y4Kq+q4HxAmVk1RGZfBS7BVDSSkAWS62Q6ZQd7FH633tAqpaPVcVjYZpzA7w+lhaONjJzCDGqEEWiGJD2uGya5CtEsjcx8EcVZHXyjFlARDnbPuKzyMVQ2vKXUbAhFGwJvXbivA+ISsOXqFVRDEpBLfHxyK5kVcPEKdySenTe8Y8Q4wSQYQAYjuiLZZDEsi2V3Ykh2eMkm3cvj3rrI1HEeJjkKsN8o4mmbFSyyF/OLfLH0RYjEencHY2fj0H49DXU9nOIMcV1hCBQFy77BxMsgkN075CjYEgd0DcMbbQ9n+ICQHyrGMkF0ViTc6gSSWdkyJMWSg3Hzb3EfTcZ4se82mG8Z7vLsA45pyF5bk7QKUub5EgixBxo+KcYLoXgspZC4AXuqyWcKL3YK4uBe/eNyQACcegcehJ1PZvVtyBzltHCsb9RdwGDlbLuGJjN7gryrAHM2zoOA65OaXmXvRSKiozY85o40Ez3Re8WSRz6jJ42vWeA8R4m8iR6iFUQKmchTvE8vvjuvjcvbcC25GNxtCTiPGQb8kH402dUsCI+YqDBgfTBiDX7187bgUcegcdOAf7S1Z07xKyKHkEqBnJKncgSNyiHAyHdOQ8yBkQ/csXC4HihIk682ZhveyvM7IOpt3WG19r28KUajjnEIycoEIvHGhGQMjyMYwwGRxXIqxBJKojG5yBDLh+p1MkUnlEaxsJGVMb95ARi25PXfx3FulU1qXfU5UpaSVuHXgNFtST6ktHRRYWA3NhsLk3P2kk1tz19dVnWdrdLF1e9sxYKeqXuBla9yrAW2JUjwqdrOKQxCQs4vEpZ1G7AD+Hr4j7RWH/8phvxy/L6Gl30thwJl9dZ4loRPG0ZNsrb2vaxB6fVSzQapZVSRfRaxF7X69DYkX+utu1fA31cSojKpV8rte3osoNgCDYsDawO3dZGs40MF2XS7PTjTk3fe3L0SOLEzcpK5Dl7EI7u7TSMGleXFiSBnIjlR3rWCo0fQdxgPDfppeyZjYsZOZeCSGzAox5jl2YyqxI6geiSttrXa6riHAOJmQDm8yN5pG+MsIUZkAuH7zDliVcFuAXJ2sKlDstrO+fKRvuvpDBlGKNcDc42G/TAW6tfR+JQ/Uj6rsLqGUONRnOY0WQPkIpX5qyylyu5QlSAmOw22B2lQdhSoRue4lURktZmDMgfqMhdSWjuNiREvTqOfGuC6/UTzoGx07KMMpBg3xJCBFuyFWSZsrb5AdNxji/ZHUTRxxcwEA6pnOwVmlnEqZKVYWAJNrEAqBsDcTfqTfqSpuxeUDxGTNpJI2kdha6qgjK236DN1HQMR89aajsUzKnnsmijlRQytieYcwh77ebBstiGOAtfIBx1k4FqhqTKJO6zwkqGPdWIpewPogpHICoJBOovbuZNZKVya5iOTWjNNPFgircnFQtz1Nha5+Wt6KKQrCsisVkUAVvVHvt9JvfRWJ/Sb6Te80VrFb1O3C/jV+v+00+pBw0+dT5/8Gn9cWJ1Q8dDlqpiiMw6qpI+oXqBwLi7agOWAGJUbX3uD1ufkqXxL4mT6De6kvY30ZfnT3NV1KlF4WpNrimrfMzqtaaxlOmnwad18GWOiiiuA0TIqnrw/jChVWVLB2vk6u2Fhbcw/SsDci25e4xt9FSnYZSsU2PQcZxVuYgdgeZd0YA4WSy8vEb7nE223zvlUviXBta+pjdJSY05NwZSgYqxLsyxgAm2QsAAc18FIqz0VOYbOVvg/C9Yk/MlbulpCw57yAhi7A4sAF2aBABsOSx/a3slFFQ3cVu4UUUVAoVy1foH6vfXWqf/AKuTMnCNQysVYcqxUkEedXxFNHVDw8yJEfZzTqG80DkXLFrknmElhf1d47fLUqTh0bFmaMEuMXJX0lPgfsFeK6XS6OIoNRr5ruNOxUTk45hHe+LDFbOw3uy8u9jlYVnTaxsIZDrHZnkCvE0sihFuRkzhthsOg8a7Lmhc+ldLpljCoi4qtgAAbDe9bdqI9U0FtKW5mQPcMYJGLbXkYADLHfw9TC6n5x0XGWbicYhlmEPlUYQNO7XTmqASSd7jf66+k+0epnjhLQC75KNo3kOJO9lRWN/5T8tuopqao56vmQs0XwlzwZARGGcMLxMrjz3LIs2SqFGnvZQSxOwHRbpYuKtBJdpcpFgMbeZDpZspQI2dLEoMTcp3iQBYZ0w0XGdfLqFjaHlRqQXdopAXHKYlV6qp5gXozdbAm1zvwftHqpWjWXSvGXNmOEuKgc7IlmQBbcuADKxPN6eFV8SvjsjbXJxFl0+IVCHTnKkoYkYpfJ3C2W/NBtmT3DY3OOmgOvGq85nynkchTgVWLGUjdL2IPki7n29juxstFLmK83QKKKKUQKKKKACsr1FYrK9RQSisS+kfnPvrNasd6K1iokcO+NT6Qp/Ve0HxqfSX31Ya48Tqh1oR+JfEyfQb3Uk7G+jJ86e5qdcS+Jk+g3upL2N9GX509zV00fuVX1j7oyq/3+l6S9mWOiiisw1gooooAKKKKACiiigAooooAKVdqNHHNpXjkUOhxurC4NmBFx84prS7tCbad/5f7hSzmqcXN8uIsvK7FQi/034ebZQwi+JHm/at6/n69Lg1Fg7B6BsCdPAA7AehuPltTiHhMz2JdRfGxNj6Vtt/EArtUSHTyNgdgrnEMbdfm6+Fcz7UgrXhLj6fU53n4a/NkWPsboIp1x08V0kQqwQA3DAg/PV249xQ6dFa8a5SKheVsY0BDHJj/Lb66qwVo51Qno6eHrIP+atvGeJ+Tx8wIznIKFW99/HYE22PQH7LkW0MXHEN5U+HDj/ktoZrvMIP9/Czf9NLkiozjJALNp21LWyIOyoQLgZH67ddJ22V1nPK308POa0sYLXvZMWYFTYA3O3eXfe1ddR280yRs9pGKrkFC3zsjSNg6koQoje7A2GPU7X7t2x0oDEs3cHe7jd1skRkPqdWlQFeovXVbodduhCX/UGCwOD7oHYAqzKGWEx3Xr331KIDbqCdgDadw7tINSJFiUCZFPm3cfGBnQxsVuRYoLnwDrXCbtZppELcuR+XLCMGhIcO8zQoyK/UrJHINtwUNa/750l3Jy83HzAQpYtG0nLuoNiLsF26m49RqLdAy9DivbpbJeIl5eU0UYdAxjnvymbI7dFDeALWubVpL/qJEkebROGIDLHnHmwMbTXXvWNkVb+ouAaljt1pb78wR4M4lMb4HHO/hf8A9trG25FutbN240oDE83uA5eaYWdSVMR//oCrbfwnfpebdAt0Fx/1BxkELw4yZlWAlRwoXU8gg23yxDN9Q8CDTPsx2rXXhikTIFAJLMp3LOoUWNztGWvtswqfwfjC6qMyIHC5MqlhjkFOzqPZPy71OpW1sLJrSwVleorFFQtRFqVeiiitUqO2jPnE+kvvqxVW9Oe+v0l99WU1x4nkPHQr/HOPGMvDhe62DZeDDra1J+D8bOnDDDLIg+la1r/J8tTe2EFnR/WpX7pv/wB1J+GwZyovrYX+a9z/AEr0OEo0JYS7XBq8uL1X+Dx+Mr4iONspcU7R4LR/DqegRkkAnYkC49RtuK2ooryh7EKKKKACiiigAooooAKKKKACk/a+Ypo5GHUY/wB4pxSXtkt9HKPo/wB4pZQzrJvwFn5WVODT62Ugl0HxYByBsDaw2bYgMht171K01eoxR9gjMArHpe/z3Hj4VLj4ZrpSu77CPHvEALsFIA6ADE/JcHxpWukkKr6WJIxvcJc+onYeNVPsq+kF80cUpLZjrlzxSRs7I15lRrBr/GFQbn18t/8ANXvjk2nSFm1IVoboGDx8xbs6qt0sb95l8NuvhXnMejmWWLmMSBPYAvl31dcza+1yRv416PxuLTtA/lNuStnkJJAAjYSAkje11G3j0qynhfD8rX2Oqg02xd5ZwuUSZeTG5PMEiRDLkOYc2DjvAMCqsdvV1rKScKb9rSvZi9y0UhDTkMWyYkguSpv43Hhao57KcPJGDFGVQEKag5KA3ODKCxsbjLK17AG+wI2h7KcO5cUBtIEClA0uTG4QZ2B3yCLuBY3Prq7h1OvhuyXJPw1lkDHSstwJQ3JK5ZlwJAdr5uzb+LE9TWZZ+HM5hY6UuxxMZ5JYtkRiUO5Odxa3W/jUJ+AaBnVTIWLeUkKZy1zqMRMcr3B7y2FxYybC5Fp+n7L6ZDcK18s7tLIxL8xZSxLMbkvGh39Xy0cCOC5s4S6rhqEG2nvGXjuqRsYgTjIDYebXJ8W6C72O5rpw86DUKEijhZCisAIUwKWGNha1gGAt4XtWr9j9IzMxV7tIZG89KAWLI5BAa2OUUZx6XUVJ4Z2fg0zZR53xCd6WRwFFtgGYgE4gkjrRdEXVtSZptHHELRoqAm5CKqgmwW5CjrZVHzAequtFFIIFDHY/MfdRWsnon6Le41MdUC1KzRRRWqVG8R7w+ce+rM3Wqwh3HzirO3U1yYnkPHQSdrIMoA3sMD9R2/KlHZSDKfL2VJ+s90e81Z+KQZwyL61NvnG491KOx0Fkd/WQo+oXPvFd9CvlwFSPW3z/AGzDxGHzdo05crX/AOv7RYaKKKxTdCiiigAooooAKKKKACiiigApN2xP/Ryfyf3inNIu28gXRSsegw/vFdGFipV4J6XXuSo5vs7lIHFdS5GJPdwACqNiLKh6bscRudzb5Kh+UuVCZEqDdV8Afk+2mGn7YSsVEULEKIl9HIk7KB12DFNgPl8SaTR9oAVSNUN1YFSq98nwFwb+PhXtIYOk73hb/ky14KL5P5v6jSGSUyRGQNYzBu8pALl1D2267C4+SvSuL6KKaMrKSsYKuxDmP4tg4u4sQLqDsR0615rJxh3eEPC8eWpvkQwDOZdwcj1W5G3y/LXo3HtMkmnkV3WNbBi7+ihRg4YnJbWKjcMpHUMpsR5/talCm4ZVbXnfmL3KpPhzE57C6FlW5YhgFVs0uw5JjUB8bt5v5TfEXvattR2DgZCqM6uf/dAXMElCzKUC4tdLi1lUsbLbu0vb/T4yBXXVkrggS0d0JCY80YSAE7sQeoyNy1zdg3Y52cu2oc9eWMWBQmR5QxIfvuDIRew2Vdhasi/Ue/UzpewujWYalC98hImLrgu91CAL6GJKgEnusbeBFktVZ0nY144ZIfKGKtDyo/NspjuFu11k7267AY2BtfxMvgvZ6TTuGadpFWMoFKY7sIgzE5EHeC4AAtm3WlfHmLLjzHdFFFIVBRRRQAVpMe630W9xreuepPcb6Le6mj5kSit0UUVqFRkVaG61VjVprlxOiHjoYqJwrR8qMJ8rH7WNv6WqkwdoeJpqdUCskiKdSI1OlcqgWdEha6wx5Lyy57sshYC9ltv1PariMibRGNsICyDSThxI7qsoVpLqyqtye6CMgN8WNUfaUXHk7P5X+o7oXkp80n+dvoXyik/ZTX6ifTK+pQpN6LqUK2IAsd9muLNcADvWsCpFOKqasQ1Z2CiiiggKKKKACiiigAooooAKrv8AqCf/AMfN/J/9i1YqR9ttDJPopY4lLu2FlHU2cE/0Bq/DSy1oS2a9wcnFZlqjziHtbqSVEMeyiJbAO5JAVbHfYMY/RFh18bmkvwo5jSIBbI2SkA5k79TffrVxUcUTER6NrKsS96zE4Bb9T3QSnQdLk9SaTf7a4ly0jGkI5bZBwoDkjfdsvl/oK9RDGRX4V8f1FePrLRf+X9TlFxKWSWJXjCg6sOSFYXlLjJSSbXAYbdel69d41oWmiKqQHVkkjLC6cyJxImYG5TJRe29um9q85+DOJSvEJNKVVdTz8gBcZuGe5vuPG/Xb5K9J4toefDJFcDmKy3ORG/rxZTb5iKx+0q3eOFrcL6cR4151XeXLpYrep7A85i7ahhlGFISMImXKwDqFYAWY5qLbE9TWvEewJfmcqfHJcFVlOKKZhL4N3sVFlBFvqNhvF2P1Kx4Lq2TuyCyBkQZxkLiqsAuMuD3FrgMD6RqRrey+obUPNHqTGrs7FFzHeOnSBSbPZrMgfp4AX9WZfqXZupvqOx6tBNFzWymdW5hFyArBlS2QuoIbbp3jcGuMnY+Qup57FC/nAe6TCXmlaLa+WUkqAnu2WMAeN+Oq7H6x2v5Y2wjxJ511dYWieRbSizFnd7Cw6Agi95c3ZzVGGeMats5XDJJ5y8a5lja0mzFSFstk7i93c3L9SL9RlwPhTaZCjSGUkqciuOyxJEBa58IgSb7ljTGqt/t3WtnfUFbu5XzmoOas8brnjKDHYK6ARldrE+kwqwcO0zxxhHcuwLnI3uQzsyjck7AhevhSy3uJJc7kmiiilECuWrPm3+i3urrUfiMmMTfL3R9f/F6emryRJX6KKK0yoKe8N1QdQP2lFiPWBsDSKtkcg3BsR0IqupBTViU7FmopMnGXHUBvltY/0rY8cb2F+0/nXJ4eY90N6KUfDjeyv4vzrHw0/sr9h/Ojw8wuhxRSb4Zk9S/Yfzo+GJP4fun86nw8guhzRSU8Xl/h+7WPheX1j7oo8PILod0Uj+FpfWPur+VYPFZfa/Cv5VPh5bhdD2ikPwpL7X9F/KsfCUvtn+n5UeGe4XQ/opB8Iy+2321jy+X22+2p8M9yMyLBai1V7y6X22+8ax5XJ7bfeNHhnuGZFitWbVW/Kn9tvvN+dY57+033j+dT4bqGZFlxPqoxPqP2VWOa3rP2msFj6z9tHhuoZkWjE+qi1Va9FT4ZbhmRaL/+XFYyHrH2iqxRajwy3DMiz8xfWPvD86xzl9pfvD86rNqKnwy3DMiwS8QjXqwPyLufyFJ9ZrDIbnYDoPV+ZqPRVkKUYaEOVwoooq0U/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0900" name="Picture 4" descr="http://www.stfrancis.edu/content/ns/diab/TASIR/pH_files/image001.jpg"/>
          <p:cNvPicPr>
            <a:picLocks noChangeAspect="1" noChangeArrowheads="1"/>
          </p:cNvPicPr>
          <p:nvPr/>
        </p:nvPicPr>
        <p:blipFill>
          <a:blip r:embed="rId2" cstate="print"/>
          <a:srcRect/>
          <a:stretch>
            <a:fillRect/>
          </a:stretch>
        </p:blipFill>
        <p:spPr bwMode="auto">
          <a:xfrm>
            <a:off x="3733800" y="3886200"/>
            <a:ext cx="3505200" cy="2971800"/>
          </a:xfrm>
          <a:prstGeom prst="rect">
            <a:avLst/>
          </a:prstGeom>
          <a:noFill/>
        </p:spPr>
      </p:pic>
      <p:pic>
        <p:nvPicPr>
          <p:cNvPr id="80902" name="Picture 6" descr="http://www.cas.manchester.ac.uk/images/photos/Intro/600/intro_damaged_ecosystem.jpg"/>
          <p:cNvPicPr>
            <a:picLocks noChangeAspect="1" noChangeArrowheads="1"/>
          </p:cNvPicPr>
          <p:nvPr/>
        </p:nvPicPr>
        <p:blipFill>
          <a:blip r:embed="rId3" cstate="print"/>
          <a:srcRect/>
          <a:stretch>
            <a:fillRect/>
          </a:stretch>
        </p:blipFill>
        <p:spPr bwMode="auto">
          <a:xfrm>
            <a:off x="3886200" y="990600"/>
            <a:ext cx="4876800" cy="3048000"/>
          </a:xfrm>
          <a:prstGeom prst="rect">
            <a:avLst/>
          </a:prstGeom>
          <a:noFill/>
        </p:spPr>
      </p:pic>
      <p:sp>
        <p:nvSpPr>
          <p:cNvPr id="7" name="Rectangle 6"/>
          <p:cNvSpPr/>
          <p:nvPr/>
        </p:nvSpPr>
        <p:spPr>
          <a:xfrm>
            <a:off x="7391400" y="3995678"/>
            <a:ext cx="1600200" cy="2862322"/>
          </a:xfrm>
          <a:prstGeom prst="rect">
            <a:avLst/>
          </a:prstGeom>
        </p:spPr>
        <p:txBody>
          <a:bodyPr wrap="square">
            <a:spAutoFit/>
          </a:bodyPr>
          <a:lstStyle/>
          <a:p>
            <a:r>
              <a:rPr lang="en-US" dirty="0" smtClean="0"/>
              <a:t>Normal, clean rain has a pH value of between 5.0 and 5.5, which is slightly acidic.  Typical acid rain has a pH value of 4.0.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3000" dirty="0" smtClean="0"/>
              <a:t>Causes of Acid Rain</a:t>
            </a:r>
            <a:endParaRPr lang="en-US" sz="3000" dirty="0"/>
          </a:p>
        </p:txBody>
      </p:sp>
      <p:sp>
        <p:nvSpPr>
          <p:cNvPr id="3" name="Content Placeholder 2"/>
          <p:cNvSpPr>
            <a:spLocks noGrp="1"/>
          </p:cNvSpPr>
          <p:nvPr>
            <p:ph idx="1"/>
          </p:nvPr>
        </p:nvSpPr>
        <p:spPr>
          <a:xfrm>
            <a:off x="457200" y="685800"/>
            <a:ext cx="8229600" cy="1371599"/>
          </a:xfrm>
        </p:spPr>
        <p:txBody>
          <a:bodyPr>
            <a:noAutofit/>
          </a:bodyPr>
          <a:lstStyle/>
          <a:p>
            <a:r>
              <a:rPr lang="en-US" sz="2200" dirty="0" smtClean="0"/>
              <a:t>Human activities are the main cause of acid rain. Power plants release the majority of sulfur dioxide and nitrogen oxides when they burn fossil fuels, such as coal, to produce electricity. In addition, the exhaust from cars, trucks, and buses releases nitrogen oxides and sulfur dioxide into the air.</a:t>
            </a:r>
          </a:p>
        </p:txBody>
      </p:sp>
      <p:pic>
        <p:nvPicPr>
          <p:cNvPr id="54274" name="Picture 2" descr="http://1.bp.blogspot.com/-7IVnrS0MWcI/UcuvN5uAACI/AAAAAAAAC4Q/H5HsneKUJ9M/s1600/acid-rain01.jpg"/>
          <p:cNvPicPr>
            <a:picLocks noChangeAspect="1" noChangeArrowheads="1"/>
          </p:cNvPicPr>
          <p:nvPr/>
        </p:nvPicPr>
        <p:blipFill>
          <a:blip r:embed="rId2" cstate="print"/>
          <a:srcRect/>
          <a:stretch>
            <a:fillRect/>
          </a:stretch>
        </p:blipFill>
        <p:spPr bwMode="auto">
          <a:xfrm>
            <a:off x="914400" y="2438400"/>
            <a:ext cx="7239000" cy="3564660"/>
          </a:xfrm>
          <a:prstGeom prst="rect">
            <a:avLst/>
          </a:prstGeom>
          <a:noFill/>
        </p:spPr>
      </p:pic>
      <p:sp>
        <p:nvSpPr>
          <p:cNvPr id="5" name="TextBox 4"/>
          <p:cNvSpPr txBox="1"/>
          <p:nvPr/>
        </p:nvSpPr>
        <p:spPr>
          <a:xfrm>
            <a:off x="1371600" y="6096000"/>
            <a:ext cx="7391400" cy="584775"/>
          </a:xfrm>
          <a:prstGeom prst="rect">
            <a:avLst/>
          </a:prstGeom>
          <a:noFill/>
        </p:spPr>
        <p:txBody>
          <a:bodyPr wrap="square" rtlCol="0">
            <a:spAutoFit/>
          </a:bodyPr>
          <a:lstStyle/>
          <a:p>
            <a:r>
              <a:rPr lang="en-US" sz="1600" dirty="0" smtClean="0">
                <a:ln>
                  <a:solidFill>
                    <a:srgbClr val="FFFF00"/>
                  </a:solidFill>
                </a:ln>
              </a:rPr>
              <a:t>Video Clip: </a:t>
            </a:r>
            <a:r>
              <a:rPr lang="en-US" sz="1600" u="sng" dirty="0" smtClean="0">
                <a:ln>
                  <a:solidFill>
                    <a:srgbClr val="FFFF00"/>
                  </a:solidFill>
                </a:ln>
                <a:hlinkClick r:id="rId3"/>
              </a:rPr>
              <a:t>http://www.youtube.com/watch?v=Nc6j7zz1_do</a:t>
            </a:r>
            <a:r>
              <a:rPr lang="en-US" sz="1600" dirty="0" smtClean="0">
                <a:ln>
                  <a:solidFill>
                    <a:srgbClr val="FFFF00"/>
                  </a:solidFill>
                </a:ln>
              </a:rPr>
              <a:t> </a:t>
            </a:r>
          </a:p>
          <a:p>
            <a:r>
              <a:rPr lang="en-US" sz="1600" dirty="0" smtClean="0"/>
              <a:t>EPA: Acid Rain for Kids: </a:t>
            </a:r>
            <a:r>
              <a:rPr lang="en-US" sz="1600" dirty="0" smtClean="0">
                <a:hlinkClick r:id="rId4"/>
              </a:rPr>
              <a:t>http://www.epa.gov/acidrain/education/site_kids/lucy/1.htm</a:t>
            </a:r>
            <a:endParaRPr lang="en-US" sz="1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1"/>
            <a:ext cx="9144000" cy="1846659"/>
          </a:xfrm>
          <a:prstGeom prst="rect">
            <a:avLst/>
          </a:prstGeom>
          <a:noFill/>
        </p:spPr>
        <p:txBody>
          <a:bodyPr wrap="square" rtlCol="0">
            <a:spAutoFit/>
          </a:bodyPr>
          <a:lstStyle/>
          <a:p>
            <a:pPr algn="ctr"/>
            <a:r>
              <a:rPr lang="en-US" sz="3000" dirty="0" smtClean="0"/>
              <a:t>Human Impacts on Ecosystems: </a:t>
            </a:r>
          </a:p>
          <a:p>
            <a:pPr algn="ctr"/>
            <a:r>
              <a:rPr lang="en-US" sz="3000" dirty="0" smtClean="0"/>
              <a:t>Global Climate Change</a:t>
            </a:r>
          </a:p>
          <a:p>
            <a:endParaRPr lang="en-US" dirty="0" smtClean="0"/>
          </a:p>
          <a:p>
            <a:endParaRPr lang="en-US" dirty="0" smtClean="0"/>
          </a:p>
          <a:p>
            <a:endParaRPr lang="en-US" dirty="0"/>
          </a:p>
        </p:txBody>
      </p:sp>
      <p:sp>
        <p:nvSpPr>
          <p:cNvPr id="5" name="TextBox 4"/>
          <p:cNvSpPr txBox="1"/>
          <p:nvPr/>
        </p:nvSpPr>
        <p:spPr>
          <a:xfrm>
            <a:off x="228600" y="5257800"/>
            <a:ext cx="8382000" cy="1631216"/>
          </a:xfrm>
          <a:prstGeom prst="rect">
            <a:avLst/>
          </a:prstGeom>
          <a:noFill/>
        </p:spPr>
        <p:txBody>
          <a:bodyPr wrap="square" rtlCol="0">
            <a:spAutoFit/>
          </a:bodyPr>
          <a:lstStyle/>
          <a:p>
            <a:r>
              <a:rPr lang="en-US" sz="2200" dirty="0" smtClean="0"/>
              <a:t>Scientific evidence for warming of the climate system is unequivocal."</a:t>
            </a:r>
          </a:p>
          <a:p>
            <a:pPr>
              <a:buFontTx/>
              <a:buChar char="-"/>
            </a:pPr>
            <a:r>
              <a:rPr lang="en-US" sz="2200" i="1" dirty="0" smtClean="0"/>
              <a:t>Intergovernmental Panel on Climate Change</a:t>
            </a:r>
          </a:p>
          <a:p>
            <a:pPr>
              <a:buFontTx/>
              <a:buChar char="-"/>
            </a:pPr>
            <a:endParaRPr lang="en-US" sz="1600" i="1" dirty="0" smtClean="0">
              <a:ln>
                <a:solidFill>
                  <a:srgbClr val="FFFF00"/>
                </a:solidFill>
              </a:ln>
            </a:endParaRPr>
          </a:p>
          <a:p>
            <a:pPr>
              <a:buFontTx/>
              <a:buChar char="-"/>
            </a:pPr>
            <a:r>
              <a:rPr lang="en-US" sz="1400" b="1" i="1" dirty="0" smtClean="0">
                <a:ln>
                  <a:solidFill>
                    <a:srgbClr val="FFFF00"/>
                  </a:solidFill>
                </a:ln>
              </a:rPr>
              <a:t>Video on UN study on causes of climate change: </a:t>
            </a:r>
            <a:r>
              <a:rPr lang="en-US" sz="1200" b="1" dirty="0" smtClean="0">
                <a:ln>
                  <a:solidFill>
                    <a:srgbClr val="FFFF00"/>
                  </a:solidFill>
                </a:ln>
                <a:hlinkClick r:id="rId2"/>
              </a:rPr>
              <a:t>http://www.today.com/video/today/53121189/#53121189</a:t>
            </a:r>
            <a:endParaRPr lang="en-US" sz="1200" b="1" dirty="0" smtClean="0">
              <a:ln>
                <a:solidFill>
                  <a:srgbClr val="FFFF00"/>
                </a:solidFill>
              </a:ln>
            </a:endParaRPr>
          </a:p>
          <a:p>
            <a:pPr>
              <a:buFontTx/>
              <a:buChar char="-"/>
            </a:pPr>
            <a:r>
              <a:rPr lang="en-US" sz="1200" dirty="0" smtClean="0">
                <a:hlinkClick r:id="rId3"/>
              </a:rPr>
              <a:t> </a:t>
            </a:r>
            <a:r>
              <a:rPr lang="en-US" sz="1200" b="1" dirty="0" smtClean="0">
                <a:solidFill>
                  <a:schemeClr val="tx1">
                    <a:lumMod val="85000"/>
                    <a:lumOff val="15000"/>
                  </a:schemeClr>
                </a:solidFill>
                <a:hlinkClick r:id="rId3"/>
              </a:rPr>
              <a:t>activity -</a:t>
            </a:r>
            <a:r>
              <a:rPr lang="en-US" sz="1200" dirty="0" smtClean="0">
                <a:hlinkClick r:id="rId3"/>
              </a:rPr>
              <a:t> http://www.epa.gov/climatechange/students/basics/index.html</a:t>
            </a:r>
            <a:endParaRPr lang="en-US" sz="1200" i="1" dirty="0" smtClean="0"/>
          </a:p>
          <a:p>
            <a:pPr>
              <a:buFontTx/>
              <a:buChar char="-"/>
            </a:pPr>
            <a:endParaRPr lang="en-US" sz="1400" i="1" dirty="0" smtClean="0">
              <a:ln>
                <a:solidFill>
                  <a:srgbClr val="FFFF00"/>
                </a:solidFill>
              </a:ln>
            </a:endParaRPr>
          </a:p>
        </p:txBody>
      </p:sp>
      <p:sp>
        <p:nvSpPr>
          <p:cNvPr id="6" name="TextBox 5"/>
          <p:cNvSpPr txBox="1"/>
          <p:nvPr/>
        </p:nvSpPr>
        <p:spPr>
          <a:xfrm>
            <a:off x="304800" y="1066800"/>
            <a:ext cx="7239000" cy="1692771"/>
          </a:xfrm>
          <a:prstGeom prst="rect">
            <a:avLst/>
          </a:prstGeom>
          <a:noFill/>
        </p:spPr>
        <p:txBody>
          <a:bodyPr wrap="square" rtlCol="0">
            <a:spAutoFit/>
          </a:bodyPr>
          <a:lstStyle/>
          <a:p>
            <a:r>
              <a:rPr lang="en-US" sz="2400" dirty="0" smtClean="0"/>
              <a:t>Burning fossil fuels leads to an increase in greenhouse gases.  They keep the earth warm through a process called the </a:t>
            </a:r>
            <a:r>
              <a:rPr lang="en-US" sz="2400" b="1" dirty="0" smtClean="0"/>
              <a:t>greenhouse effect</a:t>
            </a:r>
            <a:r>
              <a:rPr lang="en-US" sz="2400" dirty="0" smtClean="0"/>
              <a:t>.  </a:t>
            </a:r>
            <a:r>
              <a:rPr lang="en-US" sz="2200" dirty="0" smtClean="0"/>
              <a:t>Green house gases are referred to as heat-trapping gases.                 </a:t>
            </a:r>
            <a:endParaRPr lang="en-US" sz="1000" dirty="0" smtClean="0"/>
          </a:p>
          <a:p>
            <a:endParaRPr lang="en-US" sz="1000" dirty="0"/>
          </a:p>
        </p:txBody>
      </p:sp>
      <p:pic>
        <p:nvPicPr>
          <p:cNvPr id="9" name="Picture 8" descr="climate change.jpg"/>
          <p:cNvPicPr>
            <a:picLocks noChangeAspect="1"/>
          </p:cNvPicPr>
          <p:nvPr/>
        </p:nvPicPr>
        <p:blipFill>
          <a:blip r:embed="rId4" cstate="print"/>
          <a:stretch>
            <a:fillRect/>
          </a:stretch>
        </p:blipFill>
        <p:spPr>
          <a:xfrm>
            <a:off x="2895600" y="2514600"/>
            <a:ext cx="2824162" cy="28241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is graph, based on the comparison of atmospheric samples contained in ice cores and more recent direct  measurements, provides evidence that atmospheric CO2 has increased  since the Industrial Revolution.  (Source: [[LINK||http://www.ncdc.noaa.gov/paleo/icecore/||NOAA]])"/>
          <p:cNvPicPr>
            <a:picLocks noChangeAspect="1" noChangeArrowheads="1"/>
          </p:cNvPicPr>
          <p:nvPr/>
        </p:nvPicPr>
        <p:blipFill>
          <a:blip r:embed="rId2" cstate="print"/>
          <a:srcRect/>
          <a:stretch>
            <a:fillRect/>
          </a:stretch>
        </p:blipFill>
        <p:spPr bwMode="auto">
          <a:xfrm>
            <a:off x="1143000" y="1295400"/>
            <a:ext cx="6667500" cy="3314700"/>
          </a:xfrm>
          <a:prstGeom prst="rect">
            <a:avLst/>
          </a:prstGeom>
          <a:noFill/>
        </p:spPr>
      </p:pic>
      <p:sp>
        <p:nvSpPr>
          <p:cNvPr id="3" name="TextBox 2"/>
          <p:cNvSpPr txBox="1"/>
          <p:nvPr/>
        </p:nvSpPr>
        <p:spPr>
          <a:xfrm>
            <a:off x="381000" y="4876800"/>
            <a:ext cx="8534400" cy="923330"/>
          </a:xfrm>
          <a:prstGeom prst="rect">
            <a:avLst/>
          </a:prstGeom>
          <a:noFill/>
        </p:spPr>
        <p:txBody>
          <a:bodyPr wrap="square" rtlCol="0">
            <a:spAutoFit/>
          </a:bodyPr>
          <a:lstStyle/>
          <a:p>
            <a:r>
              <a:rPr lang="en-US" dirty="0" smtClean="0"/>
              <a:t>This graph, based on the comparison of atmospheric samples contained in ice cores and more recent direct measurements, provides evidence that atmospheric CO</a:t>
            </a:r>
            <a:r>
              <a:rPr lang="en-US" baseline="-25000" dirty="0" smtClean="0"/>
              <a:t>2</a:t>
            </a:r>
            <a:r>
              <a:rPr lang="en-US" dirty="0" smtClean="0"/>
              <a:t> has increased since the Industrial Revolution. (Source: </a:t>
            </a:r>
            <a:r>
              <a:rPr lang="en-US" dirty="0" smtClean="0">
                <a:hlinkClick r:id="rId3"/>
              </a:rPr>
              <a:t>NOAA</a:t>
            </a:r>
            <a:r>
              <a:rPr lang="en-US" dirty="0" smtClean="0"/>
              <a:t>)</a:t>
            </a:r>
          </a:p>
        </p:txBody>
      </p:sp>
      <p:sp>
        <p:nvSpPr>
          <p:cNvPr id="4" name="TextBox 3"/>
          <p:cNvSpPr txBox="1"/>
          <p:nvPr/>
        </p:nvSpPr>
        <p:spPr>
          <a:xfrm>
            <a:off x="0" y="152401"/>
            <a:ext cx="9144000" cy="1846659"/>
          </a:xfrm>
          <a:prstGeom prst="rect">
            <a:avLst/>
          </a:prstGeom>
          <a:noFill/>
        </p:spPr>
        <p:txBody>
          <a:bodyPr wrap="square" rtlCol="0">
            <a:spAutoFit/>
          </a:bodyPr>
          <a:lstStyle/>
          <a:p>
            <a:pPr algn="ctr"/>
            <a:r>
              <a:rPr lang="en-US" sz="3000" dirty="0" smtClean="0"/>
              <a:t>Human Impacts on Ecosystems: </a:t>
            </a:r>
          </a:p>
          <a:p>
            <a:pPr algn="ctr"/>
            <a:r>
              <a:rPr lang="en-US" sz="3000" dirty="0" smtClean="0"/>
              <a:t>Global Climate Change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Box%201a"/>
          <p:cNvPicPr>
            <a:picLocks noChangeAspect="1" noChangeArrowheads="1"/>
          </p:cNvPicPr>
          <p:nvPr/>
        </p:nvPicPr>
        <p:blipFill>
          <a:blip r:embed="rId2" cstate="print"/>
          <a:srcRect/>
          <a:stretch>
            <a:fillRect/>
          </a:stretch>
        </p:blipFill>
        <p:spPr bwMode="auto">
          <a:xfrm>
            <a:off x="1447800" y="2438400"/>
            <a:ext cx="6188075" cy="4114800"/>
          </a:xfrm>
          <a:prstGeom prst="rect">
            <a:avLst/>
          </a:prstGeom>
          <a:noFill/>
          <a:ln w="9525">
            <a:noFill/>
            <a:miter lim="800000"/>
            <a:headEnd/>
            <a:tailEnd/>
          </a:ln>
        </p:spPr>
      </p:pic>
      <p:sp>
        <p:nvSpPr>
          <p:cNvPr id="18435" name="Rectangle 2"/>
          <p:cNvSpPr>
            <a:spLocks noChangeArrowheads="1"/>
          </p:cNvSpPr>
          <p:nvPr/>
        </p:nvSpPr>
        <p:spPr bwMode="auto">
          <a:xfrm>
            <a:off x="1905000" y="533400"/>
            <a:ext cx="5715000" cy="646331"/>
          </a:xfrm>
          <a:prstGeom prst="rect">
            <a:avLst/>
          </a:prstGeom>
          <a:noFill/>
          <a:ln w="9525">
            <a:noFill/>
            <a:miter lim="800000"/>
            <a:headEnd/>
            <a:tailEnd/>
          </a:ln>
        </p:spPr>
        <p:txBody>
          <a:bodyPr>
            <a:spAutoFit/>
          </a:bodyPr>
          <a:lstStyle/>
          <a:p>
            <a:pPr algn="ctr"/>
            <a:r>
              <a:rPr lang="en-US" sz="3600" dirty="0"/>
              <a:t>Greenhouse </a:t>
            </a:r>
            <a:r>
              <a:rPr lang="en-US" sz="3600" dirty="0" smtClean="0"/>
              <a:t>Effect </a:t>
            </a:r>
            <a:endParaRPr lang="en-US" sz="3600" dirty="0"/>
          </a:p>
        </p:txBody>
      </p:sp>
      <p:sp>
        <p:nvSpPr>
          <p:cNvPr id="4" name="TextBox 3"/>
          <p:cNvSpPr txBox="1"/>
          <p:nvPr/>
        </p:nvSpPr>
        <p:spPr>
          <a:xfrm>
            <a:off x="304800" y="1295401"/>
            <a:ext cx="8839200" cy="1477328"/>
          </a:xfrm>
          <a:prstGeom prst="rect">
            <a:avLst/>
          </a:prstGeom>
          <a:noFill/>
        </p:spPr>
        <p:txBody>
          <a:bodyPr wrap="square" rtlCol="0">
            <a:spAutoFit/>
          </a:bodyPr>
          <a:lstStyle/>
          <a:p>
            <a:r>
              <a:rPr lang="en-US" b="1" dirty="0" smtClean="0"/>
              <a:t>Global Warming - an increased effect of </a:t>
            </a:r>
            <a:r>
              <a:rPr lang="en-US" b="1" dirty="0" smtClean="0"/>
              <a:t>Greenhouse  gases causing </a:t>
            </a:r>
            <a:r>
              <a:rPr lang="en-US" b="1" dirty="0" smtClean="0"/>
              <a:t>more heat to be trapped by the Earth.</a:t>
            </a:r>
          </a:p>
          <a:p>
            <a:endParaRPr lang="en-US" b="1" dirty="0" smtClean="0"/>
          </a:p>
          <a:p>
            <a:r>
              <a:rPr lang="en-US" b="1" dirty="0" smtClean="0">
                <a:ln>
                  <a:solidFill>
                    <a:srgbClr val="FFFF00"/>
                  </a:solidFill>
                </a:ln>
                <a:hlinkClick r:id="rId3"/>
              </a:rPr>
              <a:t>http://www.epa.gov/climatechange/students/basics/today/greenhouse-effect.html</a:t>
            </a:r>
            <a:endParaRPr lang="en-US" b="1" dirty="0" smtClean="0">
              <a:ln>
                <a:solidFill>
                  <a:srgbClr val="FFFF00"/>
                </a:solidFill>
              </a:ln>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762000" y="228600"/>
            <a:ext cx="6964681" cy="584775"/>
          </a:xfrm>
          <a:prstGeom prst="rect">
            <a:avLst/>
          </a:prstGeom>
          <a:noFill/>
        </p:spPr>
        <p:txBody>
          <a:bodyPr wrap="square" rtlCol="0">
            <a:spAutoFit/>
          </a:bodyPr>
          <a:lstStyle/>
          <a:p>
            <a:pPr algn="ctr"/>
            <a:r>
              <a:rPr lang="en-US" sz="3200" dirty="0" smtClean="0">
                <a:latin typeface="+mj-lt"/>
              </a:rPr>
              <a:t>Global Climate Change: Natural Causes</a:t>
            </a:r>
          </a:p>
        </p:txBody>
      </p:sp>
      <p:sp>
        <p:nvSpPr>
          <p:cNvPr id="4" name="TextBox 3"/>
          <p:cNvSpPr txBox="1"/>
          <p:nvPr/>
        </p:nvSpPr>
        <p:spPr>
          <a:xfrm>
            <a:off x="457200" y="838200"/>
            <a:ext cx="7619999" cy="3077766"/>
          </a:xfrm>
          <a:prstGeom prst="rect">
            <a:avLst/>
          </a:prstGeom>
          <a:noFill/>
        </p:spPr>
        <p:txBody>
          <a:bodyPr wrap="square" rtlCol="0">
            <a:spAutoFit/>
          </a:bodyPr>
          <a:lstStyle/>
          <a:p>
            <a:r>
              <a:rPr lang="en-US" sz="2200" dirty="0" smtClean="0"/>
              <a:t>The historical record shows that the climate system varies </a:t>
            </a:r>
            <a:r>
              <a:rPr lang="en-US" sz="2200" u="sng" dirty="0" smtClean="0"/>
              <a:t>naturally</a:t>
            </a:r>
            <a:r>
              <a:rPr lang="en-US" sz="2200" dirty="0" smtClean="0"/>
              <a:t> over a wide range of time scales. In general, climate changes prior to the Industrial Revolution in the 1700s can be explained by natural causes, such as changes in solar energy and volcanic eruptions. Since the start of the industrial revolution, the only natural forcing with any long-term significance has been a small increase in solar energy reaching Earth. However, this change is not nearly enough to account for the current warming.</a:t>
            </a:r>
          </a:p>
          <a:p>
            <a:endParaRPr lang="en-US" dirty="0"/>
          </a:p>
        </p:txBody>
      </p:sp>
      <p:pic>
        <p:nvPicPr>
          <p:cNvPr id="1026" name="Picture 2" descr="http://pubs.usgs.gov/of/1997/of97-262/gas.jpg"/>
          <p:cNvPicPr>
            <a:picLocks noChangeAspect="1" noChangeArrowheads="1"/>
          </p:cNvPicPr>
          <p:nvPr/>
        </p:nvPicPr>
        <p:blipFill>
          <a:blip r:embed="rId2" cstate="print"/>
          <a:srcRect/>
          <a:stretch>
            <a:fillRect/>
          </a:stretch>
        </p:blipFill>
        <p:spPr bwMode="auto">
          <a:xfrm>
            <a:off x="457200" y="4334256"/>
            <a:ext cx="2628900" cy="2523744"/>
          </a:xfrm>
          <a:prstGeom prst="rect">
            <a:avLst/>
          </a:prstGeom>
          <a:noFill/>
        </p:spPr>
      </p:pic>
      <p:pic>
        <p:nvPicPr>
          <p:cNvPr id="1030" name="Picture 6" descr="Natural forcings include changes in the amount of energy emitted by the Sun, very slow variations in Earth's orbit, and volcanic eruptions.&lt;br /&gt;&lt;br /&gt;Since the start of the industrial revolution, the only natural forcing with any long-term significance has been a small increase in solar energy reaching Earth. However, this change is not nearly enough to account for the current warming.">
            <a:hlinkClick r:id="rId3"/>
          </p:cNvPr>
          <p:cNvPicPr>
            <a:picLocks noChangeAspect="1" noChangeArrowheads="1"/>
          </p:cNvPicPr>
          <p:nvPr/>
        </p:nvPicPr>
        <p:blipFill>
          <a:blip r:embed="rId4" cstate="print"/>
          <a:srcRect/>
          <a:stretch>
            <a:fillRect/>
          </a:stretch>
        </p:blipFill>
        <p:spPr bwMode="auto">
          <a:xfrm>
            <a:off x="4267201" y="4536218"/>
            <a:ext cx="4114799" cy="2321782"/>
          </a:xfrm>
          <a:prstGeom prst="rect">
            <a:avLst/>
          </a:prstGeom>
          <a:noFill/>
        </p:spPr>
      </p:pic>
      <p:sp>
        <p:nvSpPr>
          <p:cNvPr id="8" name="TextBox 7"/>
          <p:cNvSpPr txBox="1"/>
          <p:nvPr/>
        </p:nvSpPr>
        <p:spPr>
          <a:xfrm>
            <a:off x="4191000" y="3505200"/>
            <a:ext cx="4191000" cy="1692771"/>
          </a:xfrm>
          <a:prstGeom prst="rect">
            <a:avLst/>
          </a:prstGeom>
          <a:noFill/>
        </p:spPr>
        <p:txBody>
          <a:bodyPr wrap="square" rtlCol="0">
            <a:spAutoFit/>
          </a:bodyPr>
          <a:lstStyle/>
          <a:p>
            <a:r>
              <a:rPr lang="en-US" sz="1400" b="1" dirty="0" smtClean="0"/>
              <a:t>Natural </a:t>
            </a:r>
            <a:r>
              <a:rPr lang="en-US" sz="1400" b="1" dirty="0" err="1" smtClean="0"/>
              <a:t>Forcings</a:t>
            </a:r>
            <a:endParaRPr lang="en-US" sz="1400" b="1" dirty="0" smtClean="0"/>
          </a:p>
          <a:p>
            <a:r>
              <a:rPr lang="en-US" sz="1200" dirty="0" smtClean="0"/>
              <a:t>Natural </a:t>
            </a:r>
            <a:r>
              <a:rPr lang="en-US" sz="1200" dirty="0" err="1" smtClean="0"/>
              <a:t>forcings</a:t>
            </a:r>
            <a:r>
              <a:rPr lang="en-US" sz="1200" dirty="0" smtClean="0"/>
              <a:t> include changes in the amount of energy emitted by the Sun, very slow variations in Earth's orbit, and volcanic eruptions</a:t>
            </a:r>
          </a:p>
          <a:p>
            <a:r>
              <a:rPr lang="en-US" sz="1200" dirty="0" smtClean="0">
                <a:hlinkClick r:id="rId3"/>
              </a:rPr>
              <a:t>http://www.epa.gov/climatechange/science/causes.html</a:t>
            </a:r>
            <a:endParaRPr lang="en-US" sz="1200" dirty="0" smtClean="0"/>
          </a:p>
          <a:p>
            <a:endParaRPr lang="en-US" sz="1200" dirty="0" smtClean="0"/>
          </a:p>
          <a:p>
            <a:endParaRPr lang="en-US" sz="1200" dirty="0" smtClean="0"/>
          </a:p>
          <a:p>
            <a:endParaRPr lang="en-US" dirty="0"/>
          </a:p>
        </p:txBody>
      </p:sp>
      <p:sp>
        <p:nvSpPr>
          <p:cNvPr id="9" name="TextBox 8"/>
          <p:cNvSpPr txBox="1"/>
          <p:nvPr/>
        </p:nvSpPr>
        <p:spPr>
          <a:xfrm>
            <a:off x="381000" y="3886200"/>
            <a:ext cx="1911292" cy="369332"/>
          </a:xfrm>
          <a:prstGeom prst="rect">
            <a:avLst/>
          </a:prstGeom>
          <a:noFill/>
        </p:spPr>
        <p:txBody>
          <a:bodyPr wrap="none" rtlCol="0">
            <a:spAutoFit/>
          </a:bodyPr>
          <a:lstStyle/>
          <a:p>
            <a:r>
              <a:rPr lang="en-US" dirty="0" smtClean="0"/>
              <a:t>Volcanic Eruptions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6924973"/>
          </a:xfrm>
          <a:prstGeom prst="rect">
            <a:avLst/>
          </a:prstGeom>
          <a:noFill/>
        </p:spPr>
        <p:txBody>
          <a:bodyPr wrap="square" rtlCol="0">
            <a:spAutoFit/>
          </a:bodyPr>
          <a:lstStyle/>
          <a:p>
            <a:r>
              <a:rPr lang="en-US" sz="3600" dirty="0" smtClean="0"/>
              <a:t>Evidence for Global Climate Change </a:t>
            </a:r>
            <a:r>
              <a:rPr lang="en-US" sz="1100" dirty="0" smtClean="0">
                <a:hlinkClick r:id="rId2"/>
              </a:rPr>
              <a:t>http://climate.nasa.gov/evidence</a:t>
            </a:r>
            <a:endParaRPr lang="en-US" sz="1100" dirty="0" smtClean="0"/>
          </a:p>
          <a:p>
            <a:r>
              <a:rPr lang="en-US" dirty="0" smtClean="0"/>
              <a:t>Video UN report </a:t>
            </a:r>
            <a:r>
              <a:rPr lang="en-US" smtClean="0"/>
              <a:t>9/26/13 :</a:t>
            </a:r>
            <a:endParaRPr lang="en-US" dirty="0" smtClean="0"/>
          </a:p>
          <a:p>
            <a:pPr marL="342900" indent="-342900">
              <a:buFont typeface="+mj-lt"/>
              <a:buAutoNum type="arabicPeriod"/>
            </a:pPr>
            <a:r>
              <a:rPr lang="en-US" b="1" dirty="0" smtClean="0"/>
              <a:t>Sea level rise </a:t>
            </a:r>
            <a:r>
              <a:rPr lang="en-US" sz="1600" dirty="0" smtClean="0"/>
              <a:t>Global sea level rose about 17 centimeters (6.7 inches) in the last century. The rate in the last decade, however, is nearly double that of the last century.</a:t>
            </a:r>
            <a:r>
              <a:rPr lang="en-US" sz="1600" baseline="30000" dirty="0" smtClean="0">
                <a:hlinkClick r:id="rId2"/>
              </a:rPr>
              <a:t>4</a:t>
            </a:r>
            <a:endParaRPr lang="en-US" sz="1600" b="1" dirty="0" smtClean="0"/>
          </a:p>
          <a:p>
            <a:pPr marL="342900" indent="-342900">
              <a:buFont typeface="+mj-lt"/>
              <a:buAutoNum type="arabicPeriod"/>
            </a:pPr>
            <a:r>
              <a:rPr lang="en-US" b="1" dirty="0" smtClean="0"/>
              <a:t>Global temperature rise </a:t>
            </a:r>
            <a:r>
              <a:rPr lang="en-US" sz="1600" dirty="0" smtClean="0"/>
              <a:t>All three major global surface temperature reconstructions show that Earth has warmed since 1880.</a:t>
            </a:r>
            <a:r>
              <a:rPr lang="en-US" sz="1600" baseline="30000" dirty="0" smtClean="0">
                <a:hlinkClick r:id="rId2"/>
              </a:rPr>
              <a:t>5</a:t>
            </a:r>
            <a:r>
              <a:rPr lang="en-US" sz="1600" dirty="0" smtClean="0"/>
              <a:t> Most of this warming has occurred since the 1970s, with the 20 warmest years having occurred since 1981 and with all 10 of the warmest years occurring in the past 12 years.</a:t>
            </a:r>
            <a:r>
              <a:rPr lang="en-US" sz="1600" baseline="30000" dirty="0" smtClean="0">
                <a:hlinkClick r:id="rId2"/>
              </a:rPr>
              <a:t>6</a:t>
            </a:r>
            <a:r>
              <a:rPr lang="en-US" dirty="0" smtClean="0"/>
              <a:t> </a:t>
            </a:r>
            <a:endParaRPr lang="en-US" b="1" dirty="0" smtClean="0"/>
          </a:p>
          <a:p>
            <a:pPr marL="342900" indent="-342900">
              <a:buFont typeface="+mj-lt"/>
              <a:buAutoNum type="arabicPeriod"/>
            </a:pPr>
            <a:r>
              <a:rPr lang="en-US" b="1" dirty="0" smtClean="0"/>
              <a:t>Warming oceans </a:t>
            </a:r>
            <a:r>
              <a:rPr lang="en-US" sz="1600" dirty="0" smtClean="0"/>
              <a:t>The oceans have absorbed much of this increased heat, with the top 700 meters (about 2,300 feet) of ocean showing warming of 0.302 degrees Fahrenheit since 1969.</a:t>
            </a:r>
            <a:r>
              <a:rPr lang="en-US" sz="1600" baseline="30000" dirty="0" smtClean="0">
                <a:hlinkClick r:id="rId2"/>
              </a:rPr>
              <a:t>8</a:t>
            </a:r>
            <a:endParaRPr lang="en-US" sz="1600" b="1" dirty="0" smtClean="0"/>
          </a:p>
          <a:p>
            <a:pPr marL="342900" indent="-342900">
              <a:buFont typeface="+mj-lt"/>
              <a:buAutoNum type="arabicPeriod"/>
            </a:pPr>
            <a:r>
              <a:rPr lang="en-US" b="1" dirty="0" smtClean="0"/>
              <a:t>Shrinking ice sheets </a:t>
            </a:r>
            <a:r>
              <a:rPr lang="en-US" sz="1600" dirty="0" smtClean="0"/>
              <a:t>The Greenland and Antarctic ice sheets have decreased in mass. Data from NASA's Gravity Recovery and Climate Experiment show Greenland lost 150 to 250 cubic kilometers (36 to 60 cubic miles) of ice per year between 2002 and 2006, while Antarctica lost about 152 cubic kilometers (36 cubic miles) of ice between 2002 and 2005</a:t>
            </a:r>
            <a:endParaRPr lang="en-US" sz="1600" b="1" dirty="0" smtClean="0"/>
          </a:p>
          <a:p>
            <a:pPr marL="342900" indent="-342900">
              <a:buFont typeface="+mj-lt"/>
              <a:buAutoNum type="arabicPeriod"/>
            </a:pPr>
            <a:r>
              <a:rPr lang="en-US" b="1" dirty="0" smtClean="0"/>
              <a:t>Declining Arctic sea ice </a:t>
            </a:r>
            <a:r>
              <a:rPr lang="en-US" sz="1600" dirty="0" smtClean="0"/>
              <a:t>Both the extent and thickness of Arctic sea ice has declined rapidly over the last several decades</a:t>
            </a:r>
            <a:endParaRPr lang="en-US" sz="1600" b="1" dirty="0" smtClean="0"/>
          </a:p>
          <a:p>
            <a:pPr marL="342900" indent="-342900">
              <a:buFont typeface="+mj-lt"/>
              <a:buAutoNum type="arabicPeriod"/>
            </a:pPr>
            <a:r>
              <a:rPr lang="en-US" b="1" dirty="0" smtClean="0"/>
              <a:t>Glacial retreat </a:t>
            </a:r>
            <a:r>
              <a:rPr lang="en-US" sz="1600" dirty="0" smtClean="0"/>
              <a:t>Glaciers are retreating almost everywhere around the world — including in the Alps, Himalayas, Andes, Rockies, Alaska and Africa.</a:t>
            </a:r>
            <a:endParaRPr lang="en-US" sz="1600" b="1" dirty="0" smtClean="0"/>
          </a:p>
          <a:p>
            <a:pPr marL="342900" indent="-342900">
              <a:buFont typeface="+mj-lt"/>
              <a:buAutoNum type="arabicPeriod"/>
            </a:pPr>
            <a:r>
              <a:rPr lang="en-US" b="1" dirty="0" smtClean="0"/>
              <a:t>Extreme events </a:t>
            </a:r>
            <a:r>
              <a:rPr lang="en-US" sz="1600" b="1" dirty="0" smtClean="0"/>
              <a:t>(</a:t>
            </a:r>
            <a:r>
              <a:rPr lang="en-US" sz="1600" dirty="0" smtClean="0"/>
              <a:t>The number of record high temperature events in the United States has been increasing, while the number of record low temperature events has been decreasing, since 1950. The U.S. has also witnessed increasing numbers of intense rainfall events)</a:t>
            </a:r>
            <a:endParaRPr lang="en-US" sz="1600" b="1" dirty="0" smtClean="0"/>
          </a:p>
          <a:p>
            <a:pPr marL="342900" indent="-342900">
              <a:buFont typeface="+mj-lt"/>
              <a:buAutoNum type="arabicPeriod"/>
            </a:pPr>
            <a:r>
              <a:rPr lang="en-US" b="1" dirty="0" smtClean="0"/>
              <a:t>Ocean acidification </a:t>
            </a:r>
            <a:r>
              <a:rPr lang="en-US" sz="1600" dirty="0" smtClean="0"/>
              <a:t>(Since the beginning of the Industrial Revolution, the acidity of surface ocean waters has increased by about 30 percent)</a:t>
            </a:r>
            <a:endParaRPr lang="en-US" sz="1600" b="1" dirty="0" smtClean="0"/>
          </a:p>
          <a:p>
            <a:pPr marL="342900" indent="-342900"/>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ctictundra4.weebly.com/uploads/1/7/4/7/17474107/5416800_orig.jpg"/>
          <p:cNvPicPr>
            <a:picLocks noGrp="1" noChangeAspect="1" noChangeArrowheads="1"/>
          </p:cNvPicPr>
          <p:nvPr>
            <p:ph idx="1"/>
          </p:nvPr>
        </p:nvPicPr>
        <p:blipFill>
          <a:blip r:embed="rId2" cstate="print"/>
          <a:srcRect/>
          <a:stretch>
            <a:fillRect/>
          </a:stretch>
        </p:blipFill>
        <p:spPr bwMode="auto">
          <a:xfrm>
            <a:off x="990600" y="1905000"/>
            <a:ext cx="6934200" cy="4257230"/>
          </a:xfrm>
          <a:prstGeom prst="rect">
            <a:avLst/>
          </a:prstGeom>
          <a:noFill/>
        </p:spPr>
      </p:pic>
      <p:sp>
        <p:nvSpPr>
          <p:cNvPr id="5" name="Title 4"/>
          <p:cNvSpPr txBox="1">
            <a:spLocks noGrp="1"/>
          </p:cNvSpPr>
          <p:nvPr>
            <p:ph type="title"/>
          </p:nvPr>
        </p:nvSpPr>
        <p:spPr>
          <a:xfrm>
            <a:off x="152400" y="-1488"/>
            <a:ext cx="8229600" cy="1138773"/>
          </a:xfrm>
          <a:prstGeom prst="rect">
            <a:avLst/>
          </a:prstGeom>
          <a:noFill/>
        </p:spPr>
        <p:txBody>
          <a:bodyPr wrap="square" rtlCol="0">
            <a:spAutoFit/>
          </a:bodyPr>
          <a:lstStyle/>
          <a:p>
            <a:r>
              <a:rPr lang="en-US" dirty="0" smtClean="0"/>
              <a:t>Energy in Ecosystems</a:t>
            </a:r>
            <a:r>
              <a:rPr lang="en-US" sz="2400" dirty="0" smtClean="0"/>
              <a:t/>
            </a:r>
            <a:br>
              <a:rPr lang="en-US" sz="2400" dirty="0" smtClean="0"/>
            </a:br>
            <a:endParaRPr lang="en-US" sz="2400" dirty="0"/>
          </a:p>
        </p:txBody>
      </p:sp>
      <p:sp>
        <p:nvSpPr>
          <p:cNvPr id="6" name="TextBox 5"/>
          <p:cNvSpPr txBox="1"/>
          <p:nvPr/>
        </p:nvSpPr>
        <p:spPr>
          <a:xfrm>
            <a:off x="457200" y="990600"/>
            <a:ext cx="8458200" cy="923330"/>
          </a:xfrm>
          <a:prstGeom prst="rect">
            <a:avLst/>
          </a:prstGeom>
          <a:noFill/>
        </p:spPr>
        <p:txBody>
          <a:bodyPr wrap="square" rtlCol="0">
            <a:spAutoFit/>
          </a:bodyPr>
          <a:lstStyle/>
          <a:p>
            <a:r>
              <a:rPr lang="en-US" dirty="0" smtClean="0"/>
              <a:t>Within ecosystems energy flows from the radiant energy of the sun through the producers  and consumers as chemical energy this is ultimately transformed into heat energy.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5181600" y="304800"/>
            <a:ext cx="3810000" cy="6586418"/>
          </a:xfrm>
          <a:prstGeom prst="rect">
            <a:avLst/>
          </a:prstGeom>
          <a:noFill/>
          <a:ln w="9525">
            <a:noFill/>
            <a:miter lim="800000"/>
            <a:headEnd/>
            <a:tailEnd/>
          </a:ln>
        </p:spPr>
        <p:txBody>
          <a:bodyPr wrap="square">
            <a:spAutoFit/>
          </a:bodyPr>
          <a:lstStyle/>
          <a:p>
            <a:r>
              <a:rPr lang="en-US" sz="2800" b="1" dirty="0"/>
              <a:t>Levels of Organization:</a:t>
            </a:r>
          </a:p>
          <a:p>
            <a:endParaRPr lang="en-US" sz="1000" dirty="0"/>
          </a:p>
          <a:p>
            <a:r>
              <a:rPr lang="en-US" b="1" dirty="0"/>
              <a:t>1.</a:t>
            </a:r>
            <a:r>
              <a:rPr lang="en-US" b="1" u="sng" dirty="0"/>
              <a:t> Population- </a:t>
            </a:r>
            <a:r>
              <a:rPr lang="en-US" dirty="0"/>
              <a:t>2 or more groups of organisms of </a:t>
            </a:r>
            <a:r>
              <a:rPr lang="en-US" u="sng" dirty="0"/>
              <a:t>same species</a:t>
            </a:r>
          </a:p>
          <a:p>
            <a:r>
              <a:rPr lang="en-US" dirty="0" smtClean="0"/>
              <a:t>Ex. Beavers at Jordan Lake State Park</a:t>
            </a:r>
            <a:endParaRPr lang="en-US" dirty="0"/>
          </a:p>
          <a:p>
            <a:endParaRPr lang="en-US" sz="1000" dirty="0"/>
          </a:p>
          <a:p>
            <a:r>
              <a:rPr lang="en-US" b="1" dirty="0"/>
              <a:t>2.</a:t>
            </a:r>
            <a:r>
              <a:rPr lang="en-US" b="1" u="sng" dirty="0"/>
              <a:t> Community </a:t>
            </a:r>
            <a:r>
              <a:rPr lang="en-US" dirty="0" smtClean="0"/>
              <a:t>– populations of multiple species living in the same area</a:t>
            </a:r>
            <a:endParaRPr lang="en-US" dirty="0"/>
          </a:p>
          <a:p>
            <a:r>
              <a:rPr lang="en-US" dirty="0"/>
              <a:t>Ex. </a:t>
            </a:r>
            <a:r>
              <a:rPr lang="en-US" dirty="0" smtClean="0"/>
              <a:t>Beavers and Deer at Jordan Lake</a:t>
            </a:r>
            <a:endParaRPr lang="en-US" dirty="0"/>
          </a:p>
          <a:p>
            <a:endParaRPr lang="en-US" sz="1000" dirty="0"/>
          </a:p>
          <a:p>
            <a:r>
              <a:rPr lang="en-US" b="1" dirty="0"/>
              <a:t>3. </a:t>
            </a:r>
            <a:r>
              <a:rPr lang="en-US" b="1" u="sng" dirty="0"/>
              <a:t>Ecosystem</a:t>
            </a:r>
            <a:r>
              <a:rPr lang="en-US" b="1" dirty="0"/>
              <a:t> </a:t>
            </a:r>
            <a:r>
              <a:rPr lang="en-US" dirty="0" smtClean="0"/>
              <a:t>– a community of organisms interacting with each other </a:t>
            </a:r>
            <a:r>
              <a:rPr lang="en-US" u="sng" dirty="0" smtClean="0"/>
              <a:t>(biotic factors</a:t>
            </a:r>
            <a:r>
              <a:rPr lang="en-US" dirty="0" smtClean="0"/>
              <a:t>) within the environment (</a:t>
            </a:r>
            <a:r>
              <a:rPr lang="en-US" dirty="0" err="1" smtClean="0"/>
              <a:t>abiotic</a:t>
            </a:r>
            <a:r>
              <a:rPr lang="en-US" dirty="0" smtClean="0"/>
              <a:t> factors)</a:t>
            </a:r>
            <a:endParaRPr lang="en-US" dirty="0"/>
          </a:p>
          <a:p>
            <a:r>
              <a:rPr lang="en-US" dirty="0"/>
              <a:t>Ex. </a:t>
            </a:r>
            <a:r>
              <a:rPr lang="en-US" dirty="0" smtClean="0"/>
              <a:t>Beavers, deer, fish, water, </a:t>
            </a:r>
            <a:r>
              <a:rPr lang="en-US" dirty="0"/>
              <a:t>and </a:t>
            </a:r>
            <a:r>
              <a:rPr lang="en-US" dirty="0" smtClean="0"/>
              <a:t>sunlight at Jordan Lake</a:t>
            </a:r>
            <a:endParaRPr lang="en-US" dirty="0"/>
          </a:p>
          <a:p>
            <a:endParaRPr lang="en-US" sz="1200" dirty="0"/>
          </a:p>
          <a:p>
            <a:r>
              <a:rPr lang="en-US" b="1" dirty="0"/>
              <a:t>4. </a:t>
            </a:r>
            <a:r>
              <a:rPr lang="en-US" b="1" u="sng" dirty="0"/>
              <a:t>Biomes</a:t>
            </a:r>
            <a:r>
              <a:rPr lang="en-US" b="1" dirty="0"/>
              <a:t> </a:t>
            </a:r>
            <a:r>
              <a:rPr lang="en-US" dirty="0"/>
              <a:t>- Group of ecosystems that have the same climate </a:t>
            </a:r>
            <a:r>
              <a:rPr lang="en-US" dirty="0" smtClean="0"/>
              <a:t/>
            </a:r>
            <a:br>
              <a:rPr lang="en-US" dirty="0" smtClean="0"/>
            </a:br>
            <a:r>
              <a:rPr lang="en-US" dirty="0" smtClean="0"/>
              <a:t>Ex. </a:t>
            </a:r>
            <a:r>
              <a:rPr lang="en-US" dirty="0" err="1" smtClean="0"/>
              <a:t>decidious</a:t>
            </a:r>
            <a:r>
              <a:rPr lang="en-US" dirty="0" smtClean="0"/>
              <a:t> forest or tundra</a:t>
            </a:r>
            <a:endParaRPr lang="en-US" dirty="0"/>
          </a:p>
          <a:p>
            <a:endParaRPr lang="en-US" sz="1000" dirty="0"/>
          </a:p>
          <a:p>
            <a:pPr marL="342900" indent="-342900">
              <a:buAutoNum type="arabicPeriod" startAt="5"/>
            </a:pPr>
            <a:r>
              <a:rPr lang="en-US" b="1" u="sng" dirty="0" smtClean="0"/>
              <a:t>Biosphere</a:t>
            </a:r>
            <a:r>
              <a:rPr lang="en-US" dirty="0" smtClean="0"/>
              <a:t> </a:t>
            </a:r>
            <a:r>
              <a:rPr lang="en-US" dirty="0"/>
              <a:t>- Can support </a:t>
            </a:r>
            <a:r>
              <a:rPr lang="en-US" dirty="0" smtClean="0"/>
              <a:t>life </a:t>
            </a:r>
          </a:p>
          <a:p>
            <a:pPr marL="342900" indent="-342900"/>
            <a:r>
              <a:rPr lang="en-US" dirty="0" smtClean="0"/>
              <a:t>(Bio = life Sphere = circle)</a:t>
            </a:r>
            <a:endParaRPr lang="en-US" dirty="0"/>
          </a:p>
          <a:p>
            <a:r>
              <a:rPr lang="en-US" dirty="0"/>
              <a:t>Ex. </a:t>
            </a:r>
            <a:r>
              <a:rPr lang="en-US" dirty="0" smtClean="0"/>
              <a:t> The earth</a:t>
            </a:r>
            <a:r>
              <a:rPr lang="en-US" dirty="0"/>
              <a:t>	</a:t>
            </a:r>
          </a:p>
        </p:txBody>
      </p:sp>
      <p:sp>
        <p:nvSpPr>
          <p:cNvPr id="3077" name="TextBox 4"/>
          <p:cNvSpPr txBox="1">
            <a:spLocks noChangeArrowheads="1"/>
          </p:cNvSpPr>
          <p:nvPr/>
        </p:nvSpPr>
        <p:spPr bwMode="auto">
          <a:xfrm>
            <a:off x="0" y="228601"/>
            <a:ext cx="4114800" cy="3139321"/>
          </a:xfrm>
          <a:prstGeom prst="rect">
            <a:avLst/>
          </a:prstGeom>
          <a:noFill/>
          <a:ln w="9525">
            <a:noFill/>
            <a:miter lim="800000"/>
            <a:headEnd/>
            <a:tailEnd/>
          </a:ln>
        </p:spPr>
        <p:txBody>
          <a:bodyPr wrap="square">
            <a:spAutoFit/>
          </a:bodyPr>
          <a:lstStyle/>
          <a:p>
            <a:r>
              <a:rPr lang="en-US" b="1" u="sng" dirty="0"/>
              <a:t>Ecology: </a:t>
            </a:r>
            <a:r>
              <a:rPr lang="en-US" dirty="0"/>
              <a:t>the study of organisms and their environment</a:t>
            </a:r>
          </a:p>
          <a:p>
            <a:endParaRPr lang="en-US" dirty="0"/>
          </a:p>
          <a:p>
            <a:r>
              <a:rPr lang="en-US" b="1" u="sng" dirty="0"/>
              <a:t>Biotic </a:t>
            </a:r>
            <a:r>
              <a:rPr lang="en-US" b="1" u="sng" dirty="0" smtClean="0"/>
              <a:t>factors: </a:t>
            </a:r>
            <a:r>
              <a:rPr lang="en-US" dirty="0" smtClean="0"/>
              <a:t>Living parts of the environment</a:t>
            </a:r>
          </a:p>
          <a:p>
            <a:r>
              <a:rPr lang="en-US" dirty="0" smtClean="0"/>
              <a:t>Ex. Plants, animals, predators</a:t>
            </a:r>
          </a:p>
          <a:p>
            <a:endParaRPr lang="en-US" b="1" u="sng" dirty="0" smtClean="0"/>
          </a:p>
          <a:p>
            <a:r>
              <a:rPr lang="en-US" b="1" u="sng" dirty="0" err="1" smtClean="0"/>
              <a:t>Abiotic</a:t>
            </a:r>
            <a:r>
              <a:rPr lang="en-US" b="1" u="sng" dirty="0" smtClean="0"/>
              <a:t> factors: </a:t>
            </a:r>
            <a:r>
              <a:rPr lang="en-US" dirty="0" smtClean="0"/>
              <a:t>Nonliving parts of the environment</a:t>
            </a:r>
          </a:p>
          <a:p>
            <a:r>
              <a:rPr lang="en-US" dirty="0" smtClean="0"/>
              <a:t>Ex. Sunlight, water, temperature, nitrogen</a:t>
            </a:r>
          </a:p>
          <a:p>
            <a:endParaRPr lang="en-US" b="1" u="sng" dirty="0"/>
          </a:p>
        </p:txBody>
      </p:sp>
      <p:pic>
        <p:nvPicPr>
          <p:cNvPr id="3080" name="Picture 11" descr="Levels of Ecological Organization.bmp"/>
          <p:cNvPicPr>
            <a:picLocks noChangeAspect="1"/>
          </p:cNvPicPr>
          <p:nvPr/>
        </p:nvPicPr>
        <p:blipFill>
          <a:blip r:embed="rId3" cstate="print"/>
          <a:srcRect/>
          <a:stretch>
            <a:fillRect/>
          </a:stretch>
        </p:blipFill>
        <p:spPr bwMode="auto">
          <a:xfrm>
            <a:off x="152400" y="3428999"/>
            <a:ext cx="4876800" cy="34290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886200" y="152401"/>
            <a:ext cx="1066800" cy="5078313"/>
          </a:xfrm>
          <a:prstGeom prst="rect">
            <a:avLst/>
          </a:prstGeom>
          <a:noFill/>
          <a:ln w="9525">
            <a:noFill/>
            <a:miter lim="800000"/>
            <a:headEnd/>
            <a:tailEnd/>
          </a:ln>
        </p:spPr>
        <p:txBody>
          <a:bodyPr wrap="square">
            <a:spAutoFit/>
          </a:bodyPr>
          <a:lstStyle/>
          <a:p>
            <a:pPr algn="ctr"/>
            <a:r>
              <a:rPr lang="en-US" sz="5400" dirty="0"/>
              <a:t>E</a:t>
            </a:r>
            <a:br>
              <a:rPr lang="en-US" sz="5400" dirty="0"/>
            </a:br>
            <a:r>
              <a:rPr lang="en-US" sz="5400" dirty="0"/>
              <a:t>N</a:t>
            </a:r>
            <a:br>
              <a:rPr lang="en-US" sz="5400" dirty="0"/>
            </a:br>
            <a:r>
              <a:rPr lang="en-US" sz="5400" dirty="0"/>
              <a:t>E</a:t>
            </a:r>
            <a:br>
              <a:rPr lang="en-US" sz="5400" dirty="0"/>
            </a:br>
            <a:r>
              <a:rPr lang="en-US" sz="5400" dirty="0"/>
              <a:t>R</a:t>
            </a:r>
            <a:br>
              <a:rPr lang="en-US" sz="5400" dirty="0"/>
            </a:br>
            <a:r>
              <a:rPr lang="en-US" sz="5400" dirty="0"/>
              <a:t>G</a:t>
            </a:r>
            <a:br>
              <a:rPr lang="en-US" sz="5400" dirty="0"/>
            </a:br>
            <a:r>
              <a:rPr lang="en-US" sz="5400" dirty="0"/>
              <a:t>Y</a:t>
            </a:r>
          </a:p>
        </p:txBody>
      </p:sp>
      <p:sp>
        <p:nvSpPr>
          <p:cNvPr id="6147" name="Sun 2"/>
          <p:cNvSpPr>
            <a:spLocks noChangeArrowheads="1"/>
          </p:cNvSpPr>
          <p:nvPr/>
        </p:nvSpPr>
        <p:spPr bwMode="auto">
          <a:xfrm>
            <a:off x="3810000" y="5257800"/>
            <a:ext cx="1295400" cy="1295400"/>
          </a:xfrm>
          <a:prstGeom prst="sun">
            <a:avLst>
              <a:gd name="adj" fmla="val 25000"/>
            </a:avLst>
          </a:prstGeom>
          <a:solidFill>
            <a:srgbClr val="FFFF00"/>
          </a:solidFill>
          <a:ln w="9525" algn="ctr">
            <a:solidFill>
              <a:schemeClr val="tx1"/>
            </a:solidFill>
            <a:round/>
            <a:headEnd/>
            <a:tailEnd/>
          </a:ln>
        </p:spPr>
        <p:txBody>
          <a:bodyPr wrap="none"/>
          <a:lstStyle/>
          <a:p>
            <a:endParaRPr lang="en-US"/>
          </a:p>
        </p:txBody>
      </p:sp>
      <p:sp>
        <p:nvSpPr>
          <p:cNvPr id="5124" name="TextBox 3"/>
          <p:cNvSpPr txBox="1">
            <a:spLocks noChangeArrowheads="1"/>
          </p:cNvSpPr>
          <p:nvPr/>
        </p:nvSpPr>
        <p:spPr bwMode="auto">
          <a:xfrm>
            <a:off x="228600" y="381000"/>
            <a:ext cx="3810000" cy="6463308"/>
          </a:xfrm>
          <a:prstGeom prst="rect">
            <a:avLst/>
          </a:prstGeom>
          <a:noFill/>
          <a:ln w="9525">
            <a:noFill/>
            <a:miter lim="800000"/>
            <a:headEnd/>
            <a:tailEnd/>
          </a:ln>
        </p:spPr>
        <p:txBody>
          <a:bodyPr>
            <a:spAutoFit/>
          </a:bodyPr>
          <a:lstStyle/>
          <a:p>
            <a:r>
              <a:rPr lang="en-US" dirty="0" smtClean="0"/>
              <a:t>ALL living systems </a:t>
            </a:r>
            <a:r>
              <a:rPr lang="en-US" dirty="0"/>
              <a:t>must have energy in order </a:t>
            </a:r>
            <a:r>
              <a:rPr lang="en-US" dirty="0" smtClean="0"/>
              <a:t>to survive and </a:t>
            </a:r>
            <a:r>
              <a:rPr lang="en-US" dirty="0"/>
              <a:t>maintain </a:t>
            </a:r>
            <a:r>
              <a:rPr lang="en-US" dirty="0" smtClean="0"/>
              <a:t>homeostasis.</a:t>
            </a:r>
            <a:endParaRPr lang="en-US" dirty="0"/>
          </a:p>
          <a:p>
            <a:endParaRPr lang="en-US" dirty="0"/>
          </a:p>
          <a:p>
            <a:r>
              <a:rPr lang="en-US" dirty="0"/>
              <a:t>#1 Energy Source= </a:t>
            </a:r>
            <a:r>
              <a:rPr lang="en-US" dirty="0" smtClean="0"/>
              <a:t>SUN. This is referred to as radiant energy</a:t>
            </a:r>
            <a:endParaRPr lang="en-US" dirty="0"/>
          </a:p>
          <a:p>
            <a:endParaRPr lang="en-US" u="sng" dirty="0"/>
          </a:p>
          <a:p>
            <a:r>
              <a:rPr lang="en-US" b="1" u="sng" dirty="0" err="1"/>
              <a:t>Autotroph</a:t>
            </a:r>
            <a:endParaRPr lang="en-US" b="1" u="sng" dirty="0"/>
          </a:p>
          <a:p>
            <a:pPr>
              <a:buFont typeface="Arial" charset="0"/>
              <a:buChar char="•"/>
            </a:pPr>
            <a:r>
              <a:rPr lang="en-US" dirty="0"/>
              <a:t> </a:t>
            </a:r>
            <a:r>
              <a:rPr lang="en-US" dirty="0" smtClean="0"/>
              <a:t>organisms that make food (glucose)</a:t>
            </a:r>
          </a:p>
          <a:p>
            <a:pPr>
              <a:buFont typeface="Arial" charset="0"/>
              <a:buChar char="•"/>
            </a:pPr>
            <a:r>
              <a:rPr lang="en-US" dirty="0" smtClean="0"/>
              <a:t>Also known as </a:t>
            </a:r>
            <a:r>
              <a:rPr lang="en-US" u="sng" dirty="0" smtClean="0"/>
              <a:t>Producers </a:t>
            </a:r>
            <a:r>
              <a:rPr lang="en-US" dirty="0" smtClean="0"/>
              <a:t> </a:t>
            </a:r>
            <a:endParaRPr lang="en-US" dirty="0"/>
          </a:p>
          <a:p>
            <a:pPr>
              <a:buFont typeface="Arial" charset="0"/>
              <a:buChar char="•"/>
            </a:pPr>
            <a:r>
              <a:rPr lang="en-US" dirty="0"/>
              <a:t> </a:t>
            </a:r>
            <a:r>
              <a:rPr lang="en-US" dirty="0" smtClean="0"/>
              <a:t>Photosynthesis </a:t>
            </a:r>
            <a:r>
              <a:rPr lang="en-US" dirty="0"/>
              <a:t>– use </a:t>
            </a:r>
            <a:r>
              <a:rPr lang="en-US" dirty="0" smtClean="0"/>
              <a:t>sunlight to make glucose (sugar)</a:t>
            </a:r>
            <a:endParaRPr lang="en-US" dirty="0"/>
          </a:p>
          <a:p>
            <a:r>
              <a:rPr lang="en-US" dirty="0"/>
              <a:t>Ex. Plants</a:t>
            </a:r>
          </a:p>
          <a:p>
            <a:pPr>
              <a:buFont typeface="Arial" charset="0"/>
              <a:buChar char="•"/>
            </a:pPr>
            <a:r>
              <a:rPr lang="en-US" dirty="0"/>
              <a:t>Chemosynthesis – use chemicals</a:t>
            </a:r>
          </a:p>
          <a:p>
            <a:r>
              <a:rPr lang="en-US" dirty="0"/>
              <a:t>Ex.  Bacteria in the deep ocean </a:t>
            </a:r>
            <a:endParaRPr lang="en-US" dirty="0" smtClean="0"/>
          </a:p>
          <a:p>
            <a:endParaRPr lang="en-US" dirty="0"/>
          </a:p>
          <a:p>
            <a:r>
              <a:rPr lang="en-US" b="1" u="sng" dirty="0" err="1"/>
              <a:t>Heterotroph</a:t>
            </a:r>
            <a:endParaRPr lang="en-US" b="1" u="sng" dirty="0"/>
          </a:p>
          <a:p>
            <a:pPr>
              <a:buFont typeface="Arial" charset="0"/>
              <a:buChar char="•"/>
            </a:pPr>
            <a:r>
              <a:rPr lang="en-US" dirty="0"/>
              <a:t> eat </a:t>
            </a:r>
            <a:r>
              <a:rPr lang="en-US" dirty="0" smtClean="0"/>
              <a:t>other organisms</a:t>
            </a:r>
            <a:endParaRPr lang="en-US" dirty="0"/>
          </a:p>
          <a:p>
            <a:pPr>
              <a:buFont typeface="Arial" charset="0"/>
              <a:buChar char="•"/>
            </a:pPr>
            <a:r>
              <a:rPr lang="en-US" dirty="0" smtClean="0"/>
              <a:t>Also known as </a:t>
            </a:r>
            <a:r>
              <a:rPr lang="en-US" u="sng" dirty="0" smtClean="0"/>
              <a:t>Consumers</a:t>
            </a:r>
            <a:r>
              <a:rPr lang="en-US" dirty="0" smtClean="0"/>
              <a:t> because they must consume (eat) other organisms to get glucose. </a:t>
            </a:r>
          </a:p>
          <a:p>
            <a:pPr>
              <a:buFont typeface="Arial" charset="0"/>
              <a:buChar char="•"/>
            </a:pPr>
            <a:r>
              <a:rPr lang="en-US" dirty="0" smtClean="0"/>
              <a:t>Examples. Animals</a:t>
            </a:r>
          </a:p>
          <a:p>
            <a:endParaRPr lang="en-US" dirty="0"/>
          </a:p>
        </p:txBody>
      </p:sp>
      <p:sp>
        <p:nvSpPr>
          <p:cNvPr id="8" name="TextBox 7"/>
          <p:cNvSpPr txBox="1"/>
          <p:nvPr/>
        </p:nvSpPr>
        <p:spPr>
          <a:xfrm>
            <a:off x="4876800" y="457200"/>
            <a:ext cx="4038600" cy="5078313"/>
          </a:xfrm>
          <a:prstGeom prst="rect">
            <a:avLst/>
          </a:prstGeom>
          <a:noFill/>
        </p:spPr>
        <p:txBody>
          <a:bodyPr>
            <a:spAutoFit/>
          </a:bodyPr>
          <a:lstStyle/>
          <a:p>
            <a:pPr>
              <a:defRPr/>
            </a:pPr>
            <a:r>
              <a:rPr lang="en-US" u="sng" dirty="0"/>
              <a:t>Types of </a:t>
            </a:r>
            <a:r>
              <a:rPr lang="en-US" u="sng" dirty="0" err="1"/>
              <a:t>Heterotrophs</a:t>
            </a:r>
            <a:endParaRPr lang="en-US" u="sng" dirty="0"/>
          </a:p>
          <a:p>
            <a:pPr>
              <a:defRPr/>
            </a:pPr>
            <a:endParaRPr lang="en-US" u="sng" dirty="0"/>
          </a:p>
          <a:p>
            <a:pPr marL="342900" indent="-342900">
              <a:buFontTx/>
              <a:buAutoNum type="arabicPeriod"/>
              <a:defRPr/>
            </a:pPr>
            <a:r>
              <a:rPr lang="en-US" dirty="0"/>
              <a:t>Herbivore: eats plants</a:t>
            </a:r>
          </a:p>
          <a:p>
            <a:pPr marL="342900" indent="-342900">
              <a:defRPr/>
            </a:pPr>
            <a:r>
              <a:rPr lang="en-US" dirty="0"/>
              <a:t>Ex. Deer, cows</a:t>
            </a:r>
          </a:p>
          <a:p>
            <a:pPr marL="342900" indent="-342900">
              <a:defRPr/>
            </a:pPr>
            <a:endParaRPr lang="en-US" dirty="0"/>
          </a:p>
          <a:p>
            <a:pPr marL="342900" indent="-342900">
              <a:defRPr/>
            </a:pPr>
            <a:r>
              <a:rPr lang="en-US" dirty="0"/>
              <a:t>2. Carnivore: eats meat</a:t>
            </a:r>
          </a:p>
          <a:p>
            <a:pPr marL="342900" indent="-342900">
              <a:defRPr/>
            </a:pPr>
            <a:r>
              <a:rPr lang="en-US" dirty="0"/>
              <a:t>Ex.  lions</a:t>
            </a:r>
          </a:p>
          <a:p>
            <a:pPr marL="342900" indent="-342900">
              <a:defRPr/>
            </a:pPr>
            <a:endParaRPr lang="en-US" dirty="0"/>
          </a:p>
          <a:p>
            <a:pPr marL="342900" indent="-342900">
              <a:defRPr/>
            </a:pPr>
            <a:r>
              <a:rPr lang="en-US" dirty="0"/>
              <a:t>3. Omnivore: eats both</a:t>
            </a:r>
          </a:p>
          <a:p>
            <a:pPr marL="342900" indent="-342900">
              <a:defRPr/>
            </a:pPr>
            <a:r>
              <a:rPr lang="en-US" dirty="0"/>
              <a:t>Ex. Bear- berry, fish</a:t>
            </a:r>
          </a:p>
          <a:p>
            <a:pPr marL="342900" indent="-342900">
              <a:defRPr/>
            </a:pPr>
            <a:endParaRPr lang="en-US" dirty="0"/>
          </a:p>
          <a:p>
            <a:pPr marL="342900" indent="-342900">
              <a:defRPr/>
            </a:pPr>
            <a:r>
              <a:rPr lang="en-US" dirty="0"/>
              <a:t>4. Scavengers: eat dead stuff</a:t>
            </a:r>
          </a:p>
          <a:p>
            <a:pPr marL="342900" indent="-342900">
              <a:defRPr/>
            </a:pPr>
            <a:r>
              <a:rPr lang="en-US" dirty="0"/>
              <a:t>Ex.  buzzards</a:t>
            </a:r>
          </a:p>
          <a:p>
            <a:pPr marL="342900" indent="-342900">
              <a:defRPr/>
            </a:pPr>
            <a:endParaRPr lang="en-US" dirty="0"/>
          </a:p>
          <a:p>
            <a:pPr marL="342900" indent="-342900">
              <a:defRPr/>
            </a:pPr>
            <a:r>
              <a:rPr lang="en-US" dirty="0"/>
              <a:t>5. Decomposers: biodegrade (break down) things</a:t>
            </a:r>
          </a:p>
          <a:p>
            <a:pPr marL="342900" indent="-342900">
              <a:defRPr/>
            </a:pPr>
            <a:r>
              <a:rPr lang="en-US" dirty="0"/>
              <a:t>Ex. </a:t>
            </a:r>
            <a:r>
              <a:rPr lang="en-US" dirty="0" smtClean="0"/>
              <a:t>Bacteria in forest break down trees and dead animals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4">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4">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4">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tle.westone.wa.gov.au/content/file/bb27755a-6279-f6c4-46c4-8296295c7417/1/geography_unit_2b.zip/content/cell4_spatial_impact/images/se751_idea04_pic03.jpg"/>
          <p:cNvPicPr>
            <a:picLocks noChangeAspect="1" noChangeArrowheads="1"/>
          </p:cNvPicPr>
          <p:nvPr/>
        </p:nvPicPr>
        <p:blipFill>
          <a:blip r:embed="rId2" cstate="print"/>
          <a:srcRect/>
          <a:stretch>
            <a:fillRect/>
          </a:stretch>
        </p:blipFill>
        <p:spPr bwMode="auto">
          <a:xfrm>
            <a:off x="228600" y="381000"/>
            <a:ext cx="8229600" cy="58864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52400" y="1600200"/>
            <a:ext cx="3124200" cy="1190625"/>
          </a:xfrm>
          <a:prstGeom prst="rect">
            <a:avLst/>
          </a:prstGeom>
          <a:noFill/>
          <a:ln w="9525">
            <a:noFill/>
            <a:miter lim="800000"/>
            <a:headEnd/>
            <a:tailEnd/>
          </a:ln>
        </p:spPr>
        <p:txBody>
          <a:bodyPr>
            <a:spAutoFit/>
          </a:bodyPr>
          <a:lstStyle/>
          <a:p>
            <a:r>
              <a:rPr lang="en-US"/>
              <a:t>Only 10 percent of energy goes to the next level. The rest is either used or lost as heat.</a:t>
            </a:r>
          </a:p>
        </p:txBody>
      </p:sp>
      <p:sp>
        <p:nvSpPr>
          <p:cNvPr id="6147" name="TextBox 2"/>
          <p:cNvSpPr txBox="1">
            <a:spLocks noChangeArrowheads="1"/>
          </p:cNvSpPr>
          <p:nvPr/>
        </p:nvSpPr>
        <p:spPr bwMode="auto">
          <a:xfrm>
            <a:off x="152400" y="2895600"/>
            <a:ext cx="2209800" cy="2586038"/>
          </a:xfrm>
          <a:prstGeom prst="rect">
            <a:avLst/>
          </a:prstGeom>
          <a:noFill/>
          <a:ln w="9525">
            <a:noFill/>
            <a:miter lim="800000"/>
            <a:headEnd/>
            <a:tailEnd/>
          </a:ln>
        </p:spPr>
        <p:txBody>
          <a:bodyPr>
            <a:spAutoFit/>
          </a:bodyPr>
          <a:lstStyle/>
          <a:p>
            <a:r>
              <a:rPr lang="en-US"/>
              <a:t>As move up the pyramid energy is lost so the </a:t>
            </a:r>
          </a:p>
          <a:p>
            <a:r>
              <a:rPr lang="en-US"/>
              <a:t>amount of energy decreases.</a:t>
            </a:r>
          </a:p>
          <a:p>
            <a:endParaRPr lang="en-US"/>
          </a:p>
          <a:p>
            <a:r>
              <a:rPr lang="en-US"/>
              <a:t>Energy must be replaced by the sun.</a:t>
            </a:r>
          </a:p>
        </p:txBody>
      </p:sp>
      <p:sp>
        <p:nvSpPr>
          <p:cNvPr id="7172" name="Isosceles Triangle 3"/>
          <p:cNvSpPr>
            <a:spLocks noChangeArrowheads="1"/>
          </p:cNvSpPr>
          <p:nvPr/>
        </p:nvSpPr>
        <p:spPr bwMode="auto">
          <a:xfrm>
            <a:off x="1143000" y="304800"/>
            <a:ext cx="6477000" cy="6553200"/>
          </a:xfrm>
          <a:prstGeom prst="triangle">
            <a:avLst>
              <a:gd name="adj" fmla="val 50000"/>
            </a:avLst>
          </a:prstGeom>
          <a:solidFill>
            <a:schemeClr val="accent1"/>
          </a:solidFill>
          <a:ln w="9525" algn="ctr">
            <a:solidFill>
              <a:schemeClr val="tx1"/>
            </a:solidFill>
            <a:round/>
            <a:headEnd/>
            <a:tailEnd/>
          </a:ln>
        </p:spPr>
        <p:txBody>
          <a:bodyPr wrap="none"/>
          <a:lstStyle/>
          <a:p>
            <a:endParaRPr lang="en-US"/>
          </a:p>
        </p:txBody>
      </p:sp>
      <p:cxnSp>
        <p:nvCxnSpPr>
          <p:cNvPr id="7173" name="Straight Connector 5"/>
          <p:cNvCxnSpPr>
            <a:cxnSpLocks noChangeShapeType="1"/>
          </p:cNvCxnSpPr>
          <p:nvPr/>
        </p:nvCxnSpPr>
        <p:spPr bwMode="auto">
          <a:xfrm>
            <a:off x="3657600" y="1828800"/>
            <a:ext cx="1447800" cy="1588"/>
          </a:xfrm>
          <a:prstGeom prst="line">
            <a:avLst/>
          </a:prstGeom>
          <a:noFill/>
          <a:ln w="9525" algn="ctr">
            <a:solidFill>
              <a:schemeClr val="tx1"/>
            </a:solidFill>
            <a:round/>
            <a:headEnd/>
            <a:tailEnd/>
          </a:ln>
        </p:spPr>
      </p:cxnSp>
      <p:cxnSp>
        <p:nvCxnSpPr>
          <p:cNvPr id="7174" name="Straight Connector 7"/>
          <p:cNvCxnSpPr>
            <a:cxnSpLocks noChangeShapeType="1"/>
          </p:cNvCxnSpPr>
          <p:nvPr/>
        </p:nvCxnSpPr>
        <p:spPr bwMode="auto">
          <a:xfrm>
            <a:off x="3124200" y="2819400"/>
            <a:ext cx="2438400" cy="1588"/>
          </a:xfrm>
          <a:prstGeom prst="line">
            <a:avLst/>
          </a:prstGeom>
          <a:noFill/>
          <a:ln w="9525" algn="ctr">
            <a:solidFill>
              <a:schemeClr val="tx1"/>
            </a:solidFill>
            <a:round/>
            <a:headEnd/>
            <a:tailEnd/>
          </a:ln>
        </p:spPr>
      </p:cxnSp>
      <p:cxnSp>
        <p:nvCxnSpPr>
          <p:cNvPr id="7175" name="Straight Connector 9"/>
          <p:cNvCxnSpPr>
            <a:cxnSpLocks noChangeShapeType="1"/>
          </p:cNvCxnSpPr>
          <p:nvPr/>
        </p:nvCxnSpPr>
        <p:spPr bwMode="auto">
          <a:xfrm>
            <a:off x="2514600" y="4114800"/>
            <a:ext cx="3733800" cy="1588"/>
          </a:xfrm>
          <a:prstGeom prst="line">
            <a:avLst/>
          </a:prstGeom>
          <a:noFill/>
          <a:ln w="9525" algn="ctr">
            <a:solidFill>
              <a:schemeClr val="tx1"/>
            </a:solidFill>
            <a:round/>
            <a:headEnd/>
            <a:tailEnd/>
          </a:ln>
        </p:spPr>
      </p:cxnSp>
      <p:cxnSp>
        <p:nvCxnSpPr>
          <p:cNvPr id="7176" name="Straight Connector 11"/>
          <p:cNvCxnSpPr>
            <a:cxnSpLocks noChangeShapeType="1"/>
          </p:cNvCxnSpPr>
          <p:nvPr/>
        </p:nvCxnSpPr>
        <p:spPr bwMode="auto">
          <a:xfrm>
            <a:off x="1828800" y="5410200"/>
            <a:ext cx="5105400" cy="1588"/>
          </a:xfrm>
          <a:prstGeom prst="line">
            <a:avLst/>
          </a:prstGeom>
          <a:noFill/>
          <a:ln w="9525" algn="ctr">
            <a:solidFill>
              <a:schemeClr val="tx1"/>
            </a:solidFill>
            <a:round/>
            <a:headEnd/>
            <a:tailEnd/>
          </a:ln>
        </p:spPr>
      </p:cxnSp>
      <p:sp>
        <p:nvSpPr>
          <p:cNvPr id="7177" name="Sun 12"/>
          <p:cNvSpPr>
            <a:spLocks noChangeArrowheads="1"/>
          </p:cNvSpPr>
          <p:nvPr/>
        </p:nvSpPr>
        <p:spPr bwMode="auto">
          <a:xfrm>
            <a:off x="5638800" y="152400"/>
            <a:ext cx="1828800" cy="1828800"/>
          </a:xfrm>
          <a:prstGeom prst="sun">
            <a:avLst>
              <a:gd name="adj" fmla="val 25000"/>
            </a:avLst>
          </a:prstGeom>
          <a:solidFill>
            <a:srgbClr val="FFFF00"/>
          </a:solidFill>
          <a:ln w="9525" algn="ctr">
            <a:solidFill>
              <a:schemeClr val="tx1"/>
            </a:solidFill>
            <a:round/>
            <a:headEnd/>
            <a:tailEnd/>
          </a:ln>
        </p:spPr>
        <p:txBody>
          <a:bodyPr wrap="none"/>
          <a:lstStyle/>
          <a:p>
            <a:r>
              <a:rPr lang="en-US"/>
              <a:t>SUN</a:t>
            </a:r>
          </a:p>
        </p:txBody>
      </p:sp>
      <p:sp>
        <p:nvSpPr>
          <p:cNvPr id="6154" name="TextBox 13"/>
          <p:cNvSpPr txBox="1">
            <a:spLocks noChangeArrowheads="1"/>
          </p:cNvSpPr>
          <p:nvPr/>
        </p:nvSpPr>
        <p:spPr bwMode="auto">
          <a:xfrm>
            <a:off x="6629400" y="2743200"/>
            <a:ext cx="2133600" cy="641350"/>
          </a:xfrm>
          <a:prstGeom prst="rect">
            <a:avLst/>
          </a:prstGeom>
          <a:noFill/>
          <a:ln w="9525">
            <a:noFill/>
            <a:miter lim="800000"/>
            <a:headEnd/>
            <a:tailEnd/>
          </a:ln>
        </p:spPr>
        <p:txBody>
          <a:bodyPr>
            <a:spAutoFit/>
          </a:bodyPr>
          <a:lstStyle/>
          <a:p>
            <a:r>
              <a:rPr lang="en-US"/>
              <a:t>Trophic Level = Energy Level.</a:t>
            </a:r>
          </a:p>
        </p:txBody>
      </p:sp>
      <p:sp>
        <p:nvSpPr>
          <p:cNvPr id="6155" name="TextBox 10"/>
          <p:cNvSpPr txBox="1">
            <a:spLocks noChangeArrowheads="1"/>
          </p:cNvSpPr>
          <p:nvPr/>
        </p:nvSpPr>
        <p:spPr bwMode="auto">
          <a:xfrm>
            <a:off x="1828800" y="5791200"/>
            <a:ext cx="4953000" cy="915988"/>
          </a:xfrm>
          <a:prstGeom prst="rect">
            <a:avLst/>
          </a:prstGeom>
          <a:noFill/>
          <a:ln w="9525">
            <a:noFill/>
            <a:miter lim="800000"/>
            <a:headEnd/>
            <a:tailEnd/>
          </a:ln>
        </p:spPr>
        <p:txBody>
          <a:bodyPr>
            <a:spAutoFit/>
          </a:bodyPr>
          <a:lstStyle/>
          <a:p>
            <a:pPr algn="ctr"/>
            <a:r>
              <a:rPr lang="en-US"/>
              <a:t>1</a:t>
            </a:r>
            <a:r>
              <a:rPr lang="en-US" baseline="30000"/>
              <a:t>st</a:t>
            </a:r>
            <a:r>
              <a:rPr lang="en-US"/>
              <a:t> trophic level.  </a:t>
            </a:r>
          </a:p>
          <a:p>
            <a:pPr algn="ctr"/>
            <a:r>
              <a:rPr lang="en-US"/>
              <a:t>Autotroph- plant. </a:t>
            </a:r>
          </a:p>
          <a:p>
            <a:pPr algn="ctr"/>
            <a:r>
              <a:rPr lang="en-US"/>
              <a:t>Producer.</a:t>
            </a:r>
          </a:p>
        </p:txBody>
      </p:sp>
      <p:sp>
        <p:nvSpPr>
          <p:cNvPr id="6156" name="TextBox 11"/>
          <p:cNvSpPr txBox="1">
            <a:spLocks noChangeArrowheads="1"/>
          </p:cNvSpPr>
          <p:nvPr/>
        </p:nvSpPr>
        <p:spPr bwMode="auto">
          <a:xfrm>
            <a:off x="2895600" y="4343400"/>
            <a:ext cx="3276600" cy="915988"/>
          </a:xfrm>
          <a:prstGeom prst="rect">
            <a:avLst/>
          </a:prstGeom>
          <a:noFill/>
          <a:ln w="9525">
            <a:noFill/>
            <a:miter lim="800000"/>
            <a:headEnd/>
            <a:tailEnd/>
          </a:ln>
        </p:spPr>
        <p:txBody>
          <a:bodyPr>
            <a:spAutoFit/>
          </a:bodyPr>
          <a:lstStyle/>
          <a:p>
            <a:pPr algn="ctr"/>
            <a:r>
              <a:rPr lang="en-US"/>
              <a:t>2</a:t>
            </a:r>
            <a:r>
              <a:rPr lang="en-US" baseline="30000"/>
              <a:t>nd</a:t>
            </a:r>
            <a:r>
              <a:rPr lang="en-US"/>
              <a:t> trophic level</a:t>
            </a:r>
          </a:p>
          <a:p>
            <a:pPr algn="ctr"/>
            <a:r>
              <a:rPr lang="en-US"/>
              <a:t>1</a:t>
            </a:r>
            <a:r>
              <a:rPr lang="en-US" baseline="30000"/>
              <a:t>st</a:t>
            </a:r>
            <a:r>
              <a:rPr lang="en-US"/>
              <a:t> heterotroph (1</a:t>
            </a:r>
            <a:r>
              <a:rPr lang="en-US" baseline="30000"/>
              <a:t>st</a:t>
            </a:r>
            <a:r>
              <a:rPr lang="en-US"/>
              <a:t> consumer)</a:t>
            </a:r>
          </a:p>
          <a:p>
            <a:pPr algn="ctr"/>
            <a:r>
              <a:rPr lang="en-US"/>
              <a:t>Herbivore- eats plants</a:t>
            </a:r>
          </a:p>
        </p:txBody>
      </p:sp>
      <p:sp>
        <p:nvSpPr>
          <p:cNvPr id="6157" name="TextBox 12"/>
          <p:cNvSpPr txBox="1">
            <a:spLocks noChangeArrowheads="1"/>
          </p:cNvSpPr>
          <p:nvPr/>
        </p:nvSpPr>
        <p:spPr bwMode="auto">
          <a:xfrm>
            <a:off x="2819400" y="3048000"/>
            <a:ext cx="3200400" cy="825500"/>
          </a:xfrm>
          <a:prstGeom prst="rect">
            <a:avLst/>
          </a:prstGeom>
          <a:noFill/>
          <a:ln w="9525">
            <a:noFill/>
            <a:miter lim="800000"/>
            <a:headEnd/>
            <a:tailEnd/>
          </a:ln>
        </p:spPr>
        <p:txBody>
          <a:bodyPr>
            <a:spAutoFit/>
          </a:bodyPr>
          <a:lstStyle/>
          <a:p>
            <a:pPr algn="ctr"/>
            <a:r>
              <a:rPr lang="en-US" sz="1600"/>
              <a:t>3</a:t>
            </a:r>
            <a:r>
              <a:rPr lang="en-US" sz="1600" baseline="30000"/>
              <a:t>rd</a:t>
            </a:r>
            <a:r>
              <a:rPr lang="en-US" sz="1600"/>
              <a:t> trophic level</a:t>
            </a:r>
          </a:p>
          <a:p>
            <a:pPr algn="ctr"/>
            <a:r>
              <a:rPr lang="en-US" sz="1600"/>
              <a:t> 2</a:t>
            </a:r>
            <a:r>
              <a:rPr lang="en-US" sz="1600" baseline="30000"/>
              <a:t>nd</a:t>
            </a:r>
            <a:r>
              <a:rPr lang="en-US" sz="1600"/>
              <a:t> heterotroph (2</a:t>
            </a:r>
            <a:r>
              <a:rPr lang="en-US" sz="1600" baseline="30000"/>
              <a:t>nd</a:t>
            </a:r>
            <a:r>
              <a:rPr lang="en-US" sz="1600"/>
              <a:t> consumer)</a:t>
            </a:r>
          </a:p>
          <a:p>
            <a:pPr algn="ctr"/>
            <a:r>
              <a:rPr lang="en-US" sz="1600"/>
              <a:t>Carnivore- eats herbivore</a:t>
            </a:r>
          </a:p>
        </p:txBody>
      </p:sp>
      <p:sp>
        <p:nvSpPr>
          <p:cNvPr id="6158" name="TextBox 13"/>
          <p:cNvSpPr txBox="1">
            <a:spLocks noChangeArrowheads="1"/>
          </p:cNvSpPr>
          <p:nvPr/>
        </p:nvSpPr>
        <p:spPr bwMode="auto">
          <a:xfrm>
            <a:off x="3124200" y="1828800"/>
            <a:ext cx="2667000" cy="1069975"/>
          </a:xfrm>
          <a:prstGeom prst="rect">
            <a:avLst/>
          </a:prstGeom>
          <a:noFill/>
          <a:ln w="9525">
            <a:noFill/>
            <a:miter lim="800000"/>
            <a:headEnd/>
            <a:tailEnd/>
          </a:ln>
        </p:spPr>
        <p:txBody>
          <a:bodyPr>
            <a:spAutoFit/>
          </a:bodyPr>
          <a:lstStyle/>
          <a:p>
            <a:pPr algn="ctr"/>
            <a:r>
              <a:rPr lang="en-US" sz="1600"/>
              <a:t>4</a:t>
            </a:r>
            <a:r>
              <a:rPr lang="en-US" sz="1600" baseline="30000"/>
              <a:t>th</a:t>
            </a:r>
            <a:r>
              <a:rPr lang="en-US" sz="1600"/>
              <a:t> trophic level  </a:t>
            </a:r>
          </a:p>
          <a:p>
            <a:pPr algn="ctr"/>
            <a:r>
              <a:rPr lang="en-US" sz="1600"/>
              <a:t>3</a:t>
            </a:r>
            <a:r>
              <a:rPr lang="en-US" sz="1600" baseline="30000"/>
              <a:t>rd</a:t>
            </a:r>
            <a:r>
              <a:rPr lang="en-US" sz="1600"/>
              <a:t> heterotroph </a:t>
            </a:r>
          </a:p>
          <a:p>
            <a:pPr algn="ctr"/>
            <a:r>
              <a:rPr lang="en-US" sz="1600"/>
              <a:t>(3</a:t>
            </a:r>
            <a:r>
              <a:rPr lang="en-US" sz="1600" baseline="30000"/>
              <a:t>rd</a:t>
            </a:r>
            <a:r>
              <a:rPr lang="en-US" sz="1600"/>
              <a:t>  consumer)</a:t>
            </a:r>
          </a:p>
          <a:p>
            <a:pPr algn="ctr"/>
            <a:r>
              <a:rPr lang="en-US" sz="1600"/>
              <a:t>Carnivore- eats meat</a:t>
            </a:r>
          </a:p>
        </p:txBody>
      </p:sp>
      <p:sp>
        <p:nvSpPr>
          <p:cNvPr id="6159" name="TextBox 14"/>
          <p:cNvSpPr txBox="1">
            <a:spLocks noChangeArrowheads="1"/>
          </p:cNvSpPr>
          <p:nvPr/>
        </p:nvSpPr>
        <p:spPr bwMode="auto">
          <a:xfrm>
            <a:off x="3581400" y="1066800"/>
            <a:ext cx="1600200" cy="581025"/>
          </a:xfrm>
          <a:prstGeom prst="rect">
            <a:avLst/>
          </a:prstGeom>
          <a:noFill/>
          <a:ln w="9525">
            <a:noFill/>
            <a:miter lim="800000"/>
            <a:headEnd/>
            <a:tailEnd/>
          </a:ln>
        </p:spPr>
        <p:txBody>
          <a:bodyPr>
            <a:spAutoFit/>
          </a:bodyPr>
          <a:lstStyle/>
          <a:p>
            <a:pPr algn="ctr"/>
            <a:r>
              <a:rPr lang="en-US" sz="1600"/>
              <a:t>Scavengers, decomposers</a:t>
            </a:r>
          </a:p>
        </p:txBody>
      </p:sp>
      <p:sp>
        <p:nvSpPr>
          <p:cNvPr id="6160" name="TextBox 16"/>
          <p:cNvSpPr txBox="1">
            <a:spLocks noChangeArrowheads="1"/>
          </p:cNvSpPr>
          <p:nvPr/>
        </p:nvSpPr>
        <p:spPr bwMode="auto">
          <a:xfrm>
            <a:off x="457200" y="304800"/>
            <a:ext cx="3048000" cy="1190625"/>
          </a:xfrm>
          <a:prstGeom prst="rect">
            <a:avLst/>
          </a:prstGeom>
          <a:noFill/>
          <a:ln w="9525">
            <a:noFill/>
            <a:miter lim="800000"/>
            <a:headEnd/>
            <a:tailEnd/>
          </a:ln>
        </p:spPr>
        <p:txBody>
          <a:bodyPr>
            <a:spAutoFit/>
          </a:bodyPr>
          <a:lstStyle/>
          <a:p>
            <a:r>
              <a:rPr lang="en-US" dirty="0"/>
              <a:t>Food Chain – the way energy is passed in an ecosystem, the feeding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5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15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p:bldP spid="6156" grpId="0"/>
      <p:bldP spid="6157" grpId="0"/>
      <p:bldP spid="6158" grpId="0"/>
      <p:bldP spid="61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04800"/>
            <a:ext cx="7924800" cy="2168525"/>
          </a:xfrm>
          <a:prstGeom prst="rect">
            <a:avLst/>
          </a:prstGeom>
          <a:noFill/>
        </p:spPr>
        <p:txBody>
          <a:bodyPr>
            <a:spAutoFit/>
          </a:bodyPr>
          <a:lstStyle/>
          <a:p>
            <a:pPr>
              <a:defRPr/>
            </a:pPr>
            <a:r>
              <a:rPr lang="en-US" b="1" dirty="0"/>
              <a:t>Ecological Pyramid – </a:t>
            </a:r>
            <a:r>
              <a:rPr lang="en-US" dirty="0"/>
              <a:t>shows the amount of energy or matter contained within each </a:t>
            </a:r>
            <a:r>
              <a:rPr lang="en-US" dirty="0" err="1"/>
              <a:t>trophic</a:t>
            </a:r>
            <a:r>
              <a:rPr lang="en-US" dirty="0"/>
              <a:t> level.</a:t>
            </a:r>
          </a:p>
          <a:p>
            <a:pPr marL="342900" indent="-342900">
              <a:defRPr/>
            </a:pPr>
            <a:r>
              <a:rPr lang="en-US" dirty="0"/>
              <a:t>	</a:t>
            </a:r>
            <a:endParaRPr lang="en-US" sz="500" dirty="0"/>
          </a:p>
          <a:p>
            <a:pPr marL="342900" indent="-342900">
              <a:defRPr/>
            </a:pPr>
            <a:r>
              <a:rPr lang="en-US" sz="1600" dirty="0"/>
              <a:t>	Pyramids (Diagrams) that show the transfer of: (pg. 72 and 73 in text)</a:t>
            </a:r>
          </a:p>
          <a:p>
            <a:pPr marL="1257300" lvl="2" indent="-342900">
              <a:buFont typeface="Arial" pitchFamily="34" charset="0"/>
              <a:buChar char="•"/>
              <a:defRPr/>
            </a:pPr>
            <a:r>
              <a:rPr lang="en-US" sz="1600" dirty="0"/>
              <a:t>Energy</a:t>
            </a:r>
          </a:p>
          <a:p>
            <a:pPr marL="1257300" lvl="2" indent="-342900">
              <a:buFont typeface="Arial" pitchFamily="34" charset="0"/>
              <a:buChar char="•"/>
              <a:defRPr/>
            </a:pPr>
            <a:r>
              <a:rPr lang="en-US" sz="1600" dirty="0"/>
              <a:t>Biomass – amount of living matter at each </a:t>
            </a:r>
            <a:r>
              <a:rPr lang="en-US" sz="1600" dirty="0" err="1"/>
              <a:t>trophic</a:t>
            </a:r>
            <a:r>
              <a:rPr lang="en-US" sz="1600" dirty="0"/>
              <a:t> level</a:t>
            </a:r>
          </a:p>
          <a:p>
            <a:pPr marL="1257300" lvl="2" indent="-342900">
              <a:buFont typeface="Arial" pitchFamily="34" charset="0"/>
              <a:buChar char="•"/>
              <a:defRPr/>
            </a:pPr>
            <a:r>
              <a:rPr lang="en-US" sz="1600" dirty="0"/>
              <a:t>Population Size – relative # of organisms at each </a:t>
            </a:r>
            <a:r>
              <a:rPr lang="en-US" sz="1600" dirty="0" err="1"/>
              <a:t>trophic</a:t>
            </a:r>
            <a:r>
              <a:rPr lang="en-US" sz="1600" dirty="0"/>
              <a:t> level</a:t>
            </a:r>
          </a:p>
          <a:p>
            <a:pPr marL="342900" indent="-342900">
              <a:defRPr/>
            </a:pPr>
            <a:endParaRPr lang="en-US" dirty="0"/>
          </a:p>
        </p:txBody>
      </p:sp>
      <p:pic>
        <p:nvPicPr>
          <p:cNvPr id="9" name="Picture 8" descr="Energy Pyramid #2.bmp"/>
          <p:cNvPicPr>
            <a:picLocks noChangeAspect="1"/>
          </p:cNvPicPr>
          <p:nvPr/>
        </p:nvPicPr>
        <p:blipFill>
          <a:blip r:embed="rId3" cstate="print"/>
          <a:srcRect/>
          <a:stretch>
            <a:fillRect/>
          </a:stretch>
        </p:blipFill>
        <p:spPr bwMode="auto">
          <a:xfrm>
            <a:off x="5211763" y="2362200"/>
            <a:ext cx="3932237" cy="3276600"/>
          </a:xfrm>
          <a:prstGeom prst="rect">
            <a:avLst/>
          </a:prstGeom>
          <a:noFill/>
          <a:ln w="9525">
            <a:noFill/>
            <a:miter lim="800000"/>
            <a:headEnd/>
            <a:tailEnd/>
          </a:ln>
        </p:spPr>
      </p:pic>
      <p:pic>
        <p:nvPicPr>
          <p:cNvPr id="8" name="Picture 7" descr="Energy Pyramid #1.bmp"/>
          <p:cNvPicPr>
            <a:picLocks noChangeAspect="1"/>
          </p:cNvPicPr>
          <p:nvPr/>
        </p:nvPicPr>
        <p:blipFill>
          <a:blip r:embed="rId4" cstate="print"/>
          <a:srcRect/>
          <a:stretch>
            <a:fillRect/>
          </a:stretch>
        </p:blipFill>
        <p:spPr bwMode="auto">
          <a:xfrm>
            <a:off x="304800" y="2514600"/>
            <a:ext cx="5410200"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381000" y="609600"/>
            <a:ext cx="8305800" cy="825500"/>
          </a:xfrm>
          <a:prstGeom prst="rect">
            <a:avLst/>
          </a:prstGeom>
          <a:noFill/>
          <a:ln w="9525">
            <a:noFill/>
            <a:miter lim="800000"/>
            <a:headEnd/>
            <a:tailEnd/>
          </a:ln>
        </p:spPr>
        <p:txBody>
          <a:bodyPr>
            <a:spAutoFit/>
          </a:bodyPr>
          <a:lstStyle/>
          <a:p>
            <a:r>
              <a:rPr lang="en-US" sz="1600" dirty="0"/>
              <a:t>**Only 10% of the available energy contained in one </a:t>
            </a:r>
            <a:r>
              <a:rPr lang="en-US" sz="1600" dirty="0" err="1"/>
              <a:t>trophic</a:t>
            </a:r>
            <a:r>
              <a:rPr lang="en-US" sz="1600" dirty="0"/>
              <a:t> level gets passed on to the next </a:t>
            </a:r>
            <a:r>
              <a:rPr lang="en-US" sz="1600" dirty="0" err="1"/>
              <a:t>trophic</a:t>
            </a:r>
            <a:r>
              <a:rPr lang="en-US" sz="1600" dirty="0"/>
              <a:t> level.</a:t>
            </a:r>
          </a:p>
          <a:p>
            <a:r>
              <a:rPr lang="en-US" sz="1600" dirty="0"/>
              <a:t>	</a:t>
            </a:r>
            <a:r>
              <a:rPr lang="en-US" sz="1600" dirty="0" smtClean="0"/>
              <a:t>        Ex</a:t>
            </a:r>
            <a:r>
              <a:rPr lang="en-US" sz="1600" dirty="0"/>
              <a:t>.  Algae (1000 cal. – energy)     minnow(100cal.)      </a:t>
            </a:r>
            <a:r>
              <a:rPr lang="en-US" sz="1600" dirty="0" smtClean="0"/>
              <a:t>     </a:t>
            </a:r>
            <a:r>
              <a:rPr lang="en-US" sz="1600" dirty="0"/>
              <a:t>blue gill (10cal.)</a:t>
            </a:r>
          </a:p>
        </p:txBody>
      </p:sp>
      <p:sp>
        <p:nvSpPr>
          <p:cNvPr id="3" name="TextBox 8"/>
          <p:cNvSpPr txBox="1">
            <a:spLocks noChangeArrowheads="1"/>
          </p:cNvSpPr>
          <p:nvPr/>
        </p:nvSpPr>
        <p:spPr bwMode="auto">
          <a:xfrm>
            <a:off x="533400" y="1752600"/>
            <a:ext cx="7772400" cy="3216275"/>
          </a:xfrm>
          <a:prstGeom prst="rect">
            <a:avLst/>
          </a:prstGeom>
          <a:noFill/>
          <a:ln w="9525">
            <a:noFill/>
            <a:miter lim="800000"/>
            <a:headEnd/>
            <a:tailEnd/>
          </a:ln>
        </p:spPr>
        <p:txBody>
          <a:bodyPr>
            <a:spAutoFit/>
          </a:bodyPr>
          <a:lstStyle/>
          <a:p>
            <a:r>
              <a:rPr lang="en-US"/>
              <a:t>Where does the rest (90%) of that energy go?</a:t>
            </a:r>
          </a:p>
          <a:p>
            <a:endParaRPr lang="en-US" sz="500"/>
          </a:p>
          <a:p>
            <a:r>
              <a:rPr lang="en-US"/>
              <a:t>1. Lost as Heat</a:t>
            </a:r>
          </a:p>
          <a:p>
            <a:endParaRPr lang="en-US"/>
          </a:p>
          <a:p>
            <a:r>
              <a:rPr lang="en-US"/>
              <a:t>2.  Not all of the food is eaten</a:t>
            </a:r>
          </a:p>
          <a:p>
            <a:endParaRPr lang="en-US"/>
          </a:p>
          <a:p>
            <a:r>
              <a:rPr lang="en-US"/>
              <a:t>3.Not all of the food is digested</a:t>
            </a:r>
          </a:p>
          <a:p>
            <a:endParaRPr lang="en-US"/>
          </a:p>
          <a:p>
            <a:r>
              <a:rPr lang="en-US"/>
              <a:t>4. Entire level cannot be consumed</a:t>
            </a:r>
          </a:p>
          <a:p>
            <a:r>
              <a:rPr lang="en-US"/>
              <a:t> (Ex. All the grass on the Earth cannot be eaten)</a:t>
            </a:r>
          </a:p>
          <a:p>
            <a:endParaRPr lang="en-US"/>
          </a:p>
          <a:p>
            <a:endParaRPr lang="en-US"/>
          </a:p>
        </p:txBody>
      </p:sp>
      <p:cxnSp>
        <p:nvCxnSpPr>
          <p:cNvPr id="9220" name="Straight Arrow Connector 6"/>
          <p:cNvCxnSpPr>
            <a:cxnSpLocks noChangeShapeType="1"/>
          </p:cNvCxnSpPr>
          <p:nvPr/>
        </p:nvCxnSpPr>
        <p:spPr bwMode="auto">
          <a:xfrm>
            <a:off x="4191000" y="1295400"/>
            <a:ext cx="228600" cy="1588"/>
          </a:xfrm>
          <a:prstGeom prst="straightConnector1">
            <a:avLst/>
          </a:prstGeom>
          <a:noFill/>
          <a:ln w="9525" algn="ctr">
            <a:solidFill>
              <a:schemeClr val="tx1"/>
            </a:solidFill>
            <a:round/>
            <a:headEnd/>
            <a:tailEnd type="arrow" w="med" len="med"/>
          </a:ln>
        </p:spPr>
      </p:cxnSp>
      <p:cxnSp>
        <p:nvCxnSpPr>
          <p:cNvPr id="9221" name="Straight Arrow Connector 7"/>
          <p:cNvCxnSpPr>
            <a:cxnSpLocks noChangeShapeType="1"/>
          </p:cNvCxnSpPr>
          <p:nvPr/>
        </p:nvCxnSpPr>
        <p:spPr bwMode="auto">
          <a:xfrm>
            <a:off x="5943600" y="1295400"/>
            <a:ext cx="304800" cy="1588"/>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04800"/>
            <a:ext cx="6477000" cy="1465263"/>
          </a:xfrm>
          <a:prstGeom prst="rect">
            <a:avLst/>
          </a:prstGeom>
          <a:noFill/>
        </p:spPr>
        <p:txBody>
          <a:bodyPr>
            <a:spAutoFit/>
          </a:bodyPr>
          <a:lstStyle/>
          <a:p>
            <a:pPr>
              <a:defRPr/>
            </a:pPr>
            <a:r>
              <a:rPr lang="en-US" b="1" dirty="0"/>
              <a:t>Food Web - </a:t>
            </a:r>
            <a:r>
              <a:rPr lang="en-US" dirty="0"/>
              <a:t>Interconnected Food Chain.</a:t>
            </a:r>
          </a:p>
          <a:p>
            <a:pPr marL="342900" indent="-342900">
              <a:defRPr/>
            </a:pPr>
            <a:endParaRPr lang="en-US" dirty="0"/>
          </a:p>
          <a:p>
            <a:pPr marL="342900" indent="-342900">
              <a:buFont typeface="Arial" pitchFamily="34" charset="0"/>
              <a:buChar char="•"/>
              <a:defRPr/>
            </a:pPr>
            <a:r>
              <a:rPr lang="en-US" dirty="0"/>
              <a:t>The arrow in a food web always points toward the consumer in the direction of the flow of energy.</a:t>
            </a:r>
          </a:p>
          <a:p>
            <a:pPr marL="342900" indent="-342900">
              <a:defRPr/>
            </a:pPr>
            <a:endParaRPr lang="en-US" dirty="0"/>
          </a:p>
        </p:txBody>
      </p:sp>
      <p:pic>
        <p:nvPicPr>
          <p:cNvPr id="8196" name="Picture 7" descr="food web.bmp"/>
          <p:cNvPicPr>
            <a:picLocks noChangeAspect="1"/>
          </p:cNvPicPr>
          <p:nvPr/>
        </p:nvPicPr>
        <p:blipFill>
          <a:blip r:embed="rId3" cstate="print"/>
          <a:srcRect/>
          <a:stretch>
            <a:fillRect/>
          </a:stretch>
        </p:blipFill>
        <p:spPr bwMode="auto">
          <a:xfrm>
            <a:off x="3048000" y="1600200"/>
            <a:ext cx="5564188" cy="3733800"/>
          </a:xfrm>
          <a:prstGeom prst="rect">
            <a:avLst/>
          </a:prstGeom>
          <a:noFill/>
          <a:ln w="9525">
            <a:noFill/>
            <a:miter lim="800000"/>
            <a:headEnd/>
            <a:tailEnd/>
          </a:ln>
        </p:spPr>
      </p:pic>
      <p:sp>
        <p:nvSpPr>
          <p:cNvPr id="8197" name="TextBox 4"/>
          <p:cNvSpPr txBox="1">
            <a:spLocks noChangeArrowheads="1"/>
          </p:cNvSpPr>
          <p:nvPr/>
        </p:nvSpPr>
        <p:spPr bwMode="auto">
          <a:xfrm>
            <a:off x="228600" y="1752600"/>
            <a:ext cx="2895600" cy="3300413"/>
          </a:xfrm>
          <a:prstGeom prst="rect">
            <a:avLst/>
          </a:prstGeom>
          <a:noFill/>
          <a:ln w="9525">
            <a:noFill/>
            <a:miter lim="800000"/>
            <a:headEnd/>
            <a:tailEnd/>
          </a:ln>
        </p:spPr>
        <p:txBody>
          <a:bodyPr>
            <a:spAutoFit/>
          </a:bodyPr>
          <a:lstStyle/>
          <a:p>
            <a:endParaRPr lang="en-US" sz="1600"/>
          </a:p>
          <a:p>
            <a:endParaRPr lang="en-US" sz="1600"/>
          </a:p>
          <a:p>
            <a:r>
              <a:rPr lang="en-US" sz="1600"/>
              <a:t>Ex.</a:t>
            </a:r>
          </a:p>
          <a:p>
            <a:endParaRPr lang="en-US" sz="1600"/>
          </a:p>
          <a:p>
            <a:r>
              <a:rPr lang="en-US" sz="1600"/>
              <a:t>Tertiary Consumer – Hawk</a:t>
            </a:r>
          </a:p>
          <a:p>
            <a:endParaRPr lang="en-US" sz="1600"/>
          </a:p>
          <a:p>
            <a:r>
              <a:rPr lang="en-US" sz="1600"/>
              <a:t>Secondary Consumer – Bird</a:t>
            </a:r>
          </a:p>
          <a:p>
            <a:endParaRPr lang="en-US" sz="1600"/>
          </a:p>
          <a:p>
            <a:r>
              <a:rPr lang="en-US" sz="1600"/>
              <a:t>Primary Consumer – grasshopper</a:t>
            </a:r>
          </a:p>
          <a:p>
            <a:endParaRPr lang="en-US" sz="1600"/>
          </a:p>
          <a:p>
            <a:r>
              <a:rPr lang="en-US" sz="1600"/>
              <a:t>Producer - Grass </a:t>
            </a:r>
          </a:p>
          <a:p>
            <a:r>
              <a:rPr lang="en-US"/>
              <a:t>  </a:t>
            </a:r>
          </a:p>
        </p:txBody>
      </p:sp>
      <p:sp>
        <p:nvSpPr>
          <p:cNvPr id="10246" name="TextBox 5"/>
          <p:cNvSpPr txBox="1">
            <a:spLocks noChangeArrowheads="1"/>
          </p:cNvSpPr>
          <p:nvPr/>
        </p:nvSpPr>
        <p:spPr bwMode="auto">
          <a:xfrm>
            <a:off x="152400" y="5562600"/>
            <a:ext cx="8580438" cy="646113"/>
          </a:xfrm>
          <a:prstGeom prst="rect">
            <a:avLst/>
          </a:prstGeom>
          <a:noFill/>
          <a:ln w="9525">
            <a:noFill/>
            <a:miter lim="800000"/>
            <a:headEnd/>
            <a:tailEnd/>
          </a:ln>
        </p:spPr>
        <p:txBody>
          <a:bodyPr wrap="none">
            <a:spAutoFit/>
          </a:bodyPr>
          <a:lstStyle/>
          <a:p>
            <a:r>
              <a:rPr lang="en-US" dirty="0"/>
              <a:t>Video on food web:2:30 </a:t>
            </a:r>
            <a:r>
              <a:rPr lang="en-US" dirty="0">
                <a:hlinkClick r:id="rId4"/>
              </a:rPr>
              <a:t>http://www.teachersdomain.org/asset/ean08_vid_foodfish/</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715000" cy="792162"/>
          </a:xfrm>
        </p:spPr>
        <p:txBody>
          <a:bodyPr>
            <a:normAutofit/>
          </a:bodyPr>
          <a:lstStyle/>
          <a:p>
            <a:r>
              <a:rPr lang="en-US" sz="3000" b="1" dirty="0" smtClean="0"/>
              <a:t>What shapes an Ecosystem?</a:t>
            </a:r>
            <a:endParaRPr lang="en-US" sz="3000" dirty="0"/>
          </a:p>
        </p:txBody>
      </p:sp>
      <p:sp>
        <p:nvSpPr>
          <p:cNvPr id="3" name="Content Placeholder 2"/>
          <p:cNvSpPr>
            <a:spLocks noGrp="1"/>
          </p:cNvSpPr>
          <p:nvPr>
            <p:ph idx="1"/>
          </p:nvPr>
        </p:nvSpPr>
        <p:spPr>
          <a:xfrm>
            <a:off x="304800" y="762000"/>
            <a:ext cx="8382000" cy="3810000"/>
          </a:xfrm>
        </p:spPr>
        <p:txBody>
          <a:bodyPr>
            <a:normAutofit fontScale="32500" lnSpcReduction="20000"/>
          </a:bodyPr>
          <a:lstStyle/>
          <a:p>
            <a:r>
              <a:rPr lang="en-US" sz="5500" b="1" dirty="0" smtClean="0"/>
              <a:t>Competition</a:t>
            </a:r>
            <a:r>
              <a:rPr lang="en-US" sz="5500" dirty="0" smtClean="0"/>
              <a:t>- fighting over resources (food, water, sunlight) </a:t>
            </a:r>
          </a:p>
          <a:p>
            <a:pPr>
              <a:buNone/>
            </a:pPr>
            <a:endParaRPr lang="en-US" sz="5500" dirty="0" smtClean="0"/>
          </a:p>
          <a:p>
            <a:r>
              <a:rPr lang="en-US" sz="5500" b="1" dirty="0" smtClean="0"/>
              <a:t>Predation: Predator/Prey- </a:t>
            </a:r>
            <a:r>
              <a:rPr lang="en-US" sz="5500" dirty="0" smtClean="0">
                <a:sym typeface="Wingdings" pitchFamily="2" charset="2"/>
              </a:rPr>
              <a:t>Prey population up, predator up because more food, then prey gets eaten, levels down, predator down from lack of food, less predators so more prey, more prey then more predators. </a:t>
            </a:r>
          </a:p>
          <a:p>
            <a:pPr>
              <a:buNone/>
            </a:pPr>
            <a:endParaRPr lang="en-US" sz="5500" b="1" dirty="0" smtClean="0"/>
          </a:p>
          <a:p>
            <a:r>
              <a:rPr lang="en-US" sz="5500" b="1" dirty="0" smtClean="0"/>
              <a:t>Symbiosis</a:t>
            </a:r>
            <a:r>
              <a:rPr lang="en-US" sz="5500" dirty="0" smtClean="0"/>
              <a:t> </a:t>
            </a:r>
            <a:r>
              <a:rPr lang="en-US" sz="5500" dirty="0" smtClean="0">
                <a:sym typeface="Wingdings" pitchFamily="36" charset="2"/>
              </a:rPr>
              <a:t> close relationship of </a:t>
            </a:r>
            <a:r>
              <a:rPr lang="en-US" sz="5500" dirty="0" err="1" smtClean="0">
                <a:sym typeface="Wingdings" pitchFamily="36" charset="2"/>
              </a:rPr>
              <a:t>organsims</a:t>
            </a:r>
            <a:r>
              <a:rPr lang="en-US" sz="5500" dirty="0" smtClean="0">
                <a:sym typeface="Wingdings" pitchFamily="36" charset="2"/>
              </a:rPr>
              <a:t>: living together, nothing dies</a:t>
            </a:r>
          </a:p>
          <a:p>
            <a:endParaRPr lang="en-US" sz="5500" dirty="0" smtClean="0">
              <a:sym typeface="Wingdings" pitchFamily="2" charset="2"/>
            </a:endParaRPr>
          </a:p>
          <a:p>
            <a:pPr>
              <a:buNone/>
            </a:pPr>
            <a:r>
              <a:rPr lang="en-US" sz="5500" dirty="0" smtClean="0">
                <a:sym typeface="Wingdings" pitchFamily="2" charset="2"/>
              </a:rPr>
              <a:t>         Types of Symbiotic Relationships: </a:t>
            </a:r>
            <a:br>
              <a:rPr lang="en-US" sz="5500" dirty="0" smtClean="0">
                <a:sym typeface="Wingdings" pitchFamily="2" charset="2"/>
              </a:rPr>
            </a:br>
            <a:r>
              <a:rPr lang="en-US" sz="5500" dirty="0" smtClean="0">
                <a:sym typeface="Wingdings" pitchFamily="2" charset="2"/>
              </a:rPr>
              <a:t/>
            </a:r>
            <a:br>
              <a:rPr lang="en-US" sz="5500" dirty="0" smtClean="0">
                <a:sym typeface="Wingdings" pitchFamily="2" charset="2"/>
              </a:rPr>
            </a:br>
            <a:r>
              <a:rPr lang="en-US" sz="5500" dirty="0" smtClean="0">
                <a:sym typeface="Wingdings" pitchFamily="2" charset="2"/>
              </a:rPr>
              <a:t> </a:t>
            </a:r>
            <a:r>
              <a:rPr lang="en-US" sz="5500" b="1" dirty="0" smtClean="0">
                <a:sym typeface="Wingdings" pitchFamily="2" charset="2"/>
              </a:rPr>
              <a:t>Mutualism</a:t>
            </a:r>
            <a:r>
              <a:rPr lang="en-US" sz="5500" dirty="0" smtClean="0">
                <a:sym typeface="Wingdings" pitchFamily="2" charset="2"/>
              </a:rPr>
              <a:t>: Both species benefit  (Ex. Fish in coral)</a:t>
            </a:r>
          </a:p>
          <a:p>
            <a:pPr>
              <a:buNone/>
            </a:pPr>
            <a:r>
              <a:rPr lang="en-US" sz="5500" dirty="0" smtClean="0">
                <a:sym typeface="Wingdings" pitchFamily="2" charset="2"/>
              </a:rPr>
              <a:t/>
            </a:r>
            <a:br>
              <a:rPr lang="en-US" sz="5500" dirty="0" smtClean="0">
                <a:sym typeface="Wingdings" pitchFamily="2" charset="2"/>
              </a:rPr>
            </a:br>
            <a:r>
              <a:rPr lang="en-US" sz="5500" b="1" dirty="0" smtClean="0">
                <a:sym typeface="Wingdings" pitchFamily="2" charset="2"/>
              </a:rPr>
              <a:t>Parasitism:</a:t>
            </a:r>
            <a:r>
              <a:rPr lang="en-US" sz="5500" dirty="0" smtClean="0">
                <a:sym typeface="Wingdings" pitchFamily="2" charset="2"/>
              </a:rPr>
              <a:t> 1 organism benefits (parasite) , 1  organism is harmed (host)     (Ex.  Leeches on a host)</a:t>
            </a:r>
          </a:p>
          <a:p>
            <a:endParaRPr lang="en-US" dirty="0" smtClean="0">
              <a:sym typeface="Wingdings" pitchFamily="36" charset="2"/>
            </a:endParaRPr>
          </a:p>
          <a:p>
            <a:endParaRPr lang="en-US" dirty="0"/>
          </a:p>
        </p:txBody>
      </p:sp>
      <p:pic>
        <p:nvPicPr>
          <p:cNvPr id="41986" name="Picture 2" descr="http://images.lingvistika.org/w/images/thumb/c/cc/Hoppensteadt_pp.jpg/300px-Hoppensteadt_pp.jpg"/>
          <p:cNvPicPr>
            <a:picLocks noChangeAspect="1" noChangeArrowheads="1"/>
          </p:cNvPicPr>
          <p:nvPr/>
        </p:nvPicPr>
        <p:blipFill>
          <a:blip r:embed="rId2" cstate="print"/>
          <a:srcRect/>
          <a:stretch>
            <a:fillRect/>
          </a:stretch>
        </p:blipFill>
        <p:spPr bwMode="auto">
          <a:xfrm>
            <a:off x="5181600" y="4425820"/>
            <a:ext cx="3505200" cy="2432180"/>
          </a:xfrm>
          <a:prstGeom prst="rect">
            <a:avLst/>
          </a:prstGeom>
          <a:noFill/>
        </p:spPr>
      </p:pic>
      <p:pic>
        <p:nvPicPr>
          <p:cNvPr id="49154" name="Picture 2" descr="http://upload.wikimedia.org/wikipedia/commons/thumb/1/1f/Wolves_Kill.jpg/500px-Wolves_Kill.jpg"/>
          <p:cNvPicPr>
            <a:picLocks noChangeAspect="1" noChangeArrowheads="1"/>
          </p:cNvPicPr>
          <p:nvPr/>
        </p:nvPicPr>
        <p:blipFill>
          <a:blip r:embed="rId3" cstate="print"/>
          <a:srcRect/>
          <a:stretch>
            <a:fillRect/>
          </a:stretch>
        </p:blipFill>
        <p:spPr bwMode="auto">
          <a:xfrm>
            <a:off x="381000" y="4598213"/>
            <a:ext cx="4533900" cy="203118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381000" y="3505200"/>
            <a:ext cx="7827963" cy="923925"/>
          </a:xfrm>
          <a:prstGeom prst="rect">
            <a:avLst/>
          </a:prstGeom>
          <a:noFill/>
          <a:ln w="9525">
            <a:noFill/>
            <a:miter lim="800000"/>
            <a:headEnd/>
            <a:tailEnd/>
          </a:ln>
        </p:spPr>
        <p:txBody>
          <a:bodyPr wrap="none">
            <a:spAutoFit/>
          </a:bodyPr>
          <a:lstStyle/>
          <a:p>
            <a:r>
              <a:rPr lang="en-US"/>
              <a:t>Symbiosis Video </a:t>
            </a:r>
          </a:p>
          <a:p>
            <a:r>
              <a:rPr lang="en-US">
                <a:hlinkClick r:id="rId2"/>
              </a:rPr>
              <a:t>http://www.pbs.org/wgbh/evolution/library/01/3/quicktime/l_013_01_56.html</a:t>
            </a:r>
            <a:endParaRPr lang="en-US"/>
          </a:p>
          <a:p>
            <a:endParaRPr lang="en-US"/>
          </a:p>
        </p:txBody>
      </p:sp>
      <p:pic>
        <p:nvPicPr>
          <p:cNvPr id="21507" name="Picture 2" descr="ant.jpg"/>
          <p:cNvPicPr>
            <a:picLocks noChangeAspect="1"/>
          </p:cNvPicPr>
          <p:nvPr/>
        </p:nvPicPr>
        <p:blipFill>
          <a:blip r:embed="rId3" cstate="print"/>
          <a:srcRect/>
          <a:stretch>
            <a:fillRect/>
          </a:stretch>
        </p:blipFill>
        <p:spPr bwMode="auto">
          <a:xfrm>
            <a:off x="533400" y="4572000"/>
            <a:ext cx="2286000" cy="2286000"/>
          </a:xfrm>
          <a:prstGeom prst="rect">
            <a:avLst/>
          </a:prstGeom>
          <a:noFill/>
          <a:ln w="9525">
            <a:noFill/>
            <a:miter lim="800000"/>
            <a:headEnd/>
            <a:tailEnd/>
          </a:ln>
        </p:spPr>
      </p:pic>
      <p:pic>
        <p:nvPicPr>
          <p:cNvPr id="21508" name="Picture 3" descr="ant.fungus.jpg"/>
          <p:cNvPicPr>
            <a:picLocks noChangeAspect="1"/>
          </p:cNvPicPr>
          <p:nvPr/>
        </p:nvPicPr>
        <p:blipFill>
          <a:blip r:embed="rId4" cstate="print"/>
          <a:srcRect/>
          <a:stretch>
            <a:fillRect/>
          </a:stretch>
        </p:blipFill>
        <p:spPr bwMode="auto">
          <a:xfrm>
            <a:off x="5181600" y="4343400"/>
            <a:ext cx="2935288" cy="2193925"/>
          </a:xfrm>
          <a:prstGeom prst="rect">
            <a:avLst/>
          </a:prstGeom>
          <a:noFill/>
          <a:ln w="9525">
            <a:noFill/>
            <a:miter lim="800000"/>
            <a:headEnd/>
            <a:tailEnd/>
          </a:ln>
        </p:spPr>
      </p:pic>
      <p:pic>
        <p:nvPicPr>
          <p:cNvPr id="39938" name="Picture 2" descr="http://moodleshare.org/pluginfile.php/5599/mod_page/content/1/w9_clownfish_sea_anemones_revised.jpg"/>
          <p:cNvPicPr>
            <a:picLocks noChangeAspect="1" noChangeArrowheads="1"/>
          </p:cNvPicPr>
          <p:nvPr/>
        </p:nvPicPr>
        <p:blipFill>
          <a:blip r:embed="rId5" cstate="print"/>
          <a:srcRect/>
          <a:stretch>
            <a:fillRect/>
          </a:stretch>
        </p:blipFill>
        <p:spPr bwMode="auto">
          <a:xfrm>
            <a:off x="457200" y="304800"/>
            <a:ext cx="3810000" cy="2943225"/>
          </a:xfrm>
          <a:prstGeom prst="rect">
            <a:avLst/>
          </a:prstGeom>
          <a:noFill/>
        </p:spPr>
      </p:pic>
      <p:sp>
        <p:nvSpPr>
          <p:cNvPr id="6" name="TextBox 5"/>
          <p:cNvSpPr txBox="1"/>
          <p:nvPr/>
        </p:nvSpPr>
        <p:spPr>
          <a:xfrm>
            <a:off x="4495800" y="762000"/>
            <a:ext cx="1192955" cy="369332"/>
          </a:xfrm>
          <a:prstGeom prst="rect">
            <a:avLst/>
          </a:prstGeom>
          <a:noFill/>
        </p:spPr>
        <p:txBody>
          <a:bodyPr wrap="none" rtlCol="0">
            <a:spAutoFit/>
          </a:bodyPr>
          <a:lstStyle/>
          <a:p>
            <a:r>
              <a:rPr lang="en-US" dirty="0" smtClean="0"/>
              <a:t>Mutualism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86800" cy="1077218"/>
          </a:xfrm>
          <a:prstGeom prst="rect">
            <a:avLst/>
          </a:prstGeom>
          <a:noFill/>
        </p:spPr>
        <p:txBody>
          <a:bodyPr wrap="square" rtlCol="0">
            <a:spAutoFit/>
          </a:bodyPr>
          <a:lstStyle/>
          <a:p>
            <a:r>
              <a:rPr lang="en-US" sz="3200" b="1" u="sng" dirty="0" smtClean="0"/>
              <a:t>Population Growth Rate: </a:t>
            </a:r>
            <a:r>
              <a:rPr lang="en-US" sz="3200" dirty="0" smtClean="0"/>
              <a:t>the change in a population over time</a:t>
            </a:r>
            <a:endParaRPr lang="en-US" sz="3200" dirty="0">
              <a:latin typeface="+mj-lt"/>
            </a:endParaRPr>
          </a:p>
        </p:txBody>
      </p:sp>
      <p:sp>
        <p:nvSpPr>
          <p:cNvPr id="4" name="TextBox 3"/>
          <p:cNvSpPr txBox="1"/>
          <p:nvPr/>
        </p:nvSpPr>
        <p:spPr>
          <a:xfrm>
            <a:off x="381000" y="1524001"/>
            <a:ext cx="8458200" cy="1785104"/>
          </a:xfrm>
          <a:prstGeom prst="rect">
            <a:avLst/>
          </a:prstGeom>
          <a:noFill/>
        </p:spPr>
        <p:txBody>
          <a:bodyPr wrap="square" rtlCol="0">
            <a:spAutoFit/>
          </a:bodyPr>
          <a:lstStyle/>
          <a:p>
            <a:pPr>
              <a:buFont typeface="Arial" charset="0"/>
              <a:buChar char="•"/>
            </a:pPr>
            <a:r>
              <a:rPr lang="en-US" dirty="0" smtClean="0"/>
              <a:t>A population’s growth is determined by death rate and birth rate. </a:t>
            </a:r>
          </a:p>
          <a:p>
            <a:pPr>
              <a:buFont typeface="Arial" charset="0"/>
              <a:buChar char="•"/>
            </a:pPr>
            <a:r>
              <a:rPr lang="en-US" dirty="0" smtClean="0"/>
              <a:t> A </a:t>
            </a:r>
            <a:r>
              <a:rPr lang="en-US" b="1" dirty="0" smtClean="0"/>
              <a:t>positive growth rate </a:t>
            </a:r>
            <a:r>
              <a:rPr lang="en-US" dirty="0" smtClean="0"/>
              <a:t>means the population is growing and a </a:t>
            </a:r>
            <a:r>
              <a:rPr lang="en-US" b="1" dirty="0" smtClean="0"/>
              <a:t>negative growth rate</a:t>
            </a:r>
            <a:r>
              <a:rPr lang="en-US" dirty="0" smtClean="0"/>
              <a:t> means the population is shrinking. A population that remains the same has a zero growth rate. </a:t>
            </a:r>
          </a:p>
          <a:p>
            <a:pPr>
              <a:buFont typeface="Arial" pitchFamily="34" charset="0"/>
              <a:buChar char="•"/>
            </a:pPr>
            <a:endParaRPr lang="en-US" sz="2000" dirty="0" smtClean="0"/>
          </a:p>
          <a:p>
            <a:endParaRPr lang="en-US" dirty="0" smtClean="0"/>
          </a:p>
        </p:txBody>
      </p:sp>
      <p:pic>
        <p:nvPicPr>
          <p:cNvPr id="86020" name="Picture 4" descr="wpe1.jpg (8370 bytes)"/>
          <p:cNvPicPr>
            <a:picLocks noChangeAspect="1" noChangeArrowheads="1"/>
          </p:cNvPicPr>
          <p:nvPr/>
        </p:nvPicPr>
        <p:blipFill>
          <a:blip r:embed="rId2" cstate="print"/>
          <a:srcRect/>
          <a:stretch>
            <a:fillRect/>
          </a:stretch>
        </p:blipFill>
        <p:spPr bwMode="auto">
          <a:xfrm>
            <a:off x="5010150" y="3429000"/>
            <a:ext cx="4133850" cy="2647951"/>
          </a:xfrm>
          <a:prstGeom prst="rect">
            <a:avLst/>
          </a:prstGeom>
          <a:noFill/>
        </p:spPr>
      </p:pic>
      <p:sp>
        <p:nvSpPr>
          <p:cNvPr id="7" name="TextBox 6"/>
          <p:cNvSpPr txBox="1"/>
          <p:nvPr/>
        </p:nvSpPr>
        <p:spPr>
          <a:xfrm>
            <a:off x="381000" y="2667000"/>
            <a:ext cx="4343400" cy="4247317"/>
          </a:xfrm>
          <a:prstGeom prst="rect">
            <a:avLst/>
          </a:prstGeom>
          <a:noFill/>
        </p:spPr>
        <p:txBody>
          <a:bodyPr wrap="square" rtlCol="0">
            <a:spAutoFit/>
          </a:bodyPr>
          <a:lstStyle/>
          <a:p>
            <a:pPr>
              <a:buFont typeface="Arial" pitchFamily="34" charset="0"/>
              <a:buChar char="•"/>
              <a:defRPr/>
            </a:pPr>
            <a:r>
              <a:rPr lang="en-US" dirty="0" smtClean="0"/>
              <a:t>Three factors affect the population size:</a:t>
            </a:r>
          </a:p>
          <a:p>
            <a:pPr lvl="1">
              <a:buFont typeface="Courier New" pitchFamily="49" charset="0"/>
              <a:buChar char="o"/>
              <a:defRPr/>
            </a:pPr>
            <a:r>
              <a:rPr lang="en-US" dirty="0" smtClean="0"/>
              <a:t>Number of Births</a:t>
            </a:r>
          </a:p>
          <a:p>
            <a:pPr lvl="1">
              <a:buFont typeface="Courier New" pitchFamily="49" charset="0"/>
              <a:buChar char="o"/>
              <a:defRPr/>
            </a:pPr>
            <a:r>
              <a:rPr lang="en-US" dirty="0" smtClean="0"/>
              <a:t>Number of Deaths</a:t>
            </a:r>
          </a:p>
          <a:p>
            <a:pPr lvl="1">
              <a:buFont typeface="Courier New" pitchFamily="49" charset="0"/>
              <a:buChar char="o"/>
              <a:defRPr/>
            </a:pPr>
            <a:r>
              <a:rPr lang="en-US" dirty="0" smtClean="0"/>
              <a:t>Number coming in or out of the area</a:t>
            </a:r>
          </a:p>
          <a:p>
            <a:pPr lvl="1">
              <a:defRPr/>
            </a:pPr>
            <a:endParaRPr lang="en-US" dirty="0" smtClean="0"/>
          </a:p>
          <a:p>
            <a:r>
              <a:rPr lang="en-US" b="1" u="sng" dirty="0" smtClean="0"/>
              <a:t>Exponential Growth</a:t>
            </a:r>
            <a:endParaRPr lang="en-US" dirty="0" smtClean="0"/>
          </a:p>
          <a:p>
            <a:pPr>
              <a:buFont typeface="Arial" pitchFamily="34" charset="0"/>
              <a:buChar char="•"/>
            </a:pPr>
            <a:r>
              <a:rPr lang="en-US" dirty="0" smtClean="0"/>
              <a:t>Populations </a:t>
            </a:r>
            <a:r>
              <a:rPr lang="en-US" b="1" dirty="0" smtClean="0"/>
              <a:t>grow exponentially </a:t>
            </a:r>
            <a:r>
              <a:rPr lang="en-US" dirty="0" smtClean="0"/>
              <a:t>under the best conditions with </a:t>
            </a:r>
            <a:r>
              <a:rPr lang="en-US" u="sng" dirty="0" smtClean="0"/>
              <a:t>unlimited resources</a:t>
            </a:r>
            <a:r>
              <a:rPr lang="en-US" dirty="0" smtClean="0"/>
              <a:t> results in a </a:t>
            </a:r>
            <a:r>
              <a:rPr lang="en-US" b="1" dirty="0" smtClean="0"/>
              <a:t>J- Shaped curve</a:t>
            </a:r>
            <a:r>
              <a:rPr lang="en-US" dirty="0" smtClean="0"/>
              <a:t>.</a:t>
            </a:r>
            <a:br>
              <a:rPr lang="en-US" dirty="0" smtClean="0"/>
            </a:br>
            <a:endParaRPr lang="en-US" dirty="0" smtClean="0"/>
          </a:p>
          <a:p>
            <a:pPr>
              <a:buFont typeface="Arial" pitchFamily="34" charset="0"/>
              <a:buChar char="•"/>
            </a:pPr>
            <a:r>
              <a:rPr lang="en-US" dirty="0" smtClean="0"/>
              <a:t>Growth initially starts slow, there are few reproductive individuals. Growth then begins to increase rapidly= exponential growth</a:t>
            </a:r>
          </a:p>
          <a:p>
            <a:endParaRPr lang="en-US" dirty="0"/>
          </a:p>
        </p:txBody>
      </p:sp>
      <p:sp>
        <p:nvSpPr>
          <p:cNvPr id="8" name="TextBox 7"/>
          <p:cNvSpPr txBox="1"/>
          <p:nvPr/>
        </p:nvSpPr>
        <p:spPr>
          <a:xfrm>
            <a:off x="5334000" y="2819400"/>
            <a:ext cx="3682091" cy="461665"/>
          </a:xfrm>
          <a:prstGeom prst="rect">
            <a:avLst/>
          </a:prstGeom>
          <a:noFill/>
        </p:spPr>
        <p:txBody>
          <a:bodyPr wrap="square" rtlCol="0">
            <a:spAutoFit/>
          </a:bodyPr>
          <a:lstStyle/>
          <a:p>
            <a:r>
              <a:rPr lang="en-US" sz="2400" b="1" u="sng" dirty="0" smtClean="0"/>
              <a:t>Exponential Growth</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a:spLocks noChangeArrowheads="1"/>
          </p:cNvSpPr>
          <p:nvPr/>
        </p:nvSpPr>
        <p:spPr bwMode="auto">
          <a:xfrm>
            <a:off x="152400" y="1828800"/>
            <a:ext cx="4572000" cy="5586145"/>
          </a:xfrm>
          <a:prstGeom prst="rect">
            <a:avLst/>
          </a:prstGeom>
          <a:noFill/>
          <a:ln w="9525">
            <a:noFill/>
            <a:miter lim="800000"/>
            <a:headEnd/>
            <a:tailEnd/>
          </a:ln>
        </p:spPr>
        <p:txBody>
          <a:bodyPr wrap="square">
            <a:spAutoFit/>
          </a:bodyPr>
          <a:lstStyle/>
          <a:p>
            <a:pPr>
              <a:buFont typeface="Arial" pitchFamily="34" charset="0"/>
              <a:buChar char="•"/>
            </a:pPr>
            <a:r>
              <a:rPr lang="en-US" b="1" i="1" u="sng" dirty="0" smtClean="0"/>
              <a:t>Carrying Capacity</a:t>
            </a:r>
            <a:r>
              <a:rPr lang="en-US" b="1" u="sng" dirty="0" smtClean="0"/>
              <a:t>:  </a:t>
            </a:r>
            <a:r>
              <a:rPr lang="en-US" dirty="0" smtClean="0"/>
              <a:t>maximum number of organisms an environment can support indefinitely.</a:t>
            </a:r>
          </a:p>
          <a:p>
            <a:pPr lvl="1"/>
            <a:endParaRPr lang="en-US" sz="500" dirty="0" smtClean="0"/>
          </a:p>
          <a:p>
            <a:pPr lvl="1"/>
            <a:r>
              <a:rPr lang="en-US" dirty="0" smtClean="0"/>
              <a:t>Above cc </a:t>
            </a:r>
            <a:r>
              <a:rPr lang="en-US" dirty="0" smtClean="0">
                <a:sym typeface="Wingdings" pitchFamily="36" charset="2"/>
              </a:rPr>
              <a:t> too many, some die</a:t>
            </a:r>
          </a:p>
          <a:p>
            <a:pPr lvl="1"/>
            <a:r>
              <a:rPr lang="en-US" dirty="0" smtClean="0">
                <a:sym typeface="Wingdings" pitchFamily="36" charset="2"/>
              </a:rPr>
              <a:t>Below cc  room for more</a:t>
            </a:r>
          </a:p>
          <a:p>
            <a:pPr lvl="1"/>
            <a:endParaRPr lang="en-US" dirty="0" smtClean="0">
              <a:sym typeface="Wingdings" pitchFamily="36" charset="2"/>
            </a:endParaRPr>
          </a:p>
          <a:p>
            <a:pPr>
              <a:buFont typeface="Arial" charset="0"/>
              <a:buChar char="•"/>
            </a:pPr>
            <a:r>
              <a:rPr lang="en-US" dirty="0" smtClean="0"/>
              <a:t>Populations </a:t>
            </a:r>
            <a:r>
              <a:rPr lang="en-US" dirty="0"/>
              <a:t>are controlled by limiting factors</a:t>
            </a:r>
            <a:r>
              <a:rPr lang="en-US" dirty="0" smtClean="0"/>
              <a:t>.</a:t>
            </a:r>
          </a:p>
          <a:p>
            <a:pPr>
              <a:buFont typeface="Arial" charset="0"/>
              <a:buChar char="•"/>
            </a:pPr>
            <a:r>
              <a:rPr lang="en-US" dirty="0" smtClean="0"/>
              <a:t> </a:t>
            </a:r>
            <a:r>
              <a:rPr lang="en-US" b="1" i="1" u="sng" dirty="0" smtClean="0"/>
              <a:t>Limiting factor</a:t>
            </a:r>
            <a:r>
              <a:rPr lang="en-US" dirty="0" smtClean="0"/>
              <a:t>:  things that prevent a population from growing any larger</a:t>
            </a:r>
          </a:p>
          <a:p>
            <a:endParaRPr lang="en-US" sz="500" dirty="0" smtClean="0"/>
          </a:p>
          <a:p>
            <a:r>
              <a:rPr lang="en-US" dirty="0" smtClean="0"/>
              <a:t>For example, 10 rabbits may live in a habitat that has enough water, cover and space to support 20 rabbits, but if there is only enough food for ten rabbits, the population will not grow any larger. In this example, food is the limiting factor</a:t>
            </a:r>
          </a:p>
          <a:p>
            <a:r>
              <a:rPr lang="en-US" dirty="0" err="1" smtClean="0"/>
              <a:t>Abiotic</a:t>
            </a:r>
            <a:r>
              <a:rPr lang="en-US" dirty="0" smtClean="0"/>
              <a:t> factors: temp, rain, soil</a:t>
            </a:r>
          </a:p>
          <a:p>
            <a:r>
              <a:rPr lang="en-US" dirty="0" smtClean="0"/>
              <a:t>Biotic factors: food, predators</a:t>
            </a:r>
          </a:p>
          <a:p>
            <a:endParaRPr lang="en-US" dirty="0" smtClean="0"/>
          </a:p>
          <a:p>
            <a:endParaRPr lang="en-US" sz="500" dirty="0"/>
          </a:p>
          <a:p>
            <a:endParaRPr lang="en-US" dirty="0"/>
          </a:p>
        </p:txBody>
      </p:sp>
      <p:sp>
        <p:nvSpPr>
          <p:cNvPr id="13" name="Rectangle 12"/>
          <p:cNvSpPr/>
          <p:nvPr/>
        </p:nvSpPr>
        <p:spPr>
          <a:xfrm>
            <a:off x="152400" y="685801"/>
            <a:ext cx="4572000" cy="1200329"/>
          </a:xfrm>
          <a:prstGeom prst="rect">
            <a:avLst/>
          </a:prstGeom>
        </p:spPr>
        <p:txBody>
          <a:bodyPr wrap="square">
            <a:spAutoFit/>
          </a:bodyPr>
          <a:lstStyle/>
          <a:p>
            <a:r>
              <a:rPr lang="en-US" dirty="0" smtClean="0"/>
              <a:t>Although some populations have the capacity for exponential growth, there are limited resources that create specific carrying capacities</a:t>
            </a:r>
          </a:p>
        </p:txBody>
      </p:sp>
      <p:sp>
        <p:nvSpPr>
          <p:cNvPr id="14" name="TextBox 13"/>
          <p:cNvSpPr txBox="1"/>
          <p:nvPr/>
        </p:nvSpPr>
        <p:spPr>
          <a:xfrm>
            <a:off x="0" y="152400"/>
            <a:ext cx="9144000" cy="584775"/>
          </a:xfrm>
          <a:prstGeom prst="rect">
            <a:avLst/>
          </a:prstGeom>
          <a:noFill/>
        </p:spPr>
        <p:txBody>
          <a:bodyPr wrap="square" rtlCol="0">
            <a:spAutoFit/>
          </a:bodyPr>
          <a:lstStyle/>
          <a:p>
            <a:pPr algn="ctr"/>
            <a:r>
              <a:rPr lang="en-US" sz="3200" dirty="0" smtClean="0">
                <a:latin typeface="+mj-lt"/>
              </a:rPr>
              <a:t>Carrying Capacity and Limiting Factors</a:t>
            </a:r>
            <a:endParaRPr lang="en-US" sz="3200" dirty="0">
              <a:latin typeface="+mj-lt"/>
            </a:endParaRPr>
          </a:p>
        </p:txBody>
      </p:sp>
      <p:pic>
        <p:nvPicPr>
          <p:cNvPr id="90116" name="Picture 4" descr="http://zoology.muohio.edu/oris/Cunn06/graphics/cunningham06es_s/ch06/others/fig6_06.gif"/>
          <p:cNvPicPr>
            <a:picLocks noChangeAspect="1" noChangeArrowheads="1"/>
          </p:cNvPicPr>
          <p:nvPr/>
        </p:nvPicPr>
        <p:blipFill>
          <a:blip r:embed="rId2" cstate="print"/>
          <a:srcRect/>
          <a:stretch>
            <a:fillRect/>
          </a:stretch>
        </p:blipFill>
        <p:spPr bwMode="auto">
          <a:xfrm>
            <a:off x="4495800" y="4038600"/>
            <a:ext cx="4648200" cy="2667000"/>
          </a:xfrm>
          <a:prstGeom prst="rect">
            <a:avLst/>
          </a:prstGeom>
          <a:noFill/>
        </p:spPr>
      </p:pic>
      <p:pic>
        <p:nvPicPr>
          <p:cNvPr id="90118" name="Picture 6" descr="http://www2.estrellamountain.edu/faculty/farabee/BIOBK/expgrowth.gif"/>
          <p:cNvPicPr>
            <a:picLocks noChangeAspect="1" noChangeArrowheads="1"/>
          </p:cNvPicPr>
          <p:nvPr/>
        </p:nvPicPr>
        <p:blipFill>
          <a:blip r:embed="rId3" cstate="print"/>
          <a:srcRect/>
          <a:stretch>
            <a:fillRect/>
          </a:stretch>
        </p:blipFill>
        <p:spPr bwMode="auto">
          <a:xfrm>
            <a:off x="4648200" y="990600"/>
            <a:ext cx="4067175" cy="26765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68362"/>
          </a:xfrm>
        </p:spPr>
        <p:txBody>
          <a:bodyPr>
            <a:noAutofit/>
          </a:bodyPr>
          <a:lstStyle/>
          <a:p>
            <a:pPr algn="l"/>
            <a:r>
              <a:rPr lang="en-US" sz="3600" dirty="0" smtClean="0"/>
              <a:t>Human Impacts on Ecosystems: Invasive Species</a:t>
            </a:r>
            <a:endParaRPr lang="en-US" sz="3600" dirty="0"/>
          </a:p>
        </p:txBody>
      </p:sp>
      <p:sp>
        <p:nvSpPr>
          <p:cNvPr id="3" name="Content Placeholder 2"/>
          <p:cNvSpPr>
            <a:spLocks noGrp="1"/>
          </p:cNvSpPr>
          <p:nvPr>
            <p:ph idx="1"/>
          </p:nvPr>
        </p:nvSpPr>
        <p:spPr>
          <a:xfrm>
            <a:off x="0" y="914400"/>
            <a:ext cx="8686800" cy="2438400"/>
          </a:xfrm>
        </p:spPr>
        <p:txBody>
          <a:bodyPr>
            <a:normAutofit fontScale="55000" lnSpcReduction="20000"/>
          </a:bodyPr>
          <a:lstStyle/>
          <a:p>
            <a:r>
              <a:rPr lang="en-US" sz="3800" b="1" u="sng" dirty="0" smtClean="0"/>
              <a:t>Nonnative species: </a:t>
            </a:r>
            <a:r>
              <a:rPr lang="en-US" sz="3800" dirty="0" smtClean="0"/>
              <a:t>organisms that are not naturally found in an area (also known as exotic or introduced species)</a:t>
            </a:r>
          </a:p>
          <a:p>
            <a:r>
              <a:rPr lang="en-US" sz="3800" b="1" u="sng" dirty="0" smtClean="0"/>
              <a:t>Habitat:  </a:t>
            </a:r>
            <a:r>
              <a:rPr lang="en-US" sz="3800" dirty="0" smtClean="0"/>
              <a:t>the specific location where an organism lives within an ecosystem</a:t>
            </a:r>
            <a:endParaRPr lang="en-US" sz="3800" b="1" u="sng" dirty="0" smtClean="0"/>
          </a:p>
          <a:p>
            <a:r>
              <a:rPr lang="en-US" sz="3800" b="1" u="sng" dirty="0" smtClean="0"/>
              <a:t>Invasive species</a:t>
            </a:r>
            <a:r>
              <a:rPr lang="en-US" sz="3800" dirty="0" smtClean="0"/>
              <a:t>: a nonnative species that causes harm to the economy, environment, or human health</a:t>
            </a:r>
          </a:p>
          <a:p>
            <a:r>
              <a:rPr lang="en-US" sz="3800" dirty="0" smtClean="0"/>
              <a:t>Examples: cane toads, kudzu, fire ants</a:t>
            </a:r>
          </a:p>
          <a:p>
            <a:r>
              <a:rPr lang="en-US" sz="2200" dirty="0" smtClean="0"/>
              <a:t>Video on cane toads: </a:t>
            </a:r>
            <a:r>
              <a:rPr lang="en-US" sz="2200" dirty="0" smtClean="0">
                <a:hlinkClick r:id="rId3"/>
              </a:rPr>
              <a:t>http://www.youtube.com/watch?v=CATmGavI-U8</a:t>
            </a:r>
            <a:r>
              <a:rPr lang="en-US" sz="2200" dirty="0" smtClean="0"/>
              <a:t> (3:38)</a:t>
            </a:r>
          </a:p>
          <a:p>
            <a:endParaRPr lang="en-US" sz="2400" dirty="0" smtClean="0"/>
          </a:p>
          <a:p>
            <a:endParaRPr lang="en-US" sz="2400" dirty="0" smtClean="0"/>
          </a:p>
        </p:txBody>
      </p:sp>
      <p:pic>
        <p:nvPicPr>
          <p:cNvPr id="5" name="Picture 4" descr="Kudzu1.jpg"/>
          <p:cNvPicPr>
            <a:picLocks noChangeAspect="1"/>
          </p:cNvPicPr>
          <p:nvPr/>
        </p:nvPicPr>
        <p:blipFill>
          <a:blip r:embed="rId4" cstate="print"/>
          <a:stretch>
            <a:fillRect/>
          </a:stretch>
        </p:blipFill>
        <p:spPr>
          <a:xfrm>
            <a:off x="5410200" y="3276600"/>
            <a:ext cx="3571875" cy="3581400"/>
          </a:xfrm>
          <a:prstGeom prst="rect">
            <a:avLst/>
          </a:prstGeom>
        </p:spPr>
      </p:pic>
      <p:sp>
        <p:nvSpPr>
          <p:cNvPr id="6" name="Rectangle 5"/>
          <p:cNvSpPr/>
          <p:nvPr/>
        </p:nvSpPr>
        <p:spPr>
          <a:xfrm>
            <a:off x="381000" y="3657600"/>
            <a:ext cx="4724400" cy="3139321"/>
          </a:xfrm>
          <a:prstGeom prst="rect">
            <a:avLst/>
          </a:prstGeom>
        </p:spPr>
        <p:txBody>
          <a:bodyPr wrap="square">
            <a:spAutoFit/>
          </a:bodyPr>
          <a:lstStyle/>
          <a:p>
            <a:r>
              <a:rPr lang="en-US" sz="2000" dirty="0" smtClean="0"/>
              <a:t>Within an ecosystem, the population of a </a:t>
            </a:r>
            <a:r>
              <a:rPr lang="en-US" sz="2000" u="sng" dirty="0" smtClean="0"/>
              <a:t>native species </a:t>
            </a:r>
            <a:r>
              <a:rPr lang="en-US" sz="2000" dirty="0" smtClean="0"/>
              <a:t>may decline when a non-native species begins to take over the </a:t>
            </a:r>
            <a:r>
              <a:rPr lang="en-US" sz="2000" u="sng" dirty="0" smtClean="0"/>
              <a:t>same role </a:t>
            </a:r>
            <a:r>
              <a:rPr lang="en-US" sz="2000" dirty="0" smtClean="0"/>
              <a:t>in a </a:t>
            </a:r>
            <a:r>
              <a:rPr lang="en-US" sz="2000" u="sng" dirty="0" smtClean="0"/>
              <a:t>habitat</a:t>
            </a:r>
            <a:r>
              <a:rPr lang="en-US" sz="2000" dirty="0" smtClean="0"/>
              <a:t>. </a:t>
            </a:r>
          </a:p>
          <a:p>
            <a:endParaRPr lang="en-US" sz="2000" dirty="0" smtClean="0"/>
          </a:p>
          <a:p>
            <a:r>
              <a:rPr lang="en-US" sz="1400" dirty="0" smtClean="0"/>
              <a:t>Kudzu is known to uproot native trees and shrubs, and also essentially smother them by covering them up and preventing access to resources such as sunlight and carbon dioxide (Bergman &amp; Swearingen, 2005)</a:t>
            </a:r>
            <a:br>
              <a:rPr lang="en-US" sz="1400" dirty="0" smtClean="0"/>
            </a:br>
            <a:endParaRPr lang="en-US" sz="1400" dirty="0" smtClean="0"/>
          </a:p>
          <a:p>
            <a:r>
              <a:rPr lang="en-US" sz="1400" dirty="0" smtClean="0"/>
              <a:t>Kudzu video: </a:t>
            </a:r>
            <a:r>
              <a:rPr lang="en-US" sz="1400" u="sng" dirty="0" smtClean="0">
                <a:hlinkClick r:id="rId5"/>
              </a:rPr>
              <a:t>http://www.youtube.com/watch?v=0-Hbl0bV8FA</a:t>
            </a:r>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5" descr="human pop growth.bmp"/>
          <p:cNvPicPr>
            <a:picLocks noChangeAspect="1"/>
          </p:cNvPicPr>
          <p:nvPr/>
        </p:nvPicPr>
        <p:blipFill>
          <a:blip r:embed="rId3" cstate="print"/>
          <a:srcRect/>
          <a:stretch>
            <a:fillRect/>
          </a:stretch>
        </p:blipFill>
        <p:spPr bwMode="auto">
          <a:xfrm>
            <a:off x="1524000" y="1524000"/>
            <a:ext cx="5499100" cy="2762250"/>
          </a:xfrm>
          <a:prstGeom prst="rect">
            <a:avLst/>
          </a:prstGeom>
          <a:noFill/>
          <a:ln w="9525">
            <a:noFill/>
            <a:miter lim="800000"/>
            <a:headEnd/>
            <a:tailEnd/>
          </a:ln>
        </p:spPr>
      </p:pic>
      <p:sp>
        <p:nvSpPr>
          <p:cNvPr id="5" name="TextBox 4"/>
          <p:cNvSpPr txBox="1"/>
          <p:nvPr/>
        </p:nvSpPr>
        <p:spPr>
          <a:xfrm>
            <a:off x="152400" y="457200"/>
            <a:ext cx="8077200" cy="1077218"/>
          </a:xfrm>
          <a:prstGeom prst="rect">
            <a:avLst/>
          </a:prstGeom>
          <a:noFill/>
        </p:spPr>
        <p:txBody>
          <a:bodyPr wrap="square" rtlCol="0">
            <a:spAutoFit/>
          </a:bodyPr>
          <a:lstStyle/>
          <a:p>
            <a:r>
              <a:rPr lang="en-US" sz="2800" b="1" dirty="0" smtClean="0">
                <a:latin typeface="+mj-lt"/>
              </a:rPr>
              <a:t>Human Population Growth:</a:t>
            </a:r>
          </a:p>
          <a:p>
            <a:pPr>
              <a:buFont typeface="Arial" charset="0"/>
              <a:buChar char="•"/>
            </a:pPr>
            <a:r>
              <a:rPr lang="en-US" dirty="0" smtClean="0"/>
              <a:t>Based on the graph, how would you describe the human population growth over the past 200 years? </a:t>
            </a:r>
          </a:p>
        </p:txBody>
      </p:sp>
      <p:sp>
        <p:nvSpPr>
          <p:cNvPr id="4" name="TextBox 3"/>
          <p:cNvSpPr txBox="1"/>
          <p:nvPr/>
        </p:nvSpPr>
        <p:spPr>
          <a:xfrm>
            <a:off x="1828800" y="5181600"/>
            <a:ext cx="184731" cy="369332"/>
          </a:xfrm>
          <a:prstGeom prst="rect">
            <a:avLst/>
          </a:prstGeom>
          <a:noFill/>
        </p:spPr>
        <p:txBody>
          <a:bodyPr wrap="none" rtlCol="0">
            <a:spAutoFit/>
          </a:bodyPr>
          <a:lstStyle/>
          <a:p>
            <a:endParaRPr lang="en-US" dirty="0"/>
          </a:p>
        </p:txBody>
      </p:sp>
      <p:sp>
        <p:nvSpPr>
          <p:cNvPr id="6" name="TextBox 5"/>
          <p:cNvSpPr txBox="1"/>
          <p:nvPr/>
        </p:nvSpPr>
        <p:spPr>
          <a:xfrm>
            <a:off x="304800" y="4572000"/>
            <a:ext cx="8839200" cy="2123658"/>
          </a:xfrm>
          <a:prstGeom prst="rect">
            <a:avLst/>
          </a:prstGeom>
          <a:noFill/>
        </p:spPr>
        <p:txBody>
          <a:bodyPr wrap="square" rtlCol="0">
            <a:spAutoFit/>
          </a:bodyPr>
          <a:lstStyle/>
          <a:p>
            <a:pPr>
              <a:buFont typeface="Arial" pitchFamily="34" charset="0"/>
              <a:buChar char="•"/>
            </a:pPr>
            <a:r>
              <a:rPr lang="en-US" sz="2400" dirty="0" smtClean="0"/>
              <a:t>What has allowed the human population to grow this way?</a:t>
            </a:r>
          </a:p>
          <a:p>
            <a:r>
              <a:rPr lang="en-US" sz="2400" dirty="0" smtClean="0"/>
              <a:t> </a:t>
            </a:r>
            <a:endParaRPr lang="en-US" dirty="0" smtClean="0"/>
          </a:p>
          <a:p>
            <a:endParaRPr lang="en-US" sz="2400" dirty="0" smtClean="0"/>
          </a:p>
          <a:p>
            <a:pPr>
              <a:buFont typeface="Arial" pitchFamily="34" charset="0"/>
              <a:buChar char="•"/>
            </a:pPr>
            <a:r>
              <a:rPr lang="en-US" sz="2400" dirty="0" smtClean="0"/>
              <a:t> Does the human population have any limiting factors? </a:t>
            </a:r>
          </a:p>
          <a:p>
            <a:endParaRPr lang="en-US" dirty="0" smtClean="0"/>
          </a:p>
          <a:p>
            <a:endParaRPr lang="en-US" dirty="0"/>
          </a:p>
        </p:txBody>
      </p:sp>
      <p:sp>
        <p:nvSpPr>
          <p:cNvPr id="7" name="TextBox 6"/>
          <p:cNvSpPr txBox="1"/>
          <p:nvPr/>
        </p:nvSpPr>
        <p:spPr>
          <a:xfrm>
            <a:off x="609600" y="5105400"/>
            <a:ext cx="7848600" cy="923330"/>
          </a:xfrm>
          <a:prstGeom prst="rect">
            <a:avLst/>
          </a:prstGeom>
          <a:noFill/>
        </p:spPr>
        <p:txBody>
          <a:bodyPr wrap="square" rtlCol="0">
            <a:spAutoFit/>
          </a:bodyPr>
          <a:lstStyle/>
          <a:p>
            <a:r>
              <a:rPr lang="en-US" dirty="0" smtClean="0"/>
              <a:t>Increased Medical Technology: Development of antibiotics, surgical procedures, vaccines, Improved sanitary conditions, Use of fossil fuels for heat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Age Structure Diagrams</a:t>
            </a:r>
            <a:endParaRPr lang="en-US" dirty="0"/>
          </a:p>
        </p:txBody>
      </p:sp>
      <p:sp>
        <p:nvSpPr>
          <p:cNvPr id="3" name="Content Placeholder 2"/>
          <p:cNvSpPr>
            <a:spLocks noGrp="1"/>
          </p:cNvSpPr>
          <p:nvPr>
            <p:ph idx="1"/>
          </p:nvPr>
        </p:nvSpPr>
        <p:spPr>
          <a:xfrm>
            <a:off x="457200" y="990601"/>
            <a:ext cx="8229600" cy="1447800"/>
          </a:xfrm>
        </p:spPr>
        <p:txBody>
          <a:bodyPr>
            <a:normAutofit fontScale="70000" lnSpcReduction="20000"/>
          </a:bodyPr>
          <a:lstStyle/>
          <a:p>
            <a:pPr>
              <a:buNone/>
            </a:pPr>
            <a:r>
              <a:rPr lang="en-US" sz="2900" dirty="0" smtClean="0"/>
              <a:t>Scientists use age structure to predict future growth patterns.</a:t>
            </a:r>
          </a:p>
          <a:p>
            <a:pPr>
              <a:buNone/>
            </a:pPr>
            <a:r>
              <a:rPr lang="en-US" sz="2900" dirty="0" smtClean="0"/>
              <a:t>They analyze factors such as:</a:t>
            </a:r>
          </a:p>
          <a:p>
            <a:pPr>
              <a:buNone/>
            </a:pPr>
            <a:r>
              <a:rPr lang="en-US" sz="2900" dirty="0" smtClean="0"/>
              <a:t>•Number and proportion of individuals in each age group.</a:t>
            </a:r>
          </a:p>
          <a:p>
            <a:pPr>
              <a:buNone/>
            </a:pPr>
            <a:r>
              <a:rPr lang="en-US" sz="2900" dirty="0" smtClean="0"/>
              <a:t>•The number of males versus the number of females in each age group</a:t>
            </a:r>
            <a:r>
              <a:rPr lang="en-US" dirty="0" smtClean="0"/>
              <a:t>.</a:t>
            </a:r>
          </a:p>
        </p:txBody>
      </p:sp>
      <p:sp>
        <p:nvSpPr>
          <p:cNvPr id="8" name="TextBox 7"/>
          <p:cNvSpPr txBox="1"/>
          <p:nvPr/>
        </p:nvSpPr>
        <p:spPr>
          <a:xfrm>
            <a:off x="0" y="5105400"/>
            <a:ext cx="8915400" cy="1908215"/>
          </a:xfrm>
          <a:prstGeom prst="rect">
            <a:avLst/>
          </a:prstGeom>
          <a:noFill/>
        </p:spPr>
        <p:txBody>
          <a:bodyPr wrap="square" rtlCol="0">
            <a:spAutoFit/>
          </a:bodyPr>
          <a:lstStyle/>
          <a:p>
            <a:pPr>
              <a:buNone/>
            </a:pPr>
            <a:r>
              <a:rPr lang="en-US" sz="2000" dirty="0" smtClean="0"/>
              <a:t> A-</a:t>
            </a:r>
            <a:r>
              <a:rPr lang="en-US" sz="2000" b="1" dirty="0" smtClean="0"/>
              <a:t>Expanding/growing population- </a:t>
            </a:r>
            <a:r>
              <a:rPr lang="en-US" sz="2000" dirty="0" smtClean="0"/>
              <a:t>pyramid shape, has more children than any other age group.- Nigeria</a:t>
            </a:r>
          </a:p>
          <a:p>
            <a:pPr>
              <a:buNone/>
            </a:pPr>
            <a:r>
              <a:rPr lang="en-US" sz="2000" dirty="0" smtClean="0"/>
              <a:t>B- </a:t>
            </a:r>
            <a:r>
              <a:rPr lang="en-US" sz="2000" b="1" dirty="0" smtClean="0"/>
              <a:t>Stable populations- </a:t>
            </a:r>
            <a:r>
              <a:rPr lang="en-US" sz="2000" dirty="0" smtClean="0"/>
              <a:t>Number of children is roughly the same as the number of reproductive adults- US</a:t>
            </a:r>
          </a:p>
          <a:p>
            <a:pPr>
              <a:buNone/>
            </a:pPr>
            <a:r>
              <a:rPr lang="en-US" sz="2000" dirty="0" smtClean="0"/>
              <a:t>C- </a:t>
            </a:r>
            <a:r>
              <a:rPr lang="en-US" sz="2000" b="1" dirty="0" smtClean="0"/>
              <a:t>Declining population- </a:t>
            </a:r>
            <a:r>
              <a:rPr lang="en-US" sz="2000" dirty="0" smtClean="0"/>
              <a:t>Pre-reproductive group is smaller- Germany</a:t>
            </a:r>
          </a:p>
          <a:p>
            <a:endParaRPr lang="en-US" dirty="0"/>
          </a:p>
        </p:txBody>
      </p:sp>
      <p:pic>
        <p:nvPicPr>
          <p:cNvPr id="40964" name="Picture 4" descr="http://www.ux1.eiu.edu/~cfruf/images/bio3002/popage4.gif"/>
          <p:cNvPicPr>
            <a:picLocks noChangeAspect="1" noChangeArrowheads="1"/>
          </p:cNvPicPr>
          <p:nvPr/>
        </p:nvPicPr>
        <p:blipFill>
          <a:blip r:embed="rId2" cstate="print"/>
          <a:srcRect/>
          <a:stretch>
            <a:fillRect/>
          </a:stretch>
        </p:blipFill>
        <p:spPr bwMode="auto">
          <a:xfrm>
            <a:off x="381000" y="2209800"/>
            <a:ext cx="7924800" cy="2971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0" y="228600"/>
            <a:ext cx="3657600" cy="915988"/>
          </a:xfrm>
          <a:prstGeom prst="rect">
            <a:avLst/>
          </a:prstGeom>
          <a:noFill/>
          <a:ln w="9525">
            <a:noFill/>
            <a:miter lim="800000"/>
            <a:headEnd/>
            <a:tailEnd/>
          </a:ln>
        </p:spPr>
        <p:txBody>
          <a:bodyPr>
            <a:spAutoFit/>
          </a:bodyPr>
          <a:lstStyle/>
          <a:p>
            <a:r>
              <a:rPr lang="en-US" b="1" u="sng"/>
              <a:t>Matter is Recycled</a:t>
            </a:r>
          </a:p>
          <a:p>
            <a:endParaRPr lang="en-US"/>
          </a:p>
          <a:p>
            <a:r>
              <a:rPr lang="en-US" u="sng"/>
              <a:t>Water Cycle</a:t>
            </a:r>
          </a:p>
        </p:txBody>
      </p:sp>
      <p:sp>
        <p:nvSpPr>
          <p:cNvPr id="11267" name="TextBox 2"/>
          <p:cNvSpPr txBox="1">
            <a:spLocks noChangeArrowheads="1"/>
          </p:cNvSpPr>
          <p:nvPr/>
        </p:nvSpPr>
        <p:spPr bwMode="auto">
          <a:xfrm>
            <a:off x="3810000" y="228600"/>
            <a:ext cx="1143000" cy="6580188"/>
          </a:xfrm>
          <a:prstGeom prst="rect">
            <a:avLst/>
          </a:prstGeom>
          <a:noFill/>
          <a:ln w="9525">
            <a:noFill/>
            <a:miter lim="800000"/>
            <a:headEnd/>
            <a:tailEnd/>
          </a:ln>
        </p:spPr>
        <p:txBody>
          <a:bodyPr>
            <a:spAutoFit/>
          </a:bodyPr>
          <a:lstStyle/>
          <a:p>
            <a:pPr algn="ctr"/>
            <a:r>
              <a:rPr lang="en-US" sz="3200"/>
              <a:t>C </a:t>
            </a:r>
          </a:p>
          <a:p>
            <a:pPr algn="ctr"/>
            <a:r>
              <a:rPr lang="en-US" sz="3200"/>
              <a:t>Y </a:t>
            </a:r>
          </a:p>
          <a:p>
            <a:pPr algn="ctr"/>
            <a:r>
              <a:rPr lang="en-US" sz="3200"/>
              <a:t>C </a:t>
            </a:r>
          </a:p>
          <a:p>
            <a:pPr algn="ctr"/>
            <a:r>
              <a:rPr lang="en-US" sz="3200"/>
              <a:t>L </a:t>
            </a:r>
          </a:p>
          <a:p>
            <a:pPr algn="ctr"/>
            <a:r>
              <a:rPr lang="en-US" sz="3200"/>
              <a:t>E </a:t>
            </a:r>
          </a:p>
          <a:p>
            <a:pPr algn="ctr"/>
            <a:r>
              <a:rPr lang="en-US" sz="3200"/>
              <a:t>S </a:t>
            </a:r>
          </a:p>
          <a:p>
            <a:pPr algn="ctr"/>
            <a:endParaRPr lang="en-US" sz="500"/>
          </a:p>
          <a:p>
            <a:pPr algn="ctr"/>
            <a:r>
              <a:rPr lang="en-US" sz="3200"/>
              <a:t>OF </a:t>
            </a:r>
          </a:p>
          <a:p>
            <a:pPr algn="ctr"/>
            <a:endParaRPr lang="en-US" sz="500"/>
          </a:p>
          <a:p>
            <a:pPr algn="ctr"/>
            <a:r>
              <a:rPr lang="en-US" sz="3200"/>
              <a:t>M</a:t>
            </a:r>
            <a:br>
              <a:rPr lang="en-US" sz="3200"/>
            </a:br>
            <a:r>
              <a:rPr lang="en-US" sz="3200"/>
              <a:t>A</a:t>
            </a:r>
            <a:br>
              <a:rPr lang="en-US" sz="3200"/>
            </a:br>
            <a:r>
              <a:rPr lang="en-US" sz="3200"/>
              <a:t>T</a:t>
            </a:r>
            <a:br>
              <a:rPr lang="en-US" sz="3200"/>
            </a:br>
            <a:r>
              <a:rPr lang="en-US" sz="3200"/>
              <a:t>T</a:t>
            </a:r>
          </a:p>
          <a:p>
            <a:pPr algn="ctr"/>
            <a:r>
              <a:rPr lang="en-US" sz="3200"/>
              <a:t>E</a:t>
            </a:r>
          </a:p>
          <a:p>
            <a:pPr algn="ctr"/>
            <a:r>
              <a:rPr lang="en-US" sz="3200"/>
              <a:t>R</a:t>
            </a:r>
          </a:p>
        </p:txBody>
      </p:sp>
      <p:sp>
        <p:nvSpPr>
          <p:cNvPr id="4" name="Cloud 3"/>
          <p:cNvSpPr/>
          <p:nvPr/>
        </p:nvSpPr>
        <p:spPr bwMode="auto">
          <a:xfrm>
            <a:off x="1143000" y="1295400"/>
            <a:ext cx="1600200" cy="8382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lgn="ctr">
              <a:defRPr/>
            </a:pPr>
            <a:r>
              <a:rPr lang="en-US" dirty="0"/>
              <a:t>B</a:t>
            </a:r>
          </a:p>
        </p:txBody>
      </p:sp>
      <p:pic>
        <p:nvPicPr>
          <p:cNvPr id="11269" name="Picture 2"/>
          <p:cNvPicPr>
            <a:picLocks noChangeAspect="1" noChangeArrowheads="1"/>
          </p:cNvPicPr>
          <p:nvPr/>
        </p:nvPicPr>
        <p:blipFill>
          <a:blip r:embed="rId3" cstate="print"/>
          <a:srcRect/>
          <a:stretch>
            <a:fillRect/>
          </a:stretch>
        </p:blipFill>
        <p:spPr bwMode="auto">
          <a:xfrm>
            <a:off x="0" y="2438400"/>
            <a:ext cx="838200" cy="838200"/>
          </a:xfrm>
          <a:prstGeom prst="rect">
            <a:avLst/>
          </a:prstGeom>
          <a:noFill/>
          <a:ln w="9525">
            <a:noFill/>
            <a:miter lim="800000"/>
            <a:headEnd/>
            <a:tailEnd/>
          </a:ln>
        </p:spPr>
      </p:pic>
      <p:sp>
        <p:nvSpPr>
          <p:cNvPr id="11270" name="Freeform 7"/>
          <p:cNvSpPr>
            <a:spLocks noChangeArrowheads="1"/>
          </p:cNvSpPr>
          <p:nvPr/>
        </p:nvSpPr>
        <p:spPr bwMode="auto">
          <a:xfrm>
            <a:off x="255588" y="3200400"/>
            <a:ext cx="3109912" cy="627063"/>
          </a:xfrm>
          <a:custGeom>
            <a:avLst/>
            <a:gdLst>
              <a:gd name="T0" fmla="*/ 0 w 3110752"/>
              <a:gd name="T1" fmla="*/ 106949 h 627254"/>
              <a:gd name="T2" fmla="*/ 40132 w 3110752"/>
              <a:gd name="T3" fmla="*/ 120321 h 627254"/>
              <a:gd name="T4" fmla="*/ 227426 w 3110752"/>
              <a:gd name="T5" fmla="*/ 93578 h 627254"/>
              <a:gd name="T6" fmla="*/ 387970 w 3110752"/>
              <a:gd name="T7" fmla="*/ 66855 h 627254"/>
              <a:gd name="T8" fmla="*/ 428102 w 3110752"/>
              <a:gd name="T9" fmla="*/ 53484 h 627254"/>
              <a:gd name="T10" fmla="*/ 535128 w 3110752"/>
              <a:gd name="T11" fmla="*/ 26742 h 627254"/>
              <a:gd name="T12" fmla="*/ 575265 w 3110752"/>
              <a:gd name="T13" fmla="*/ 13371 h 627254"/>
              <a:gd name="T14" fmla="*/ 722425 w 3110752"/>
              <a:gd name="T15" fmla="*/ 0 h 627254"/>
              <a:gd name="T16" fmla="*/ 1163908 w 3110752"/>
              <a:gd name="T17" fmla="*/ 26742 h 627254"/>
              <a:gd name="T18" fmla="*/ 1217421 w 3110752"/>
              <a:gd name="T19" fmla="*/ 40113 h 627254"/>
              <a:gd name="T20" fmla="*/ 1284313 w 3110752"/>
              <a:gd name="T21" fmla="*/ 53484 h 627254"/>
              <a:gd name="T22" fmla="*/ 1404715 w 3110752"/>
              <a:gd name="T23" fmla="*/ 106949 h 627254"/>
              <a:gd name="T24" fmla="*/ 1444850 w 3110752"/>
              <a:gd name="T25" fmla="*/ 120321 h 627254"/>
              <a:gd name="T26" fmla="*/ 1525120 w 3110752"/>
              <a:gd name="T27" fmla="*/ 160434 h 627254"/>
              <a:gd name="T28" fmla="*/ 1605387 w 3110752"/>
              <a:gd name="T29" fmla="*/ 213916 h 627254"/>
              <a:gd name="T30" fmla="*/ 1685658 w 3110752"/>
              <a:gd name="T31" fmla="*/ 254016 h 627254"/>
              <a:gd name="T32" fmla="*/ 1739170 w 3110752"/>
              <a:gd name="T33" fmla="*/ 294125 h 627254"/>
              <a:gd name="T34" fmla="*/ 1846194 w 3110752"/>
              <a:gd name="T35" fmla="*/ 320867 h 627254"/>
              <a:gd name="T36" fmla="*/ 1899707 w 3110752"/>
              <a:gd name="T37" fmla="*/ 347610 h 627254"/>
              <a:gd name="T38" fmla="*/ 1953220 w 3110752"/>
              <a:gd name="T39" fmla="*/ 360978 h 627254"/>
              <a:gd name="T40" fmla="*/ 1993354 w 3110752"/>
              <a:gd name="T41" fmla="*/ 374346 h 627254"/>
              <a:gd name="T42" fmla="*/ 2046867 w 3110752"/>
              <a:gd name="T43" fmla="*/ 387715 h 627254"/>
              <a:gd name="T44" fmla="*/ 2087002 w 3110752"/>
              <a:gd name="T45" fmla="*/ 401083 h 627254"/>
              <a:gd name="T46" fmla="*/ 2207404 w 3110752"/>
              <a:gd name="T47" fmla="*/ 414452 h 627254"/>
              <a:gd name="T48" fmla="*/ 2461589 w 3110752"/>
              <a:gd name="T49" fmla="*/ 441190 h 627254"/>
              <a:gd name="T50" fmla="*/ 2541856 w 3110752"/>
              <a:gd name="T51" fmla="*/ 454559 h 627254"/>
              <a:gd name="T52" fmla="*/ 3090361 w 3110752"/>
              <a:gd name="T53" fmla="*/ 427821 h 627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10752"/>
              <a:gd name="T82" fmla="*/ 0 h 627254"/>
              <a:gd name="T83" fmla="*/ 3110752 w 3110752"/>
              <a:gd name="T84" fmla="*/ 627254 h 6272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10752" h="627254">
                <a:moveTo>
                  <a:pt x="0" y="107576"/>
                </a:moveTo>
                <a:cubicBezTo>
                  <a:pt x="13447" y="112059"/>
                  <a:pt x="26167" y="121024"/>
                  <a:pt x="40341" y="121024"/>
                </a:cubicBezTo>
                <a:cubicBezTo>
                  <a:pt x="126266" y="121024"/>
                  <a:pt x="154118" y="106543"/>
                  <a:pt x="228600" y="94129"/>
                </a:cubicBezTo>
                <a:cubicBezTo>
                  <a:pt x="296912" y="82744"/>
                  <a:pt x="326583" y="83080"/>
                  <a:pt x="389965" y="67235"/>
                </a:cubicBezTo>
                <a:cubicBezTo>
                  <a:pt x="403716" y="63797"/>
                  <a:pt x="416631" y="57518"/>
                  <a:pt x="430306" y="53788"/>
                </a:cubicBezTo>
                <a:cubicBezTo>
                  <a:pt x="465966" y="44063"/>
                  <a:pt x="502816" y="38582"/>
                  <a:pt x="537882" y="26894"/>
                </a:cubicBezTo>
                <a:cubicBezTo>
                  <a:pt x="551329" y="22412"/>
                  <a:pt x="564192" y="15452"/>
                  <a:pt x="578224" y="13447"/>
                </a:cubicBezTo>
                <a:cubicBezTo>
                  <a:pt x="627235" y="6445"/>
                  <a:pt x="676835" y="4482"/>
                  <a:pt x="726141" y="0"/>
                </a:cubicBezTo>
                <a:cubicBezTo>
                  <a:pt x="858987" y="5535"/>
                  <a:pt x="1028730" y="5176"/>
                  <a:pt x="1169894" y="26894"/>
                </a:cubicBezTo>
                <a:cubicBezTo>
                  <a:pt x="1188160" y="29704"/>
                  <a:pt x="1205641" y="36332"/>
                  <a:pt x="1223682" y="40341"/>
                </a:cubicBezTo>
                <a:cubicBezTo>
                  <a:pt x="1245994" y="45299"/>
                  <a:pt x="1268868" y="47774"/>
                  <a:pt x="1290918" y="53788"/>
                </a:cubicBezTo>
                <a:cubicBezTo>
                  <a:pt x="1443552" y="95415"/>
                  <a:pt x="1315734" y="59471"/>
                  <a:pt x="1411941" y="107576"/>
                </a:cubicBezTo>
                <a:cubicBezTo>
                  <a:pt x="1424619" y="113915"/>
                  <a:pt x="1439604" y="114685"/>
                  <a:pt x="1452282" y="121024"/>
                </a:cubicBezTo>
                <a:cubicBezTo>
                  <a:pt x="1556545" y="173156"/>
                  <a:pt x="1431574" y="127568"/>
                  <a:pt x="1532965" y="161365"/>
                </a:cubicBezTo>
                <a:cubicBezTo>
                  <a:pt x="1609438" y="237838"/>
                  <a:pt x="1535804" y="176232"/>
                  <a:pt x="1613647" y="215153"/>
                </a:cubicBezTo>
                <a:cubicBezTo>
                  <a:pt x="1717915" y="267287"/>
                  <a:pt x="1592932" y="221695"/>
                  <a:pt x="1694330" y="255494"/>
                </a:cubicBezTo>
                <a:cubicBezTo>
                  <a:pt x="1712259" y="268941"/>
                  <a:pt x="1727430" y="287215"/>
                  <a:pt x="1748118" y="295835"/>
                </a:cubicBezTo>
                <a:cubicBezTo>
                  <a:pt x="1782237" y="310051"/>
                  <a:pt x="1855694" y="322729"/>
                  <a:pt x="1855694" y="322729"/>
                </a:cubicBezTo>
                <a:cubicBezTo>
                  <a:pt x="1873623" y="331694"/>
                  <a:pt x="1890713" y="342585"/>
                  <a:pt x="1909482" y="349624"/>
                </a:cubicBezTo>
                <a:cubicBezTo>
                  <a:pt x="1926787" y="356113"/>
                  <a:pt x="1945501" y="357994"/>
                  <a:pt x="1963271" y="363071"/>
                </a:cubicBezTo>
                <a:cubicBezTo>
                  <a:pt x="1976900" y="366965"/>
                  <a:pt x="1989983" y="372624"/>
                  <a:pt x="2003612" y="376518"/>
                </a:cubicBezTo>
                <a:cubicBezTo>
                  <a:pt x="2021382" y="381595"/>
                  <a:pt x="2039630" y="384888"/>
                  <a:pt x="2057400" y="389965"/>
                </a:cubicBezTo>
                <a:cubicBezTo>
                  <a:pt x="2071029" y="393859"/>
                  <a:pt x="2083759" y="401082"/>
                  <a:pt x="2097741" y="403412"/>
                </a:cubicBezTo>
                <a:cubicBezTo>
                  <a:pt x="2137778" y="410085"/>
                  <a:pt x="2178489" y="411825"/>
                  <a:pt x="2218765" y="416859"/>
                </a:cubicBezTo>
                <a:cubicBezTo>
                  <a:pt x="2429569" y="443209"/>
                  <a:pt x="2173609" y="418699"/>
                  <a:pt x="2474259" y="443753"/>
                </a:cubicBezTo>
                <a:cubicBezTo>
                  <a:pt x="2501153" y="448235"/>
                  <a:pt x="2527676" y="457200"/>
                  <a:pt x="2554941" y="457200"/>
                </a:cubicBezTo>
                <a:cubicBezTo>
                  <a:pt x="3110752" y="457200"/>
                  <a:pt x="3106271" y="627254"/>
                  <a:pt x="3106271" y="430306"/>
                </a:cubicBezTo>
              </a:path>
            </a:pathLst>
          </a:custGeom>
          <a:solidFill>
            <a:schemeClr val="accent1"/>
          </a:solidFill>
          <a:ln w="9525" algn="ctr">
            <a:solidFill>
              <a:schemeClr val="tx1"/>
            </a:solidFill>
            <a:round/>
            <a:headEnd/>
            <a:tailEnd/>
          </a:ln>
        </p:spPr>
        <p:txBody>
          <a:bodyPr wrap="none"/>
          <a:lstStyle/>
          <a:p>
            <a:endParaRPr lang="en-US"/>
          </a:p>
        </p:txBody>
      </p:sp>
      <p:cxnSp>
        <p:nvCxnSpPr>
          <p:cNvPr id="11271" name="Straight Arrow Connector 9"/>
          <p:cNvCxnSpPr>
            <a:cxnSpLocks noChangeShapeType="1"/>
          </p:cNvCxnSpPr>
          <p:nvPr/>
        </p:nvCxnSpPr>
        <p:spPr bwMode="auto">
          <a:xfrm flipV="1">
            <a:off x="685800" y="2057400"/>
            <a:ext cx="457200" cy="304800"/>
          </a:xfrm>
          <a:prstGeom prst="straightConnector1">
            <a:avLst/>
          </a:prstGeom>
          <a:noFill/>
          <a:ln w="9525" algn="ctr">
            <a:solidFill>
              <a:schemeClr val="tx1"/>
            </a:solidFill>
            <a:round/>
            <a:headEnd/>
            <a:tailEnd type="arrow" w="med" len="med"/>
          </a:ln>
        </p:spPr>
      </p:cxnSp>
      <p:cxnSp>
        <p:nvCxnSpPr>
          <p:cNvPr id="11272" name="Straight Arrow Connector 11"/>
          <p:cNvCxnSpPr>
            <a:cxnSpLocks noChangeShapeType="1"/>
          </p:cNvCxnSpPr>
          <p:nvPr/>
        </p:nvCxnSpPr>
        <p:spPr bwMode="auto">
          <a:xfrm rot="5400000">
            <a:off x="1066800" y="2438400"/>
            <a:ext cx="609600" cy="304800"/>
          </a:xfrm>
          <a:prstGeom prst="straightConnector1">
            <a:avLst/>
          </a:prstGeom>
          <a:noFill/>
          <a:ln w="9525" algn="ctr">
            <a:solidFill>
              <a:schemeClr val="tx1"/>
            </a:solidFill>
            <a:round/>
            <a:headEnd/>
            <a:tailEnd type="arrow" w="med" len="med"/>
          </a:ln>
        </p:spPr>
      </p:cxnSp>
      <p:cxnSp>
        <p:nvCxnSpPr>
          <p:cNvPr id="11273" name="Straight Arrow Connector 13"/>
          <p:cNvCxnSpPr>
            <a:cxnSpLocks noChangeShapeType="1"/>
          </p:cNvCxnSpPr>
          <p:nvPr/>
        </p:nvCxnSpPr>
        <p:spPr bwMode="auto">
          <a:xfrm rot="16200000" flipV="1">
            <a:off x="2095500" y="2628900"/>
            <a:ext cx="1143000" cy="304800"/>
          </a:xfrm>
          <a:prstGeom prst="straightConnector1">
            <a:avLst/>
          </a:prstGeom>
          <a:noFill/>
          <a:ln w="9525" algn="ctr">
            <a:solidFill>
              <a:schemeClr val="tx1"/>
            </a:solidFill>
            <a:round/>
            <a:headEnd/>
            <a:tailEnd type="arrow" w="med" len="med"/>
          </a:ln>
        </p:spPr>
      </p:cxnSp>
      <p:sp>
        <p:nvSpPr>
          <p:cNvPr id="11274" name="TextBox 14"/>
          <p:cNvSpPr txBox="1">
            <a:spLocks noChangeArrowheads="1"/>
          </p:cNvSpPr>
          <p:nvPr/>
        </p:nvSpPr>
        <p:spPr bwMode="auto">
          <a:xfrm>
            <a:off x="457200" y="1828800"/>
            <a:ext cx="304800" cy="366713"/>
          </a:xfrm>
          <a:prstGeom prst="rect">
            <a:avLst/>
          </a:prstGeom>
          <a:noFill/>
          <a:ln w="9525">
            <a:noFill/>
            <a:miter lim="800000"/>
            <a:headEnd/>
            <a:tailEnd/>
          </a:ln>
        </p:spPr>
        <p:txBody>
          <a:bodyPr>
            <a:spAutoFit/>
          </a:bodyPr>
          <a:lstStyle/>
          <a:p>
            <a:r>
              <a:rPr lang="en-US"/>
              <a:t>D</a:t>
            </a:r>
          </a:p>
        </p:txBody>
      </p:sp>
      <p:sp>
        <p:nvSpPr>
          <p:cNvPr id="11275" name="TextBox 15"/>
          <p:cNvSpPr txBox="1">
            <a:spLocks noChangeArrowheads="1"/>
          </p:cNvSpPr>
          <p:nvPr/>
        </p:nvSpPr>
        <p:spPr bwMode="auto">
          <a:xfrm>
            <a:off x="1524000" y="2514600"/>
            <a:ext cx="304800" cy="366713"/>
          </a:xfrm>
          <a:prstGeom prst="rect">
            <a:avLst/>
          </a:prstGeom>
          <a:noFill/>
          <a:ln w="9525">
            <a:noFill/>
            <a:miter lim="800000"/>
            <a:headEnd/>
            <a:tailEnd/>
          </a:ln>
        </p:spPr>
        <p:txBody>
          <a:bodyPr>
            <a:spAutoFit/>
          </a:bodyPr>
          <a:lstStyle/>
          <a:p>
            <a:r>
              <a:rPr lang="en-US"/>
              <a:t>C</a:t>
            </a:r>
          </a:p>
        </p:txBody>
      </p:sp>
      <p:sp>
        <p:nvSpPr>
          <p:cNvPr id="11276" name="TextBox 16"/>
          <p:cNvSpPr txBox="1">
            <a:spLocks noChangeArrowheads="1"/>
          </p:cNvSpPr>
          <p:nvPr/>
        </p:nvSpPr>
        <p:spPr bwMode="auto">
          <a:xfrm>
            <a:off x="2819400" y="2590800"/>
            <a:ext cx="381000" cy="366713"/>
          </a:xfrm>
          <a:prstGeom prst="rect">
            <a:avLst/>
          </a:prstGeom>
          <a:noFill/>
          <a:ln w="9525">
            <a:noFill/>
            <a:miter lim="800000"/>
            <a:headEnd/>
            <a:tailEnd/>
          </a:ln>
        </p:spPr>
        <p:txBody>
          <a:bodyPr>
            <a:spAutoFit/>
          </a:bodyPr>
          <a:lstStyle/>
          <a:p>
            <a:r>
              <a:rPr lang="en-US"/>
              <a:t>A</a:t>
            </a:r>
          </a:p>
        </p:txBody>
      </p:sp>
      <p:sp>
        <p:nvSpPr>
          <p:cNvPr id="9229" name="TextBox 17"/>
          <p:cNvSpPr txBox="1">
            <a:spLocks noChangeArrowheads="1"/>
          </p:cNvSpPr>
          <p:nvPr/>
        </p:nvSpPr>
        <p:spPr bwMode="auto">
          <a:xfrm>
            <a:off x="228600" y="4419600"/>
            <a:ext cx="3352800" cy="1190625"/>
          </a:xfrm>
          <a:prstGeom prst="rect">
            <a:avLst/>
          </a:prstGeom>
          <a:noFill/>
          <a:ln w="9525">
            <a:noFill/>
            <a:miter lim="800000"/>
            <a:headEnd/>
            <a:tailEnd/>
          </a:ln>
        </p:spPr>
        <p:txBody>
          <a:bodyPr>
            <a:spAutoFit/>
          </a:bodyPr>
          <a:lstStyle/>
          <a:p>
            <a:r>
              <a:rPr lang="en-US"/>
              <a:t>A: evaporation</a:t>
            </a:r>
          </a:p>
          <a:p>
            <a:r>
              <a:rPr lang="en-US"/>
              <a:t>B: condensation</a:t>
            </a:r>
          </a:p>
          <a:p>
            <a:r>
              <a:rPr lang="en-US"/>
              <a:t>C: precipitation</a:t>
            </a:r>
          </a:p>
          <a:p>
            <a:r>
              <a:rPr lang="en-US"/>
              <a:t>D: transpiration</a:t>
            </a:r>
          </a:p>
        </p:txBody>
      </p:sp>
      <p:sp>
        <p:nvSpPr>
          <p:cNvPr id="13326" name="TextBox 18"/>
          <p:cNvSpPr txBox="1">
            <a:spLocks noChangeArrowheads="1"/>
          </p:cNvSpPr>
          <p:nvPr/>
        </p:nvSpPr>
        <p:spPr bwMode="auto">
          <a:xfrm>
            <a:off x="5105400" y="152400"/>
            <a:ext cx="3505200" cy="4241800"/>
          </a:xfrm>
          <a:prstGeom prst="rect">
            <a:avLst/>
          </a:prstGeom>
          <a:noFill/>
          <a:ln w="9525">
            <a:noFill/>
            <a:miter lim="800000"/>
            <a:headEnd/>
            <a:tailEnd/>
          </a:ln>
        </p:spPr>
        <p:txBody>
          <a:bodyPr>
            <a:spAutoFit/>
          </a:bodyPr>
          <a:lstStyle/>
          <a:p>
            <a:pPr>
              <a:defRPr/>
            </a:pPr>
            <a:r>
              <a:rPr lang="en-US" u="sng" dirty="0"/>
              <a:t>Carbon Cycle</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marL="342900" indent="-342900">
              <a:buFontTx/>
              <a:buAutoNum type="alphaLcPeriod"/>
              <a:defRPr/>
            </a:pPr>
            <a:r>
              <a:rPr lang="en-US" dirty="0"/>
              <a:t>Plants take in CO2 “photosynthesis”</a:t>
            </a:r>
          </a:p>
          <a:p>
            <a:pPr>
              <a:defRPr/>
            </a:pPr>
            <a:endParaRPr lang="en-US" sz="500" dirty="0"/>
          </a:p>
          <a:p>
            <a:pPr>
              <a:defRPr/>
            </a:pPr>
            <a:r>
              <a:rPr lang="en-US" dirty="0"/>
              <a:t>b. We breathe in O2 from plant</a:t>
            </a:r>
          </a:p>
          <a:p>
            <a:pPr>
              <a:defRPr/>
            </a:pPr>
            <a:endParaRPr lang="en-US" sz="500" dirty="0"/>
          </a:p>
          <a:p>
            <a:pPr>
              <a:defRPr/>
            </a:pPr>
            <a:r>
              <a:rPr lang="en-US" dirty="0"/>
              <a:t>c. We eat plants</a:t>
            </a:r>
          </a:p>
          <a:p>
            <a:pPr>
              <a:defRPr/>
            </a:pPr>
            <a:endParaRPr lang="en-US" sz="500" dirty="0"/>
          </a:p>
          <a:p>
            <a:pPr>
              <a:defRPr/>
            </a:pPr>
            <a:r>
              <a:rPr lang="en-US" dirty="0"/>
              <a:t>d. We breathe out CO2 “cellular respiration”</a:t>
            </a:r>
          </a:p>
          <a:p>
            <a:pPr>
              <a:defRPr/>
            </a:pPr>
            <a:endParaRPr lang="en-US" sz="500" dirty="0"/>
          </a:p>
          <a:p>
            <a:pPr>
              <a:defRPr/>
            </a:pPr>
            <a:r>
              <a:rPr lang="en-US" dirty="0"/>
              <a:t>Pollution </a:t>
            </a:r>
            <a:r>
              <a:rPr lang="en-US" dirty="0">
                <a:sym typeface="Wingdings" pitchFamily="2" charset="2"/>
              </a:rPr>
              <a:t> bad CO2 into air</a:t>
            </a:r>
            <a:endParaRPr lang="en-US" dirty="0"/>
          </a:p>
        </p:txBody>
      </p:sp>
      <p:pic>
        <p:nvPicPr>
          <p:cNvPr id="11279" name="Picture 4"/>
          <p:cNvPicPr>
            <a:picLocks noChangeAspect="1" noChangeArrowheads="1"/>
          </p:cNvPicPr>
          <p:nvPr/>
        </p:nvPicPr>
        <p:blipFill>
          <a:blip r:embed="rId4" cstate="print"/>
          <a:srcRect/>
          <a:stretch>
            <a:fillRect/>
          </a:stretch>
        </p:blipFill>
        <p:spPr bwMode="auto">
          <a:xfrm>
            <a:off x="4876800" y="990600"/>
            <a:ext cx="1057275" cy="1057275"/>
          </a:xfrm>
          <a:prstGeom prst="rect">
            <a:avLst/>
          </a:prstGeom>
          <a:noFill/>
          <a:ln w="9525">
            <a:noFill/>
            <a:miter lim="800000"/>
            <a:headEnd/>
            <a:tailEnd/>
          </a:ln>
        </p:spPr>
      </p:pic>
      <p:pic>
        <p:nvPicPr>
          <p:cNvPr id="11280" name="Picture 5"/>
          <p:cNvPicPr>
            <a:picLocks noChangeAspect="1" noChangeArrowheads="1"/>
          </p:cNvPicPr>
          <p:nvPr/>
        </p:nvPicPr>
        <p:blipFill>
          <a:blip r:embed="rId5" cstate="print"/>
          <a:srcRect/>
          <a:stretch>
            <a:fillRect/>
          </a:stretch>
        </p:blipFill>
        <p:spPr bwMode="auto">
          <a:xfrm>
            <a:off x="7150100" y="762000"/>
            <a:ext cx="1993900" cy="1295400"/>
          </a:xfrm>
          <a:prstGeom prst="rect">
            <a:avLst/>
          </a:prstGeom>
          <a:noFill/>
          <a:ln w="9525">
            <a:noFill/>
            <a:miter lim="800000"/>
            <a:headEnd/>
            <a:tailEnd/>
          </a:ln>
        </p:spPr>
      </p:pic>
      <p:cxnSp>
        <p:nvCxnSpPr>
          <p:cNvPr id="11281" name="Straight Arrow Connector 22"/>
          <p:cNvCxnSpPr>
            <a:cxnSpLocks noChangeShapeType="1"/>
          </p:cNvCxnSpPr>
          <p:nvPr/>
        </p:nvCxnSpPr>
        <p:spPr bwMode="auto">
          <a:xfrm rot="5400000">
            <a:off x="5791200" y="609600"/>
            <a:ext cx="381000" cy="381000"/>
          </a:xfrm>
          <a:prstGeom prst="straightConnector1">
            <a:avLst/>
          </a:prstGeom>
          <a:noFill/>
          <a:ln w="9525" algn="ctr">
            <a:solidFill>
              <a:schemeClr val="tx1"/>
            </a:solidFill>
            <a:round/>
            <a:headEnd/>
            <a:tailEnd type="arrow" w="med" len="med"/>
          </a:ln>
        </p:spPr>
      </p:cxnSp>
      <p:cxnSp>
        <p:nvCxnSpPr>
          <p:cNvPr id="11282" name="Straight Arrow Connector 24"/>
          <p:cNvCxnSpPr>
            <a:cxnSpLocks noChangeShapeType="1"/>
          </p:cNvCxnSpPr>
          <p:nvPr/>
        </p:nvCxnSpPr>
        <p:spPr bwMode="auto">
          <a:xfrm>
            <a:off x="6096000" y="1295400"/>
            <a:ext cx="1676400" cy="152400"/>
          </a:xfrm>
          <a:prstGeom prst="straightConnector1">
            <a:avLst/>
          </a:prstGeom>
          <a:noFill/>
          <a:ln w="9525" algn="ctr">
            <a:solidFill>
              <a:schemeClr val="tx1"/>
            </a:solidFill>
            <a:round/>
            <a:headEnd/>
            <a:tailEnd type="arrow" w="med" len="med"/>
          </a:ln>
        </p:spPr>
      </p:cxnSp>
      <p:cxnSp>
        <p:nvCxnSpPr>
          <p:cNvPr id="11283" name="Straight Arrow Connector 26"/>
          <p:cNvCxnSpPr>
            <a:cxnSpLocks noChangeShapeType="1"/>
          </p:cNvCxnSpPr>
          <p:nvPr/>
        </p:nvCxnSpPr>
        <p:spPr bwMode="auto">
          <a:xfrm flipV="1">
            <a:off x="5943600" y="1676400"/>
            <a:ext cx="1828800" cy="228600"/>
          </a:xfrm>
          <a:prstGeom prst="straightConnector1">
            <a:avLst/>
          </a:prstGeom>
          <a:noFill/>
          <a:ln w="9525" algn="ctr">
            <a:solidFill>
              <a:schemeClr val="tx1"/>
            </a:solidFill>
            <a:round/>
            <a:headEnd/>
            <a:tailEnd type="arrow" w="med" len="med"/>
          </a:ln>
        </p:spPr>
      </p:cxnSp>
      <p:cxnSp>
        <p:nvCxnSpPr>
          <p:cNvPr id="11284" name="Straight Arrow Connector 28"/>
          <p:cNvCxnSpPr>
            <a:cxnSpLocks noChangeShapeType="1"/>
          </p:cNvCxnSpPr>
          <p:nvPr/>
        </p:nvCxnSpPr>
        <p:spPr bwMode="auto">
          <a:xfrm rot="10800000">
            <a:off x="6858000" y="762000"/>
            <a:ext cx="914400" cy="533400"/>
          </a:xfrm>
          <a:prstGeom prst="straightConnector1">
            <a:avLst/>
          </a:prstGeom>
          <a:noFill/>
          <a:ln w="9525" algn="ctr">
            <a:solidFill>
              <a:schemeClr val="tx1"/>
            </a:solidFill>
            <a:round/>
            <a:headEnd/>
            <a:tailEnd type="arrow" w="med" len="med"/>
          </a:ln>
        </p:spPr>
      </p:cxnSp>
      <p:sp>
        <p:nvSpPr>
          <p:cNvPr id="9237" name="TextBox 29"/>
          <p:cNvSpPr txBox="1">
            <a:spLocks noChangeArrowheads="1"/>
          </p:cNvSpPr>
          <p:nvPr/>
        </p:nvSpPr>
        <p:spPr bwMode="auto">
          <a:xfrm>
            <a:off x="6248400" y="533400"/>
            <a:ext cx="685800" cy="366713"/>
          </a:xfrm>
          <a:prstGeom prst="rect">
            <a:avLst/>
          </a:prstGeom>
          <a:noFill/>
          <a:ln w="9525">
            <a:noFill/>
            <a:miter lim="800000"/>
            <a:headEnd/>
            <a:tailEnd/>
          </a:ln>
        </p:spPr>
        <p:txBody>
          <a:bodyPr>
            <a:spAutoFit/>
          </a:bodyPr>
          <a:lstStyle/>
          <a:p>
            <a:r>
              <a:rPr lang="en-US"/>
              <a:t>CO</a:t>
            </a:r>
            <a:r>
              <a:rPr lang="en-US" sz="1400"/>
              <a:t>2</a:t>
            </a:r>
            <a:endParaRPr lang="en-US"/>
          </a:p>
        </p:txBody>
      </p:sp>
      <p:sp>
        <p:nvSpPr>
          <p:cNvPr id="9238" name="Rectangle 30"/>
          <p:cNvSpPr>
            <a:spLocks noChangeArrowheads="1"/>
          </p:cNvSpPr>
          <p:nvPr/>
        </p:nvSpPr>
        <p:spPr bwMode="auto">
          <a:xfrm>
            <a:off x="6553200" y="1066800"/>
            <a:ext cx="460375" cy="366713"/>
          </a:xfrm>
          <a:prstGeom prst="rect">
            <a:avLst/>
          </a:prstGeom>
          <a:noFill/>
          <a:ln w="9525">
            <a:noFill/>
            <a:miter lim="800000"/>
            <a:headEnd/>
            <a:tailEnd/>
          </a:ln>
        </p:spPr>
        <p:txBody>
          <a:bodyPr wrap="none">
            <a:spAutoFit/>
          </a:bodyPr>
          <a:lstStyle/>
          <a:p>
            <a:r>
              <a:rPr lang="en-US"/>
              <a:t>O</a:t>
            </a:r>
            <a:r>
              <a:rPr lang="en-US" sz="1400"/>
              <a:t>2</a:t>
            </a:r>
            <a:endParaRPr lang="en-US"/>
          </a:p>
        </p:txBody>
      </p:sp>
      <p:sp>
        <p:nvSpPr>
          <p:cNvPr id="9239" name="TextBox 31"/>
          <p:cNvSpPr txBox="1">
            <a:spLocks noChangeArrowheads="1"/>
          </p:cNvSpPr>
          <p:nvPr/>
        </p:nvSpPr>
        <p:spPr bwMode="auto">
          <a:xfrm>
            <a:off x="6172200" y="1524000"/>
            <a:ext cx="1752600" cy="366713"/>
          </a:xfrm>
          <a:prstGeom prst="rect">
            <a:avLst/>
          </a:prstGeom>
          <a:noFill/>
          <a:ln w="9525">
            <a:noFill/>
            <a:miter lim="800000"/>
            <a:headEnd/>
            <a:tailEnd/>
          </a:ln>
        </p:spPr>
        <p:txBody>
          <a:bodyPr>
            <a:spAutoFit/>
          </a:bodyPr>
          <a:lstStyle/>
          <a:p>
            <a:r>
              <a:rPr lang="en-US"/>
              <a:t>Food</a:t>
            </a:r>
          </a:p>
        </p:txBody>
      </p:sp>
      <p:sp>
        <p:nvSpPr>
          <p:cNvPr id="11288" name="TextBox 32"/>
          <p:cNvSpPr txBox="1">
            <a:spLocks noChangeArrowheads="1"/>
          </p:cNvSpPr>
          <p:nvPr/>
        </p:nvSpPr>
        <p:spPr bwMode="auto">
          <a:xfrm>
            <a:off x="5715000" y="533400"/>
            <a:ext cx="381000" cy="366713"/>
          </a:xfrm>
          <a:prstGeom prst="rect">
            <a:avLst/>
          </a:prstGeom>
          <a:noFill/>
          <a:ln w="9525">
            <a:noFill/>
            <a:miter lim="800000"/>
            <a:headEnd/>
            <a:tailEnd/>
          </a:ln>
        </p:spPr>
        <p:txBody>
          <a:bodyPr>
            <a:spAutoFit/>
          </a:bodyPr>
          <a:lstStyle/>
          <a:p>
            <a:r>
              <a:rPr lang="en-US"/>
              <a:t>A</a:t>
            </a:r>
          </a:p>
        </p:txBody>
      </p:sp>
      <p:sp>
        <p:nvSpPr>
          <p:cNvPr id="11289" name="TextBox 33"/>
          <p:cNvSpPr txBox="1">
            <a:spLocks noChangeArrowheads="1"/>
          </p:cNvSpPr>
          <p:nvPr/>
        </p:nvSpPr>
        <p:spPr bwMode="auto">
          <a:xfrm>
            <a:off x="7010400" y="1066800"/>
            <a:ext cx="381000" cy="366713"/>
          </a:xfrm>
          <a:prstGeom prst="rect">
            <a:avLst/>
          </a:prstGeom>
          <a:noFill/>
          <a:ln w="9525">
            <a:noFill/>
            <a:miter lim="800000"/>
            <a:headEnd/>
            <a:tailEnd/>
          </a:ln>
        </p:spPr>
        <p:txBody>
          <a:bodyPr>
            <a:spAutoFit/>
          </a:bodyPr>
          <a:lstStyle/>
          <a:p>
            <a:r>
              <a:rPr lang="en-US"/>
              <a:t>B</a:t>
            </a:r>
          </a:p>
        </p:txBody>
      </p:sp>
      <p:sp>
        <p:nvSpPr>
          <p:cNvPr id="11290" name="TextBox 34"/>
          <p:cNvSpPr txBox="1">
            <a:spLocks noChangeArrowheads="1"/>
          </p:cNvSpPr>
          <p:nvPr/>
        </p:nvSpPr>
        <p:spPr bwMode="auto">
          <a:xfrm>
            <a:off x="6781800" y="1447800"/>
            <a:ext cx="228600" cy="366713"/>
          </a:xfrm>
          <a:prstGeom prst="rect">
            <a:avLst/>
          </a:prstGeom>
          <a:noFill/>
          <a:ln w="9525">
            <a:noFill/>
            <a:miter lim="800000"/>
            <a:headEnd/>
            <a:tailEnd/>
          </a:ln>
        </p:spPr>
        <p:txBody>
          <a:bodyPr>
            <a:spAutoFit/>
          </a:bodyPr>
          <a:lstStyle/>
          <a:p>
            <a:r>
              <a:rPr lang="en-US"/>
              <a:t>C</a:t>
            </a:r>
          </a:p>
        </p:txBody>
      </p:sp>
      <p:sp>
        <p:nvSpPr>
          <p:cNvPr id="11291" name="TextBox 35"/>
          <p:cNvSpPr txBox="1">
            <a:spLocks noChangeArrowheads="1"/>
          </p:cNvSpPr>
          <p:nvPr/>
        </p:nvSpPr>
        <p:spPr bwMode="auto">
          <a:xfrm>
            <a:off x="7315200" y="762000"/>
            <a:ext cx="457200" cy="366713"/>
          </a:xfrm>
          <a:prstGeom prst="rect">
            <a:avLst/>
          </a:prstGeom>
          <a:noFill/>
          <a:ln w="9525">
            <a:noFill/>
            <a:miter lim="800000"/>
            <a:headEnd/>
            <a:tailEnd/>
          </a:ln>
        </p:spPr>
        <p:txBody>
          <a:bodyPr>
            <a:spAutoFit/>
          </a:bodyPr>
          <a:lstStyle/>
          <a:p>
            <a:r>
              <a:rPr lang="en-US"/>
              <a:t>D</a:t>
            </a:r>
          </a:p>
        </p:txBody>
      </p:sp>
      <p:sp>
        <p:nvSpPr>
          <p:cNvPr id="9244" name="TextBox 27"/>
          <p:cNvSpPr txBox="1">
            <a:spLocks noChangeArrowheads="1"/>
          </p:cNvSpPr>
          <p:nvPr/>
        </p:nvSpPr>
        <p:spPr bwMode="auto">
          <a:xfrm>
            <a:off x="4800600" y="4572000"/>
            <a:ext cx="4343400" cy="1739900"/>
          </a:xfrm>
          <a:prstGeom prst="rect">
            <a:avLst/>
          </a:prstGeom>
          <a:noFill/>
          <a:ln w="9525">
            <a:noFill/>
            <a:miter lim="800000"/>
            <a:headEnd/>
            <a:tailEnd/>
          </a:ln>
        </p:spPr>
        <p:txBody>
          <a:bodyPr>
            <a:spAutoFit/>
          </a:bodyPr>
          <a:lstStyle/>
          <a:p>
            <a:r>
              <a:rPr lang="en-US"/>
              <a:t>Other sources of carbon:</a:t>
            </a:r>
          </a:p>
          <a:p>
            <a:pPr lvl="1">
              <a:buFont typeface="Arial" charset="0"/>
              <a:buChar char="•"/>
            </a:pPr>
            <a:r>
              <a:rPr lang="en-US"/>
              <a:t>Decomposition of dead organisms</a:t>
            </a:r>
          </a:p>
          <a:p>
            <a:pPr lvl="1">
              <a:buFont typeface="Arial" charset="0"/>
              <a:buChar char="•"/>
            </a:pPr>
            <a:r>
              <a:rPr lang="en-US"/>
              <a:t>Erosion and volcanic activity </a:t>
            </a:r>
          </a:p>
          <a:p>
            <a:pPr lvl="1">
              <a:buFont typeface="Arial" charset="0"/>
              <a:buChar char="•"/>
            </a:pPr>
            <a:r>
              <a:rPr lang="en-US"/>
              <a:t>Burning fossil fuels</a:t>
            </a:r>
          </a:p>
          <a:p>
            <a:pPr lvl="1">
              <a:buFont typeface="Arial" charset="0"/>
              <a:buChar char="•"/>
            </a:pPr>
            <a:r>
              <a:rPr lang="en-US"/>
              <a:t>Cutting and burning trees</a:t>
            </a:r>
          </a:p>
          <a:p>
            <a:pPr lvl="1">
              <a:buFont typeface="Arial" charset="0"/>
              <a:buChar cha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2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32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326">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326">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244">
                                            <p:txEl>
                                              <p:pRg st="0" end="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44">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244">
                                            <p:txEl>
                                              <p:pRg st="2" end="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244">
                                            <p:txEl>
                                              <p:pRg st="3" end="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7" grpId="0"/>
      <p:bldP spid="9238" grpId="0"/>
      <p:bldP spid="92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1600" y="762000"/>
          <a:ext cx="6477000" cy="3479800"/>
        </p:xfrm>
        <a:graphic>
          <a:graphicData uri="http://schemas.openxmlformats.org/drawingml/2006/table">
            <a:tbl>
              <a:tblPr firstRow="1" bandRow="1">
                <a:tableStyleId>{F5AB1C69-6EDB-4FF4-983F-18BD219EF322}</a:tableStyleId>
              </a:tblPr>
              <a:tblGrid>
                <a:gridCol w="3048000"/>
                <a:gridCol w="3429000"/>
              </a:tblGrid>
              <a:tr h="370840">
                <a:tc>
                  <a:txBody>
                    <a:bodyPr/>
                    <a:lstStyle/>
                    <a:p>
                      <a:r>
                        <a:rPr lang="en-US" dirty="0" smtClean="0">
                          <a:solidFill>
                            <a:schemeClr val="tx1"/>
                          </a:solidFill>
                        </a:rPr>
                        <a:t>Organisms/Input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Effects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solidFill>
                            <a:schemeClr val="tx1"/>
                          </a:solidFill>
                        </a:rPr>
                        <a:t>Plants (</a:t>
                      </a:r>
                      <a:r>
                        <a:rPr lang="en-US" dirty="0" err="1" smtClean="0">
                          <a:solidFill>
                            <a:schemeClr val="tx1"/>
                          </a:solidFill>
                        </a:rPr>
                        <a:t>autotrophs</a:t>
                      </a:r>
                      <a:r>
                        <a:rPr lang="en-US" dirty="0" smtClean="0">
                          <a:solidFill>
                            <a:schemeClr val="tx1"/>
                          </a:solidFill>
                        </a:rPr>
                        <a:t>)</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Photosynthesis: (uses carbon)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a:t>
                      </a:r>
                      <a:r>
                        <a:rPr lang="en-US" baseline="-25000" dirty="0" smtClean="0">
                          <a:solidFill>
                            <a:schemeClr val="tx1"/>
                          </a:solidFill>
                        </a:rPr>
                        <a:t>2 </a:t>
                      </a:r>
                      <a:r>
                        <a:rPr lang="en-US" baseline="0" dirty="0" smtClean="0">
                          <a:solidFill>
                            <a:schemeClr val="tx1"/>
                          </a:solidFill>
                        </a:rPr>
                        <a:t>+ H</a:t>
                      </a:r>
                      <a:r>
                        <a:rPr lang="en-US" baseline="-25000" dirty="0" smtClean="0">
                          <a:solidFill>
                            <a:schemeClr val="tx1"/>
                          </a:solidFill>
                        </a:rPr>
                        <a:t>2</a:t>
                      </a:r>
                      <a:r>
                        <a:rPr lang="en-US" dirty="0" smtClean="0">
                          <a:solidFill>
                            <a:schemeClr val="tx1"/>
                          </a:solidFill>
                        </a:rPr>
                        <a:t>O</a:t>
                      </a:r>
                      <a:r>
                        <a:rPr lang="en-US" baseline="-25000" dirty="0" smtClean="0">
                          <a:solidFill>
                            <a:schemeClr val="tx1"/>
                          </a:solidFill>
                        </a:rPr>
                        <a:t> </a:t>
                      </a:r>
                      <a:r>
                        <a:rPr lang="en-US" baseline="0" dirty="0" smtClean="0">
                          <a:solidFill>
                            <a:schemeClr val="tx1"/>
                          </a:solidFill>
                        </a:rPr>
                        <a:t>        </a:t>
                      </a:r>
                      <a:r>
                        <a:rPr lang="en-US" dirty="0" smtClean="0">
                          <a:solidFill>
                            <a:schemeClr val="tx1"/>
                          </a:solidFill>
                        </a:rPr>
                        <a:t>C</a:t>
                      </a:r>
                      <a:r>
                        <a:rPr lang="en-US" baseline="-25000" dirty="0" smtClean="0">
                          <a:solidFill>
                            <a:schemeClr val="tx1"/>
                          </a:solidFill>
                        </a:rPr>
                        <a:t>6</a:t>
                      </a:r>
                      <a:r>
                        <a:rPr lang="en-US" baseline="0" dirty="0" smtClean="0">
                          <a:solidFill>
                            <a:schemeClr val="tx1"/>
                          </a:solidFill>
                        </a:rPr>
                        <a:t>H</a:t>
                      </a:r>
                      <a:r>
                        <a:rPr lang="en-US" baseline="-25000" dirty="0" smtClean="0">
                          <a:solidFill>
                            <a:schemeClr val="tx1"/>
                          </a:solidFill>
                        </a:rPr>
                        <a:t>12</a:t>
                      </a:r>
                      <a:r>
                        <a:rPr lang="en-US" dirty="0" smtClean="0">
                          <a:solidFill>
                            <a:schemeClr val="tx1"/>
                          </a:solidFill>
                        </a:rPr>
                        <a:t>O</a:t>
                      </a:r>
                      <a:r>
                        <a:rPr lang="en-US" baseline="-25000" dirty="0" smtClean="0">
                          <a:solidFill>
                            <a:schemeClr val="tx1"/>
                          </a:solidFill>
                        </a:rPr>
                        <a:t>6 </a:t>
                      </a:r>
                      <a:r>
                        <a:rPr lang="en-US" baseline="0" dirty="0" smtClean="0">
                          <a:solidFill>
                            <a:schemeClr val="tx1"/>
                          </a:solidFill>
                        </a:rPr>
                        <a:t>+ O</a:t>
                      </a:r>
                      <a:r>
                        <a:rPr lang="en-US" baseline="-25000" dirty="0" smtClean="0">
                          <a:solidFill>
                            <a:schemeClr val="tx1"/>
                          </a:solidFill>
                        </a:rPr>
                        <a:t>2</a:t>
                      </a:r>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solidFill>
                            <a:schemeClr val="tx1"/>
                          </a:solidFill>
                        </a:rPr>
                        <a:t>Decomposers</a:t>
                      </a:r>
                    </a:p>
                    <a:p>
                      <a:r>
                        <a:rPr lang="en-US" dirty="0" smtClean="0">
                          <a:solidFill>
                            <a:schemeClr val="tx1"/>
                          </a:solidFill>
                        </a:rPr>
                        <a:t>Fungi/Bacteria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Carbon Released when</a:t>
                      </a:r>
                      <a:r>
                        <a:rPr lang="en-US" baseline="0" dirty="0" smtClean="0">
                          <a:solidFill>
                            <a:schemeClr val="tx1"/>
                          </a:solidFill>
                        </a:rPr>
                        <a:t> things die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solidFill>
                            <a:schemeClr val="tx1"/>
                          </a:solidFill>
                        </a:rPr>
                        <a:t>Animals</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Cellular Respiration: (release carbon)</a:t>
                      </a:r>
                    </a:p>
                    <a:p>
                      <a:r>
                        <a:rPr lang="en-US" dirty="0" smtClean="0">
                          <a:solidFill>
                            <a:schemeClr val="tx1"/>
                          </a:solidFill>
                        </a:rPr>
                        <a:t>C</a:t>
                      </a:r>
                      <a:r>
                        <a:rPr lang="en-US" baseline="-25000" dirty="0" smtClean="0">
                          <a:solidFill>
                            <a:schemeClr val="tx1"/>
                          </a:solidFill>
                        </a:rPr>
                        <a:t>6</a:t>
                      </a:r>
                      <a:r>
                        <a:rPr lang="en-US" baseline="0" dirty="0" smtClean="0">
                          <a:solidFill>
                            <a:schemeClr val="tx1"/>
                          </a:solidFill>
                        </a:rPr>
                        <a:t>H</a:t>
                      </a:r>
                      <a:r>
                        <a:rPr lang="en-US" baseline="-25000" dirty="0" smtClean="0">
                          <a:solidFill>
                            <a:schemeClr val="tx1"/>
                          </a:solidFill>
                        </a:rPr>
                        <a:t>12</a:t>
                      </a:r>
                      <a:r>
                        <a:rPr lang="en-US" dirty="0" smtClean="0">
                          <a:solidFill>
                            <a:schemeClr val="tx1"/>
                          </a:solidFill>
                        </a:rPr>
                        <a:t>O</a:t>
                      </a:r>
                      <a:r>
                        <a:rPr lang="en-US" baseline="-25000" dirty="0" smtClean="0">
                          <a:solidFill>
                            <a:schemeClr val="tx1"/>
                          </a:solidFill>
                        </a:rPr>
                        <a:t>6 </a:t>
                      </a:r>
                      <a:r>
                        <a:rPr lang="en-US" baseline="0" dirty="0" smtClean="0">
                          <a:solidFill>
                            <a:schemeClr val="tx1"/>
                          </a:solidFill>
                        </a:rPr>
                        <a:t>+ O</a:t>
                      </a:r>
                      <a:r>
                        <a:rPr lang="en-US" baseline="-25000" dirty="0" smtClean="0">
                          <a:solidFill>
                            <a:schemeClr val="tx1"/>
                          </a:solidFill>
                        </a:rPr>
                        <a:t>2            </a:t>
                      </a:r>
                      <a:r>
                        <a:rPr lang="en-US" dirty="0" smtClean="0">
                          <a:solidFill>
                            <a:schemeClr val="tx1"/>
                          </a:solidFill>
                        </a:rPr>
                        <a:t>CO</a:t>
                      </a:r>
                      <a:r>
                        <a:rPr lang="en-US" baseline="-25000" dirty="0" smtClean="0">
                          <a:solidFill>
                            <a:schemeClr val="tx1"/>
                          </a:solidFill>
                        </a:rPr>
                        <a:t>2 </a:t>
                      </a:r>
                      <a:r>
                        <a:rPr lang="en-US" baseline="0" dirty="0" smtClean="0">
                          <a:solidFill>
                            <a:schemeClr val="tx1"/>
                          </a:solidFill>
                        </a:rPr>
                        <a:t>+ H</a:t>
                      </a:r>
                      <a:r>
                        <a:rPr lang="en-US" baseline="-25000" dirty="0" smtClean="0">
                          <a:solidFill>
                            <a:schemeClr val="tx1"/>
                          </a:solidFill>
                        </a:rPr>
                        <a:t>2</a:t>
                      </a:r>
                      <a:r>
                        <a:rPr lang="en-US" dirty="0" smtClean="0">
                          <a:solidFill>
                            <a:schemeClr val="tx1"/>
                          </a:solidFill>
                        </a:rPr>
                        <a:t>O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solidFill>
                            <a:schemeClr val="tx1"/>
                          </a:solidFill>
                        </a:rPr>
                        <a:t>Burning of Fossil Fuels</a:t>
                      </a:r>
                    </a:p>
                    <a:p>
                      <a:r>
                        <a:rPr lang="en-US" dirty="0" smtClean="0">
                          <a:solidFill>
                            <a:schemeClr val="tx1"/>
                          </a:solidFill>
                        </a:rPr>
                        <a:t>(Dead organisms</a:t>
                      </a:r>
                      <a:r>
                        <a:rPr lang="en-US" baseline="0" dirty="0" smtClean="0">
                          <a:solidFill>
                            <a:schemeClr val="tx1"/>
                          </a:solidFill>
                        </a:rPr>
                        <a:t> become coal, gas, oil)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smtClean="0">
                        <a:solidFill>
                          <a:schemeClr val="tx1"/>
                        </a:solidFill>
                      </a:endParaRPr>
                    </a:p>
                    <a:p>
                      <a:r>
                        <a:rPr lang="en-US" dirty="0" smtClean="0">
                          <a:solidFill>
                            <a:schemeClr val="tx1"/>
                          </a:solidFill>
                        </a:rPr>
                        <a:t>Carbon Released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310" name="TextBox 2"/>
          <p:cNvSpPr txBox="1">
            <a:spLocks noChangeArrowheads="1"/>
          </p:cNvSpPr>
          <p:nvPr/>
        </p:nvSpPr>
        <p:spPr bwMode="auto">
          <a:xfrm>
            <a:off x="914400" y="304800"/>
            <a:ext cx="3810000" cy="430213"/>
          </a:xfrm>
          <a:prstGeom prst="rect">
            <a:avLst/>
          </a:prstGeom>
          <a:noFill/>
          <a:ln w="9525">
            <a:noFill/>
            <a:miter lim="800000"/>
            <a:headEnd/>
            <a:tailEnd/>
          </a:ln>
        </p:spPr>
        <p:txBody>
          <a:bodyPr>
            <a:spAutoFit/>
          </a:bodyPr>
          <a:lstStyle/>
          <a:p>
            <a:r>
              <a:rPr lang="en-US" sz="2200" u="sng"/>
              <a:t>Carbon Cycle</a:t>
            </a:r>
          </a:p>
        </p:txBody>
      </p:sp>
      <p:cxnSp>
        <p:nvCxnSpPr>
          <p:cNvPr id="12311" name="Straight Arrow Connector 4"/>
          <p:cNvCxnSpPr>
            <a:cxnSpLocks noChangeShapeType="1"/>
          </p:cNvCxnSpPr>
          <p:nvPr/>
        </p:nvCxnSpPr>
        <p:spPr bwMode="auto">
          <a:xfrm>
            <a:off x="5486400" y="1600200"/>
            <a:ext cx="381000" cy="1588"/>
          </a:xfrm>
          <a:prstGeom prst="straightConnector1">
            <a:avLst/>
          </a:prstGeom>
          <a:noFill/>
          <a:ln w="9525" algn="ctr">
            <a:solidFill>
              <a:schemeClr val="tx1"/>
            </a:solidFill>
            <a:round/>
            <a:headEnd/>
            <a:tailEnd type="arrow" w="med" len="med"/>
          </a:ln>
        </p:spPr>
      </p:cxnSp>
      <p:cxnSp>
        <p:nvCxnSpPr>
          <p:cNvPr id="12312" name="Straight Arrow Connector 6"/>
          <p:cNvCxnSpPr>
            <a:cxnSpLocks noChangeShapeType="1"/>
          </p:cNvCxnSpPr>
          <p:nvPr/>
        </p:nvCxnSpPr>
        <p:spPr bwMode="auto">
          <a:xfrm>
            <a:off x="5638800" y="3124200"/>
            <a:ext cx="381000" cy="1588"/>
          </a:xfrm>
          <a:prstGeom prst="straightConnector1">
            <a:avLst/>
          </a:prstGeom>
          <a:noFill/>
          <a:ln w="9525" algn="ctr">
            <a:solidFill>
              <a:schemeClr val="tx1"/>
            </a:solidFill>
            <a:round/>
            <a:headEnd/>
            <a:tailEnd type="arrow" w="med" len="med"/>
          </a:ln>
        </p:spPr>
      </p:cxnSp>
      <p:sp>
        <p:nvSpPr>
          <p:cNvPr id="8" name="TextBox 7"/>
          <p:cNvSpPr txBox="1">
            <a:spLocks noChangeArrowheads="1"/>
          </p:cNvSpPr>
          <p:nvPr/>
        </p:nvSpPr>
        <p:spPr bwMode="auto">
          <a:xfrm>
            <a:off x="3733800" y="4343400"/>
            <a:ext cx="1219200" cy="369888"/>
          </a:xfrm>
          <a:prstGeom prst="rect">
            <a:avLst/>
          </a:prstGeom>
          <a:noFill/>
          <a:ln w="9525">
            <a:noFill/>
            <a:miter lim="800000"/>
            <a:headEnd/>
            <a:tailEnd/>
          </a:ln>
        </p:spPr>
        <p:txBody>
          <a:bodyPr>
            <a:spAutoFit/>
          </a:bodyPr>
          <a:lstStyle/>
          <a:p>
            <a:r>
              <a:rPr lang="en-US"/>
              <a:t>CO</a:t>
            </a:r>
            <a:r>
              <a:rPr lang="en-US" baseline="-25000"/>
              <a:t>2</a:t>
            </a:r>
            <a:r>
              <a:rPr lang="en-US"/>
              <a:t> in air</a:t>
            </a:r>
          </a:p>
        </p:txBody>
      </p:sp>
      <p:cxnSp>
        <p:nvCxnSpPr>
          <p:cNvPr id="16" name="Straight Arrow Connector 15"/>
          <p:cNvCxnSpPr>
            <a:cxnSpLocks noChangeShapeType="1"/>
          </p:cNvCxnSpPr>
          <p:nvPr/>
        </p:nvCxnSpPr>
        <p:spPr bwMode="auto">
          <a:xfrm rot="10800000" flipV="1">
            <a:off x="2971800" y="4648200"/>
            <a:ext cx="838200" cy="457200"/>
          </a:xfrm>
          <a:prstGeom prst="straightConnector1">
            <a:avLst/>
          </a:prstGeom>
          <a:noFill/>
          <a:ln w="9525" algn="ctr">
            <a:solidFill>
              <a:schemeClr val="tx1"/>
            </a:solidFill>
            <a:round/>
            <a:headEnd/>
            <a:tailEnd type="arrow" w="med" len="med"/>
          </a:ln>
        </p:spPr>
      </p:cxnSp>
      <p:sp>
        <p:nvSpPr>
          <p:cNvPr id="20" name="TextBox 19"/>
          <p:cNvSpPr txBox="1">
            <a:spLocks noChangeArrowheads="1"/>
          </p:cNvSpPr>
          <p:nvPr/>
        </p:nvSpPr>
        <p:spPr bwMode="auto">
          <a:xfrm>
            <a:off x="2286000" y="4572000"/>
            <a:ext cx="1524000" cy="307975"/>
          </a:xfrm>
          <a:prstGeom prst="rect">
            <a:avLst/>
          </a:prstGeom>
          <a:noFill/>
          <a:ln w="9525">
            <a:noFill/>
            <a:miter lim="800000"/>
            <a:headEnd/>
            <a:tailEnd/>
          </a:ln>
        </p:spPr>
        <p:txBody>
          <a:bodyPr>
            <a:spAutoFit/>
          </a:bodyPr>
          <a:lstStyle/>
          <a:p>
            <a:r>
              <a:rPr lang="en-US" sz="1400"/>
              <a:t>Photosynthesis</a:t>
            </a:r>
          </a:p>
        </p:txBody>
      </p:sp>
      <p:sp>
        <p:nvSpPr>
          <p:cNvPr id="21" name="TextBox 20"/>
          <p:cNvSpPr txBox="1">
            <a:spLocks noChangeArrowheads="1"/>
          </p:cNvSpPr>
          <p:nvPr/>
        </p:nvSpPr>
        <p:spPr bwMode="auto">
          <a:xfrm>
            <a:off x="2209800" y="5105400"/>
            <a:ext cx="1371600" cy="369888"/>
          </a:xfrm>
          <a:prstGeom prst="rect">
            <a:avLst/>
          </a:prstGeom>
          <a:noFill/>
          <a:ln w="9525">
            <a:noFill/>
            <a:miter lim="800000"/>
            <a:headEnd/>
            <a:tailEnd/>
          </a:ln>
        </p:spPr>
        <p:txBody>
          <a:bodyPr>
            <a:spAutoFit/>
          </a:bodyPr>
          <a:lstStyle/>
          <a:p>
            <a:r>
              <a:rPr lang="en-US"/>
              <a:t>Plants</a:t>
            </a:r>
          </a:p>
        </p:txBody>
      </p:sp>
      <p:cxnSp>
        <p:nvCxnSpPr>
          <p:cNvPr id="23" name="Straight Arrow Connector 22"/>
          <p:cNvCxnSpPr>
            <a:cxnSpLocks noChangeShapeType="1"/>
          </p:cNvCxnSpPr>
          <p:nvPr/>
        </p:nvCxnSpPr>
        <p:spPr bwMode="auto">
          <a:xfrm>
            <a:off x="2743200" y="5486400"/>
            <a:ext cx="1524000" cy="228600"/>
          </a:xfrm>
          <a:prstGeom prst="straightConnector1">
            <a:avLst/>
          </a:prstGeom>
          <a:noFill/>
          <a:ln w="9525" algn="ctr">
            <a:solidFill>
              <a:schemeClr val="tx1"/>
            </a:solidFill>
            <a:round/>
            <a:headEnd/>
            <a:tailEnd type="arrow" w="med" len="med"/>
          </a:ln>
        </p:spPr>
      </p:cxnSp>
      <p:sp>
        <p:nvSpPr>
          <p:cNvPr id="24" name="TextBox 23"/>
          <p:cNvSpPr txBox="1">
            <a:spLocks noChangeArrowheads="1"/>
          </p:cNvSpPr>
          <p:nvPr/>
        </p:nvSpPr>
        <p:spPr bwMode="auto">
          <a:xfrm>
            <a:off x="3124200" y="5334000"/>
            <a:ext cx="1524000" cy="307975"/>
          </a:xfrm>
          <a:prstGeom prst="rect">
            <a:avLst/>
          </a:prstGeom>
          <a:noFill/>
          <a:ln w="9525">
            <a:noFill/>
            <a:miter lim="800000"/>
            <a:headEnd/>
            <a:tailEnd/>
          </a:ln>
        </p:spPr>
        <p:txBody>
          <a:bodyPr>
            <a:spAutoFit/>
          </a:bodyPr>
          <a:lstStyle/>
          <a:p>
            <a:r>
              <a:rPr lang="en-US" sz="1400"/>
              <a:t>eating</a:t>
            </a:r>
          </a:p>
        </p:txBody>
      </p:sp>
      <p:sp>
        <p:nvSpPr>
          <p:cNvPr id="25" name="TextBox 24"/>
          <p:cNvSpPr txBox="1">
            <a:spLocks noChangeArrowheads="1"/>
          </p:cNvSpPr>
          <p:nvPr/>
        </p:nvSpPr>
        <p:spPr bwMode="auto">
          <a:xfrm>
            <a:off x="4267200" y="5486400"/>
            <a:ext cx="1600200" cy="369888"/>
          </a:xfrm>
          <a:prstGeom prst="rect">
            <a:avLst/>
          </a:prstGeom>
          <a:noFill/>
          <a:ln w="9525">
            <a:noFill/>
            <a:miter lim="800000"/>
            <a:headEnd/>
            <a:tailEnd/>
          </a:ln>
        </p:spPr>
        <p:txBody>
          <a:bodyPr>
            <a:spAutoFit/>
          </a:bodyPr>
          <a:lstStyle/>
          <a:p>
            <a:r>
              <a:rPr lang="en-US"/>
              <a:t>Heterotrophs</a:t>
            </a:r>
          </a:p>
        </p:txBody>
      </p:sp>
      <p:sp>
        <p:nvSpPr>
          <p:cNvPr id="28" name="TextBox 27"/>
          <p:cNvSpPr txBox="1">
            <a:spLocks noChangeArrowheads="1"/>
          </p:cNvSpPr>
          <p:nvPr/>
        </p:nvSpPr>
        <p:spPr bwMode="auto">
          <a:xfrm>
            <a:off x="5257800" y="4724400"/>
            <a:ext cx="1676400" cy="523875"/>
          </a:xfrm>
          <a:prstGeom prst="rect">
            <a:avLst/>
          </a:prstGeom>
          <a:noFill/>
          <a:ln w="9525">
            <a:noFill/>
            <a:miter lim="800000"/>
            <a:headEnd/>
            <a:tailEnd/>
          </a:ln>
        </p:spPr>
        <p:txBody>
          <a:bodyPr>
            <a:spAutoFit/>
          </a:bodyPr>
          <a:lstStyle/>
          <a:p>
            <a:r>
              <a:rPr lang="en-US" sz="1400"/>
              <a:t>Respiration and Decay</a:t>
            </a:r>
          </a:p>
        </p:txBody>
      </p:sp>
      <p:cxnSp>
        <p:nvCxnSpPr>
          <p:cNvPr id="38" name="Straight Arrow Connector 37"/>
          <p:cNvCxnSpPr>
            <a:cxnSpLocks noChangeShapeType="1"/>
          </p:cNvCxnSpPr>
          <p:nvPr/>
        </p:nvCxnSpPr>
        <p:spPr bwMode="auto">
          <a:xfrm rot="16200000" flipV="1">
            <a:off x="4495800" y="4724400"/>
            <a:ext cx="762000" cy="609600"/>
          </a:xfrm>
          <a:prstGeom prst="straightConnector1">
            <a:avLst/>
          </a:prstGeom>
          <a:noFill/>
          <a:ln w="9525" algn="ctr">
            <a:solidFill>
              <a:schemeClr val="tx1"/>
            </a:solidFill>
            <a:round/>
            <a:headEnd/>
            <a:tailEnd type="arrow" w="med" len="med"/>
          </a:ln>
        </p:spPr>
      </p:cxnSp>
      <p:sp>
        <p:nvSpPr>
          <p:cNvPr id="15" name="TextBox 14"/>
          <p:cNvSpPr txBox="1">
            <a:spLocks noChangeArrowheads="1"/>
          </p:cNvSpPr>
          <p:nvPr/>
        </p:nvSpPr>
        <p:spPr bwMode="auto">
          <a:xfrm>
            <a:off x="1143000" y="5867400"/>
            <a:ext cx="6400800" cy="646113"/>
          </a:xfrm>
          <a:prstGeom prst="rect">
            <a:avLst/>
          </a:prstGeom>
          <a:noFill/>
          <a:ln w="9525">
            <a:noFill/>
            <a:miter lim="800000"/>
            <a:headEnd/>
            <a:tailEnd/>
          </a:ln>
        </p:spPr>
        <p:txBody>
          <a:bodyPr>
            <a:spAutoFit/>
          </a:bodyPr>
          <a:lstStyle/>
          <a:p>
            <a:r>
              <a:rPr lang="en-US"/>
              <a:t>What would happen if decomposers were removed from the carbon cycle? </a:t>
            </a:r>
          </a:p>
        </p:txBody>
      </p:sp>
      <p:sp>
        <p:nvSpPr>
          <p:cNvPr id="17" name="TextBox 16"/>
          <p:cNvSpPr txBox="1">
            <a:spLocks noChangeArrowheads="1"/>
          </p:cNvSpPr>
          <p:nvPr/>
        </p:nvSpPr>
        <p:spPr bwMode="auto">
          <a:xfrm>
            <a:off x="2590800" y="6172200"/>
            <a:ext cx="6019800" cy="369888"/>
          </a:xfrm>
          <a:prstGeom prst="rect">
            <a:avLst/>
          </a:prstGeom>
          <a:noFill/>
          <a:ln w="9525">
            <a:noFill/>
            <a:miter lim="800000"/>
            <a:headEnd/>
            <a:tailEnd/>
          </a:ln>
        </p:spPr>
        <p:txBody>
          <a:bodyPr>
            <a:spAutoFit/>
          </a:bodyPr>
          <a:lstStyle/>
          <a:p>
            <a:r>
              <a:rPr lang="en-US"/>
              <a:t>The amount of carbon in the atmosphere would decrease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4" grpId="0"/>
      <p:bldP spid="25" grpId="0"/>
      <p:bldP spid="28" grpId="0"/>
      <p:bldP spid="15"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1"/>
            <a:ext cx="7924800" cy="3323987"/>
          </a:xfrm>
          <a:prstGeom prst="rect">
            <a:avLst/>
          </a:prstGeom>
          <a:noFill/>
        </p:spPr>
        <p:txBody>
          <a:bodyPr wrap="square" rtlCol="0">
            <a:spAutoFit/>
          </a:bodyPr>
          <a:lstStyle/>
          <a:p>
            <a:r>
              <a:rPr lang="en-US" sz="2400" b="1" dirty="0" smtClean="0"/>
              <a:t>NITROGEN CYCLE</a:t>
            </a:r>
            <a:endParaRPr lang="en-US" sz="2400" dirty="0" smtClean="0"/>
          </a:p>
          <a:p>
            <a:pPr>
              <a:buFont typeface="Arial" pitchFamily="34" charset="0"/>
              <a:buChar char="•"/>
            </a:pPr>
            <a:r>
              <a:rPr lang="en-US" sz="2400" dirty="0" smtClean="0"/>
              <a:t>Nitrogen gas in soil</a:t>
            </a:r>
          </a:p>
          <a:p>
            <a:pPr>
              <a:buFont typeface="Arial" pitchFamily="34" charset="0"/>
              <a:buChar char="•"/>
            </a:pPr>
            <a:r>
              <a:rPr lang="en-US" sz="2400" dirty="0" smtClean="0"/>
              <a:t>Enters in root nodules of plant like legumes</a:t>
            </a:r>
          </a:p>
          <a:p>
            <a:pPr>
              <a:buFont typeface="Arial" pitchFamily="34" charset="0"/>
              <a:buChar char="•"/>
            </a:pPr>
            <a:r>
              <a:rPr lang="en-US" sz="2400" dirty="0" smtClean="0"/>
              <a:t>Converted to ammonia by nitrogen-fixing bacteria</a:t>
            </a:r>
          </a:p>
          <a:p>
            <a:pPr>
              <a:buFont typeface="Arial" pitchFamily="34" charset="0"/>
              <a:buChar char="•"/>
            </a:pPr>
            <a:r>
              <a:rPr lang="en-US" sz="2400" dirty="0" smtClean="0"/>
              <a:t>Plant uses ammonia to build protein</a:t>
            </a:r>
          </a:p>
          <a:p>
            <a:pPr>
              <a:buFont typeface="Arial" pitchFamily="34" charset="0"/>
              <a:buChar char="•"/>
            </a:pPr>
            <a:r>
              <a:rPr lang="en-US" sz="2400" dirty="0" smtClean="0"/>
              <a:t>An animal converts plant protein to animal protein</a:t>
            </a:r>
          </a:p>
          <a:p>
            <a:pPr>
              <a:buFont typeface="Arial" pitchFamily="34" charset="0"/>
              <a:buChar char="•"/>
            </a:pPr>
            <a:r>
              <a:rPr lang="en-US" sz="2400" dirty="0" smtClean="0"/>
              <a:t>Animal carcass decomposed into nitrates (nitrification)</a:t>
            </a:r>
          </a:p>
          <a:p>
            <a:pPr>
              <a:buFont typeface="Arial" pitchFamily="34" charset="0"/>
              <a:buChar char="•"/>
            </a:pPr>
            <a:r>
              <a:rPr lang="en-US" sz="2400" dirty="0" smtClean="0"/>
              <a:t>Some nitrates broken down by soil bacteria (</a:t>
            </a:r>
            <a:r>
              <a:rPr lang="en-US" sz="2400" dirty="0" err="1" smtClean="0"/>
              <a:t>denitrification</a:t>
            </a:r>
            <a:r>
              <a:rPr lang="en-US" sz="2400" dirty="0" smtClean="0"/>
              <a:t>)</a:t>
            </a:r>
          </a:p>
          <a:p>
            <a:endParaRPr lang="en-US" dirty="0"/>
          </a:p>
        </p:txBody>
      </p:sp>
      <p:pic>
        <p:nvPicPr>
          <p:cNvPr id="1030" name="Picture 6" descr="http://1.bp.blogspot.com/-nMHx-a8xim4/TZ44isvanFI/AAAAAAAAIoY/EFGy75VegoQ/s1600/nitrogen%2Bcycle.jpg"/>
          <p:cNvPicPr>
            <a:picLocks noChangeAspect="1" noChangeArrowheads="1"/>
          </p:cNvPicPr>
          <p:nvPr/>
        </p:nvPicPr>
        <p:blipFill>
          <a:blip r:embed="rId2" cstate="print"/>
          <a:srcRect/>
          <a:stretch>
            <a:fillRect/>
          </a:stretch>
        </p:blipFill>
        <p:spPr bwMode="auto">
          <a:xfrm>
            <a:off x="1600200" y="3276600"/>
            <a:ext cx="5181600" cy="358139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p:cNvSpPr txBox="1">
            <a:spLocks noChangeArrowheads="1"/>
          </p:cNvSpPr>
          <p:nvPr/>
        </p:nvSpPr>
        <p:spPr bwMode="auto">
          <a:xfrm>
            <a:off x="0" y="2667000"/>
            <a:ext cx="9144000" cy="641350"/>
          </a:xfrm>
          <a:prstGeom prst="rect">
            <a:avLst/>
          </a:prstGeom>
          <a:noFill/>
          <a:ln w="9525">
            <a:noFill/>
            <a:miter lim="800000"/>
            <a:headEnd/>
            <a:tailEnd/>
          </a:ln>
        </p:spPr>
        <p:txBody>
          <a:bodyPr>
            <a:spAutoFit/>
          </a:bodyPr>
          <a:lstStyle/>
          <a:p>
            <a:pPr algn="ctr">
              <a:spcBef>
                <a:spcPct val="50000"/>
              </a:spcBef>
            </a:pPr>
            <a:r>
              <a:rPr lang="en-US" sz="3600" b="1" u="sng">
                <a:latin typeface="Calibri" pitchFamily="34" charset="0"/>
              </a:rPr>
              <a:t>How does your body get energy?</a:t>
            </a:r>
          </a:p>
        </p:txBody>
      </p:sp>
      <p:pic>
        <p:nvPicPr>
          <p:cNvPr id="15362" name="Picture 6" descr="food-fruit-01"/>
          <p:cNvPicPr>
            <a:picLocks noChangeAspect="1" noChangeArrowheads="1"/>
          </p:cNvPicPr>
          <p:nvPr/>
        </p:nvPicPr>
        <p:blipFill>
          <a:blip r:embed="rId3" cstate="print"/>
          <a:srcRect/>
          <a:stretch>
            <a:fillRect/>
          </a:stretch>
        </p:blipFill>
        <p:spPr bwMode="auto">
          <a:xfrm>
            <a:off x="533400" y="152400"/>
            <a:ext cx="3200400" cy="2400300"/>
          </a:xfrm>
          <a:prstGeom prst="rect">
            <a:avLst/>
          </a:prstGeom>
          <a:noFill/>
          <a:ln w="9525">
            <a:noFill/>
            <a:miter lim="800000"/>
            <a:headEnd/>
            <a:tailEnd/>
          </a:ln>
        </p:spPr>
      </p:pic>
      <p:pic>
        <p:nvPicPr>
          <p:cNvPr id="15363" name="Picture 8" descr="sugar"/>
          <p:cNvPicPr>
            <a:picLocks noChangeAspect="1" noChangeArrowheads="1"/>
          </p:cNvPicPr>
          <p:nvPr/>
        </p:nvPicPr>
        <p:blipFill>
          <a:blip r:embed="rId4" cstate="print"/>
          <a:srcRect/>
          <a:stretch>
            <a:fillRect/>
          </a:stretch>
        </p:blipFill>
        <p:spPr bwMode="auto">
          <a:xfrm>
            <a:off x="990600" y="3505200"/>
            <a:ext cx="2349500" cy="2819400"/>
          </a:xfrm>
          <a:prstGeom prst="rect">
            <a:avLst/>
          </a:prstGeom>
          <a:noFill/>
          <a:ln w="9525">
            <a:noFill/>
            <a:miter lim="800000"/>
            <a:headEnd/>
            <a:tailEnd/>
          </a:ln>
        </p:spPr>
      </p:pic>
      <p:pic>
        <p:nvPicPr>
          <p:cNvPr id="15364" name="Picture 10" descr="energetic"/>
          <p:cNvPicPr>
            <a:picLocks noChangeAspect="1" noChangeArrowheads="1"/>
          </p:cNvPicPr>
          <p:nvPr/>
        </p:nvPicPr>
        <p:blipFill>
          <a:blip r:embed="rId5" cstate="print"/>
          <a:srcRect/>
          <a:stretch>
            <a:fillRect/>
          </a:stretch>
        </p:blipFill>
        <p:spPr bwMode="auto">
          <a:xfrm>
            <a:off x="4724400" y="3352800"/>
            <a:ext cx="4191000" cy="3143250"/>
          </a:xfrm>
          <a:prstGeom prst="rect">
            <a:avLst/>
          </a:prstGeom>
          <a:noFill/>
          <a:ln w="9525">
            <a:noFill/>
            <a:miter lim="800000"/>
            <a:headEnd/>
            <a:tailEnd/>
          </a:ln>
        </p:spPr>
      </p:pic>
      <p:pic>
        <p:nvPicPr>
          <p:cNvPr id="15365" name="Picture 12" descr="green-energy"/>
          <p:cNvPicPr>
            <a:picLocks noChangeAspect="1" noChangeArrowheads="1"/>
          </p:cNvPicPr>
          <p:nvPr/>
        </p:nvPicPr>
        <p:blipFill>
          <a:blip r:embed="rId6" cstate="print"/>
          <a:srcRect/>
          <a:stretch>
            <a:fillRect/>
          </a:stretch>
        </p:blipFill>
        <p:spPr bwMode="auto">
          <a:xfrm>
            <a:off x="5364163" y="152400"/>
            <a:ext cx="2789237"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6"/>
          <p:cNvSpPr txBox="1">
            <a:spLocks noChangeArrowheads="1"/>
          </p:cNvSpPr>
          <p:nvPr/>
        </p:nvSpPr>
        <p:spPr bwMode="auto">
          <a:xfrm>
            <a:off x="0" y="0"/>
            <a:ext cx="9144000" cy="1311275"/>
          </a:xfrm>
          <a:prstGeom prst="rect">
            <a:avLst/>
          </a:prstGeom>
          <a:noFill/>
          <a:ln w="9525">
            <a:noFill/>
            <a:miter lim="800000"/>
            <a:headEnd/>
            <a:tailEnd/>
          </a:ln>
        </p:spPr>
        <p:txBody>
          <a:bodyPr>
            <a:spAutoFit/>
          </a:bodyPr>
          <a:lstStyle/>
          <a:p>
            <a:pPr algn="ctr">
              <a:spcBef>
                <a:spcPct val="50000"/>
              </a:spcBef>
            </a:pPr>
            <a:r>
              <a:rPr lang="en-US" sz="8000">
                <a:latin typeface="Calibri" pitchFamily="34" charset="0"/>
              </a:rPr>
              <a:t>EATING!</a:t>
            </a:r>
          </a:p>
        </p:txBody>
      </p:sp>
      <p:sp>
        <p:nvSpPr>
          <p:cNvPr id="36871" name="Text Box 7"/>
          <p:cNvSpPr txBox="1">
            <a:spLocks noChangeArrowheads="1"/>
          </p:cNvSpPr>
          <p:nvPr/>
        </p:nvSpPr>
        <p:spPr bwMode="auto">
          <a:xfrm>
            <a:off x="6172200" y="2286000"/>
            <a:ext cx="2743200" cy="3016250"/>
          </a:xfrm>
          <a:prstGeom prst="rect">
            <a:avLst/>
          </a:prstGeom>
          <a:noFill/>
          <a:ln w="9525">
            <a:noFill/>
            <a:miter lim="800000"/>
            <a:headEnd/>
            <a:tailEnd/>
          </a:ln>
        </p:spPr>
        <p:txBody>
          <a:bodyPr>
            <a:spAutoFit/>
          </a:bodyPr>
          <a:lstStyle/>
          <a:p>
            <a:pPr>
              <a:spcBef>
                <a:spcPct val="50000"/>
              </a:spcBef>
            </a:pPr>
            <a:r>
              <a:rPr lang="en-US" sz="3200" i="1">
                <a:latin typeface="Calibri" pitchFamily="34" charset="0"/>
              </a:rPr>
              <a:t>When we eat, our food is broken down in our bodies to get energy out of it.</a:t>
            </a:r>
          </a:p>
        </p:txBody>
      </p:sp>
      <p:pic>
        <p:nvPicPr>
          <p:cNvPr id="17411" name="Picture 9" descr="obama-eating"/>
          <p:cNvPicPr>
            <a:picLocks noChangeAspect="1" noChangeArrowheads="1"/>
          </p:cNvPicPr>
          <p:nvPr/>
        </p:nvPicPr>
        <p:blipFill>
          <a:blip r:embed="rId2" cstate="print"/>
          <a:srcRect/>
          <a:stretch>
            <a:fillRect/>
          </a:stretch>
        </p:blipFill>
        <p:spPr bwMode="auto">
          <a:xfrm>
            <a:off x="228600" y="1371600"/>
            <a:ext cx="5867400" cy="489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blinds(horizontal)">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6"/>
          <p:cNvSpPr txBox="1">
            <a:spLocks noChangeArrowheads="1"/>
          </p:cNvSpPr>
          <p:nvPr/>
        </p:nvSpPr>
        <p:spPr bwMode="auto">
          <a:xfrm>
            <a:off x="0" y="341313"/>
            <a:ext cx="9144000" cy="701675"/>
          </a:xfrm>
          <a:prstGeom prst="rect">
            <a:avLst/>
          </a:prstGeom>
          <a:noFill/>
          <a:ln w="9525">
            <a:noFill/>
            <a:miter lim="800000"/>
            <a:headEnd/>
            <a:tailEnd/>
          </a:ln>
        </p:spPr>
        <p:txBody>
          <a:bodyPr>
            <a:spAutoFit/>
          </a:bodyPr>
          <a:lstStyle/>
          <a:p>
            <a:pPr algn="ctr"/>
            <a:r>
              <a:rPr lang="en-US" sz="4000" i="1">
                <a:latin typeface="Calibri" pitchFamily="34" charset="0"/>
              </a:rPr>
              <a:t>What does energy look like in your cells?</a:t>
            </a:r>
          </a:p>
        </p:txBody>
      </p:sp>
      <p:sp>
        <p:nvSpPr>
          <p:cNvPr id="5127" name="Text Box 7"/>
          <p:cNvSpPr txBox="1">
            <a:spLocks noChangeArrowheads="1"/>
          </p:cNvSpPr>
          <p:nvPr/>
        </p:nvSpPr>
        <p:spPr bwMode="auto">
          <a:xfrm>
            <a:off x="304800" y="2209800"/>
            <a:ext cx="2590800" cy="3140075"/>
          </a:xfrm>
          <a:prstGeom prst="rect">
            <a:avLst/>
          </a:prstGeom>
          <a:noFill/>
          <a:ln w="9525">
            <a:noFill/>
            <a:miter lim="800000"/>
            <a:headEnd/>
            <a:tailEnd/>
          </a:ln>
        </p:spPr>
        <p:txBody>
          <a:bodyPr>
            <a:spAutoFit/>
          </a:bodyPr>
          <a:lstStyle/>
          <a:p>
            <a:pPr>
              <a:spcBef>
                <a:spcPct val="50000"/>
              </a:spcBef>
            </a:pPr>
            <a:r>
              <a:rPr lang="en-US" sz="4000">
                <a:latin typeface="Calibri" pitchFamily="34" charset="0"/>
              </a:rPr>
              <a:t>In cells, energy is stored in the form of </a:t>
            </a:r>
            <a:r>
              <a:rPr lang="en-US" sz="4000" b="1">
                <a:latin typeface="Calibri" pitchFamily="34" charset="0"/>
              </a:rPr>
              <a:t>ATP</a:t>
            </a:r>
            <a:r>
              <a:rPr lang="en-US" sz="4000">
                <a:latin typeface="Calibri" pitchFamily="34" charset="0"/>
              </a:rPr>
              <a:t>!</a:t>
            </a:r>
          </a:p>
        </p:txBody>
      </p:sp>
      <p:pic>
        <p:nvPicPr>
          <p:cNvPr id="18435" name="Picture 6" descr="animcell"/>
          <p:cNvPicPr>
            <a:picLocks noChangeAspect="1" noChangeArrowheads="1"/>
          </p:cNvPicPr>
          <p:nvPr/>
        </p:nvPicPr>
        <p:blipFill>
          <a:blip r:embed="rId3" cstate="print"/>
          <a:srcRect/>
          <a:stretch>
            <a:fillRect/>
          </a:stretch>
        </p:blipFill>
        <p:spPr bwMode="auto">
          <a:xfrm>
            <a:off x="3352800" y="1143000"/>
            <a:ext cx="4876800" cy="5343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p:cTn id="7" dur="500" fill="hold"/>
                                        <p:tgtEl>
                                          <p:spTgt spid="512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12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12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4"/>
          <p:cNvSpPr txBox="1">
            <a:spLocks noChangeArrowheads="1"/>
          </p:cNvSpPr>
          <p:nvPr/>
        </p:nvSpPr>
        <p:spPr bwMode="auto">
          <a:xfrm>
            <a:off x="0" y="0"/>
            <a:ext cx="3962400" cy="6494463"/>
          </a:xfrm>
          <a:prstGeom prst="rect">
            <a:avLst/>
          </a:prstGeom>
          <a:noFill/>
          <a:ln w="9525">
            <a:noFill/>
            <a:miter lim="800000"/>
            <a:headEnd/>
            <a:tailEnd/>
          </a:ln>
        </p:spPr>
        <p:txBody>
          <a:bodyPr>
            <a:spAutoFit/>
          </a:bodyPr>
          <a:lstStyle/>
          <a:p>
            <a:pPr>
              <a:spcBef>
                <a:spcPct val="50000"/>
              </a:spcBef>
            </a:pPr>
            <a:r>
              <a:rPr lang="en-US" sz="2000" dirty="0">
                <a:latin typeface="Calibri" pitchFamily="34" charset="0"/>
              </a:rPr>
              <a:t># 1 Source of energy-</a:t>
            </a:r>
            <a:r>
              <a:rPr lang="en-US" dirty="0">
                <a:latin typeface="Calibri" pitchFamily="34" charset="0"/>
              </a:rPr>
              <a:t> </a:t>
            </a:r>
            <a:r>
              <a:rPr lang="en-US" sz="2000" dirty="0">
                <a:latin typeface="Calibri" pitchFamily="34" charset="0"/>
              </a:rPr>
              <a:t>Sun</a:t>
            </a:r>
          </a:p>
          <a:p>
            <a:pPr>
              <a:spcBef>
                <a:spcPct val="50000"/>
              </a:spcBef>
              <a:buFont typeface="Arial" charset="0"/>
              <a:buChar char="•"/>
            </a:pPr>
            <a:r>
              <a:rPr lang="en-US" sz="2400" dirty="0">
                <a:latin typeface="Calibri" pitchFamily="34" charset="0"/>
              </a:rPr>
              <a:t>Cells use and store energy in</a:t>
            </a:r>
            <a:r>
              <a:rPr lang="en-US" dirty="0">
                <a:latin typeface="Calibri" pitchFamily="34" charset="0"/>
              </a:rPr>
              <a:t> </a:t>
            </a:r>
            <a:r>
              <a:rPr lang="en-US" sz="2400" u="sng" dirty="0">
                <a:latin typeface="Calibri" pitchFamily="34" charset="0"/>
              </a:rPr>
              <a:t>ATP.</a:t>
            </a:r>
            <a:r>
              <a:rPr lang="en-US" sz="2400" dirty="0">
                <a:latin typeface="Calibri" pitchFamily="34" charset="0"/>
              </a:rPr>
              <a:t>  It is the </a:t>
            </a:r>
            <a:r>
              <a:rPr lang="en-US" sz="2400" u="sng" dirty="0">
                <a:latin typeface="Calibri" pitchFamily="34" charset="0"/>
              </a:rPr>
              <a:t>universal energy </a:t>
            </a:r>
            <a:r>
              <a:rPr lang="en-US" sz="2400" dirty="0">
                <a:latin typeface="Calibri" pitchFamily="34" charset="0"/>
              </a:rPr>
              <a:t>molecule for all cells.  </a:t>
            </a:r>
            <a:endParaRPr lang="en-US" sz="2400" u="sng" dirty="0">
              <a:latin typeface="Calibri" pitchFamily="34" charset="0"/>
            </a:endParaRPr>
          </a:p>
          <a:p>
            <a:pPr>
              <a:spcBef>
                <a:spcPct val="50000"/>
              </a:spcBef>
            </a:pPr>
            <a:r>
              <a:rPr lang="en-US" b="1" dirty="0">
                <a:latin typeface="Calibri" pitchFamily="34" charset="0"/>
              </a:rPr>
              <a:t>ATP - </a:t>
            </a:r>
            <a:r>
              <a:rPr lang="en-US" dirty="0">
                <a:latin typeface="Calibri" pitchFamily="34" charset="0"/>
              </a:rPr>
              <a:t>“Adenosine </a:t>
            </a:r>
            <a:r>
              <a:rPr lang="en-US" dirty="0" err="1">
                <a:latin typeface="Calibri" pitchFamily="34" charset="0"/>
              </a:rPr>
              <a:t>Triphosphate</a:t>
            </a:r>
            <a:r>
              <a:rPr lang="en-US" dirty="0">
                <a:latin typeface="Calibri" pitchFamily="34" charset="0"/>
              </a:rPr>
              <a:t>”</a:t>
            </a:r>
            <a:br>
              <a:rPr lang="en-US" dirty="0">
                <a:latin typeface="Calibri" pitchFamily="34" charset="0"/>
              </a:rPr>
            </a:br>
            <a:r>
              <a:rPr lang="en-US" dirty="0">
                <a:latin typeface="Calibri" pitchFamily="34" charset="0"/>
              </a:rPr>
              <a:t>(Made of Adenine </a:t>
            </a:r>
            <a:r>
              <a:rPr lang="en-US" b="1" dirty="0">
                <a:latin typeface="Calibri" pitchFamily="34" charset="0"/>
              </a:rPr>
              <a:t>(A)</a:t>
            </a:r>
            <a:r>
              <a:rPr lang="en-US" dirty="0">
                <a:latin typeface="Calibri" pitchFamily="34" charset="0"/>
              </a:rPr>
              <a:t>, </a:t>
            </a:r>
            <a:r>
              <a:rPr lang="en-US" dirty="0" smtClean="0">
                <a:latin typeface="Calibri" pitchFamily="34" charset="0"/>
              </a:rPr>
              <a:t>Ribose </a:t>
            </a:r>
            <a:r>
              <a:rPr lang="en-US" b="1" dirty="0">
                <a:latin typeface="Calibri" pitchFamily="34" charset="0"/>
              </a:rPr>
              <a:t>(R) </a:t>
            </a:r>
            <a:r>
              <a:rPr lang="en-US" dirty="0">
                <a:latin typeface="Calibri" pitchFamily="34" charset="0"/>
              </a:rPr>
              <a:t>and 3 phosphates </a:t>
            </a:r>
            <a:r>
              <a:rPr lang="en-US" b="1" dirty="0">
                <a:latin typeface="Calibri" pitchFamily="34" charset="0"/>
              </a:rPr>
              <a:t>(P)</a:t>
            </a:r>
            <a:r>
              <a:rPr lang="en-US" dirty="0">
                <a:latin typeface="Calibri" pitchFamily="34" charset="0"/>
              </a:rPr>
              <a:t>)</a:t>
            </a:r>
          </a:p>
          <a:p>
            <a:pPr>
              <a:spcBef>
                <a:spcPct val="50000"/>
              </a:spcBef>
            </a:pPr>
            <a:r>
              <a:rPr lang="en-US" sz="2400" b="1" dirty="0">
                <a:latin typeface="Calibri" pitchFamily="34" charset="0"/>
              </a:rPr>
              <a:t>A  R   P   </a:t>
            </a:r>
            <a:r>
              <a:rPr lang="en-US" sz="2400" b="1" dirty="0" err="1">
                <a:latin typeface="Calibri" pitchFamily="34" charset="0"/>
              </a:rPr>
              <a:t>P</a:t>
            </a:r>
            <a:r>
              <a:rPr lang="en-US" sz="2400" b="1" dirty="0">
                <a:latin typeface="Calibri" pitchFamily="34" charset="0"/>
              </a:rPr>
              <a:t>   </a:t>
            </a:r>
            <a:r>
              <a:rPr lang="en-US" sz="2400" b="1" dirty="0" err="1">
                <a:latin typeface="Calibri" pitchFamily="34" charset="0"/>
              </a:rPr>
              <a:t>P</a:t>
            </a:r>
            <a:r>
              <a:rPr lang="en-US" sz="2400" b="1" dirty="0">
                <a:latin typeface="Calibri" pitchFamily="34" charset="0"/>
              </a:rPr>
              <a:t>    (ATP)</a:t>
            </a:r>
          </a:p>
          <a:p>
            <a:pPr>
              <a:spcBef>
                <a:spcPct val="50000"/>
              </a:spcBef>
            </a:pPr>
            <a:endParaRPr lang="en-US" sz="2400" b="1" dirty="0">
              <a:latin typeface="Calibri" pitchFamily="34" charset="0"/>
            </a:endParaRPr>
          </a:p>
          <a:p>
            <a:pPr>
              <a:spcBef>
                <a:spcPct val="50000"/>
              </a:spcBef>
              <a:buFont typeface="Arial" charset="0"/>
              <a:buChar char="•"/>
            </a:pPr>
            <a:r>
              <a:rPr lang="en-US" sz="2400" dirty="0">
                <a:latin typeface="Calibri" pitchFamily="34" charset="0"/>
                <a:sym typeface="Wingdings" pitchFamily="2" charset="2"/>
              </a:rPr>
              <a:t>Removing a –P leaves A-P-P	(ADP)</a:t>
            </a:r>
            <a:br>
              <a:rPr lang="en-US" sz="2400" dirty="0">
                <a:latin typeface="Calibri" pitchFamily="34" charset="0"/>
                <a:sym typeface="Wingdings" pitchFamily="2" charset="2"/>
              </a:rPr>
            </a:br>
            <a:r>
              <a:rPr lang="en-US" dirty="0">
                <a:latin typeface="Calibri" pitchFamily="34" charset="0"/>
                <a:sym typeface="Wingdings" pitchFamily="2" charset="2"/>
              </a:rPr>
              <a:t>“Adenosine </a:t>
            </a:r>
            <a:r>
              <a:rPr lang="en-US" dirty="0" err="1">
                <a:latin typeface="Calibri" pitchFamily="34" charset="0"/>
                <a:sym typeface="Wingdings" pitchFamily="2" charset="2"/>
              </a:rPr>
              <a:t>Diphosphate</a:t>
            </a:r>
            <a:r>
              <a:rPr lang="en-US" dirty="0">
                <a:latin typeface="Calibri" pitchFamily="34" charset="0"/>
                <a:sym typeface="Wingdings" pitchFamily="2" charset="2"/>
              </a:rPr>
              <a:t>”</a:t>
            </a:r>
          </a:p>
          <a:p>
            <a:pPr>
              <a:spcBef>
                <a:spcPct val="50000"/>
              </a:spcBef>
            </a:pPr>
            <a:r>
              <a:rPr lang="en-US" sz="2400" b="1" dirty="0">
                <a:latin typeface="Calibri" pitchFamily="34" charset="0"/>
              </a:rPr>
              <a:t>A R    P   </a:t>
            </a:r>
            <a:r>
              <a:rPr lang="en-US" sz="2400" b="1" dirty="0" err="1">
                <a:latin typeface="Calibri" pitchFamily="34" charset="0"/>
              </a:rPr>
              <a:t>P</a:t>
            </a:r>
            <a:r>
              <a:rPr lang="en-US" sz="2400" b="1" dirty="0">
                <a:latin typeface="Calibri" pitchFamily="34" charset="0"/>
              </a:rPr>
              <a:t>    (ADP)</a:t>
            </a:r>
          </a:p>
          <a:p>
            <a:pPr>
              <a:spcBef>
                <a:spcPct val="50000"/>
              </a:spcBef>
            </a:pPr>
            <a:endParaRPr lang="en-US" dirty="0">
              <a:latin typeface="Calibri" pitchFamily="34" charset="0"/>
              <a:sym typeface="Wingdings" pitchFamily="2" charset="2"/>
            </a:endParaRPr>
          </a:p>
          <a:p>
            <a:pPr>
              <a:spcBef>
                <a:spcPct val="50000"/>
              </a:spcBef>
            </a:pPr>
            <a:endParaRPr lang="en-US" sz="2400" dirty="0">
              <a:latin typeface="Calibri" pitchFamily="34" charset="0"/>
              <a:sym typeface="Wingdings" pitchFamily="2" charset="2"/>
            </a:endParaRPr>
          </a:p>
        </p:txBody>
      </p:sp>
      <p:sp>
        <p:nvSpPr>
          <p:cNvPr id="25602" name="Rectangle 2"/>
          <p:cNvSpPr>
            <a:spLocks noGrp="1" noChangeArrowheads="1"/>
          </p:cNvSpPr>
          <p:nvPr>
            <p:ph type="title"/>
          </p:nvPr>
        </p:nvSpPr>
        <p:spPr>
          <a:xfrm>
            <a:off x="3886200" y="304800"/>
            <a:ext cx="990600" cy="5897563"/>
          </a:xfrm>
        </p:spPr>
        <p:txBody>
          <a:bodyPr rtlCol="0">
            <a:normAutofit fontScale="90000"/>
          </a:bodyPr>
          <a:lstStyle/>
          <a:p>
            <a:pPr fontAlgn="auto">
              <a:spcAft>
                <a:spcPts val="0"/>
              </a:spcAft>
              <a:defRPr/>
            </a:pPr>
            <a:r>
              <a:rPr lang="en-US" sz="6600" dirty="0" smtClean="0"/>
              <a:t>E</a:t>
            </a:r>
            <a:br>
              <a:rPr lang="en-US" sz="6600" dirty="0" smtClean="0"/>
            </a:br>
            <a:r>
              <a:rPr lang="en-US" sz="6600" dirty="0" smtClean="0"/>
              <a:t>N</a:t>
            </a:r>
            <a:br>
              <a:rPr lang="en-US" sz="6600" dirty="0" smtClean="0"/>
            </a:br>
            <a:r>
              <a:rPr lang="en-US" sz="6600" dirty="0" smtClean="0"/>
              <a:t>E</a:t>
            </a:r>
            <a:br>
              <a:rPr lang="en-US" sz="6600" dirty="0" smtClean="0"/>
            </a:br>
            <a:r>
              <a:rPr lang="en-US" sz="6600" dirty="0" smtClean="0"/>
              <a:t>R</a:t>
            </a:r>
            <a:br>
              <a:rPr lang="en-US" sz="6600" dirty="0" smtClean="0"/>
            </a:br>
            <a:r>
              <a:rPr lang="en-US" sz="6600" dirty="0" smtClean="0"/>
              <a:t>G</a:t>
            </a:r>
            <a:br>
              <a:rPr lang="en-US" sz="6600" dirty="0" smtClean="0"/>
            </a:br>
            <a:r>
              <a:rPr lang="en-US" sz="6600" dirty="0" smtClean="0"/>
              <a:t>Y</a:t>
            </a:r>
          </a:p>
        </p:txBody>
      </p:sp>
      <p:sp>
        <p:nvSpPr>
          <p:cNvPr id="20" name="TextBox 19"/>
          <p:cNvSpPr txBox="1"/>
          <p:nvPr/>
        </p:nvSpPr>
        <p:spPr>
          <a:xfrm>
            <a:off x="4648200" y="152400"/>
            <a:ext cx="4343400" cy="6448425"/>
          </a:xfrm>
          <a:prstGeom prst="rect">
            <a:avLst/>
          </a:prstGeom>
          <a:noFill/>
        </p:spPr>
        <p:txBody>
          <a:bodyPr>
            <a:spAutoFit/>
          </a:bodyPr>
          <a:lstStyle/>
          <a:p>
            <a:pPr marL="174625" lvl="1" fontAlgn="auto">
              <a:spcBef>
                <a:spcPct val="50000"/>
              </a:spcBef>
              <a:spcAft>
                <a:spcPts val="0"/>
              </a:spcAft>
              <a:defRPr/>
            </a:pPr>
            <a:r>
              <a:rPr lang="en-US" b="1" u="sng" dirty="0">
                <a:latin typeface="+mn-lt"/>
              </a:rPr>
              <a:t>Energy Reaction:</a:t>
            </a:r>
          </a:p>
          <a:p>
            <a:pPr marL="174625" lvl="1" fontAlgn="auto">
              <a:spcBef>
                <a:spcPts val="0"/>
              </a:spcBef>
              <a:spcAft>
                <a:spcPts val="0"/>
              </a:spcAft>
              <a:buFont typeface="Arial" pitchFamily="34" charset="0"/>
              <a:buChar char="•"/>
              <a:defRPr/>
            </a:pPr>
            <a:r>
              <a:rPr lang="en-US" dirty="0">
                <a:latin typeface="+mn-lt"/>
              </a:rPr>
              <a:t>To release Energy </a:t>
            </a:r>
            <a:r>
              <a:rPr lang="en-US" dirty="0">
                <a:latin typeface="+mn-lt"/>
                <a:sym typeface="Wingdings" pitchFamily="2" charset="2"/>
              </a:rPr>
              <a:t>break a phosphate bond</a:t>
            </a:r>
          </a:p>
          <a:p>
            <a:pPr lvl="1" fontAlgn="auto">
              <a:spcBef>
                <a:spcPts val="0"/>
              </a:spcBef>
              <a:spcAft>
                <a:spcPts val="0"/>
              </a:spcAft>
              <a:defRPr/>
            </a:pPr>
            <a:r>
              <a:rPr lang="en-US" dirty="0">
                <a:latin typeface="+mn-lt"/>
                <a:sym typeface="Wingdings" pitchFamily="2" charset="2"/>
              </a:rPr>
              <a:t>ATP                              ADP + P</a:t>
            </a:r>
          </a:p>
          <a:p>
            <a:pPr lvl="1" fontAlgn="auto">
              <a:spcBef>
                <a:spcPct val="50000"/>
              </a:spcBef>
              <a:spcAft>
                <a:spcPts val="0"/>
              </a:spcAft>
              <a:defRPr/>
            </a:pPr>
            <a:r>
              <a:rPr lang="en-US" b="1" dirty="0">
                <a:latin typeface="+mn-lt"/>
              </a:rPr>
              <a:t>A R -P - P – P        A R -P - P   +   P</a:t>
            </a:r>
          </a:p>
          <a:p>
            <a:pPr lvl="1" fontAlgn="auto">
              <a:spcBef>
                <a:spcPct val="50000"/>
              </a:spcBef>
              <a:spcAft>
                <a:spcPts val="0"/>
              </a:spcAft>
              <a:defRPr/>
            </a:pPr>
            <a:r>
              <a:rPr lang="en-US" b="1" dirty="0">
                <a:latin typeface="+mn-lt"/>
              </a:rPr>
              <a:t>	Energy Released!!</a:t>
            </a:r>
          </a:p>
          <a:p>
            <a:pPr marL="174625" lvl="1" fontAlgn="auto">
              <a:spcBef>
                <a:spcPct val="50000"/>
              </a:spcBef>
              <a:spcAft>
                <a:spcPts val="0"/>
              </a:spcAft>
              <a:defRPr/>
            </a:pPr>
            <a:r>
              <a:rPr lang="en-US" b="1" u="sng" dirty="0">
                <a:latin typeface="+mn-lt"/>
              </a:rPr>
              <a:t>Reverse Energy Reaction:</a:t>
            </a:r>
          </a:p>
          <a:p>
            <a:pPr marL="174625" lvl="1" fontAlgn="auto">
              <a:spcBef>
                <a:spcPts val="0"/>
              </a:spcBef>
              <a:spcAft>
                <a:spcPts val="0"/>
              </a:spcAft>
              <a:buFont typeface="Arial" pitchFamily="34" charset="0"/>
              <a:buChar char="•"/>
              <a:defRPr/>
            </a:pPr>
            <a:r>
              <a:rPr lang="en-US" dirty="0">
                <a:latin typeface="+mn-lt"/>
                <a:sym typeface="Wingdings" pitchFamily="2" charset="2"/>
              </a:rPr>
              <a:t>To store Energy  make a phosphate bond</a:t>
            </a:r>
          </a:p>
          <a:p>
            <a:pPr lvl="1" fontAlgn="auto">
              <a:spcBef>
                <a:spcPts val="0"/>
              </a:spcBef>
              <a:spcAft>
                <a:spcPts val="0"/>
              </a:spcAft>
              <a:defRPr/>
            </a:pPr>
            <a:r>
              <a:rPr lang="en-US" dirty="0">
                <a:latin typeface="+mn-lt"/>
                <a:sym typeface="Wingdings" pitchFamily="2" charset="2"/>
              </a:rPr>
              <a:t>ADP + P                        ATP</a:t>
            </a:r>
          </a:p>
          <a:p>
            <a:pPr lvl="1" fontAlgn="auto">
              <a:spcBef>
                <a:spcPct val="50000"/>
              </a:spcBef>
              <a:spcAft>
                <a:spcPts val="0"/>
              </a:spcAft>
              <a:defRPr/>
            </a:pPr>
            <a:r>
              <a:rPr lang="en-US" b="1" dirty="0">
                <a:latin typeface="+mn-lt"/>
              </a:rPr>
              <a:t>A R -P - P   +   P         A R -P - P – P </a:t>
            </a:r>
            <a:br>
              <a:rPr lang="en-US" b="1" dirty="0">
                <a:latin typeface="+mn-lt"/>
              </a:rPr>
            </a:br>
            <a:r>
              <a:rPr lang="en-US" b="1" dirty="0">
                <a:latin typeface="+mn-lt"/>
              </a:rPr>
              <a:t>		         </a:t>
            </a:r>
            <a:r>
              <a:rPr lang="en-US" dirty="0">
                <a:latin typeface="+mn-lt"/>
              </a:rPr>
              <a:t> (Energy Stored) </a:t>
            </a:r>
            <a:endParaRPr lang="en-US" sz="1600" dirty="0">
              <a:latin typeface="+mn-lt"/>
              <a:sym typeface="Wingdings" pitchFamily="2" charset="2"/>
            </a:endParaRPr>
          </a:p>
          <a:p>
            <a:pPr fontAlgn="auto">
              <a:spcBef>
                <a:spcPct val="50000"/>
              </a:spcBef>
              <a:spcAft>
                <a:spcPts val="0"/>
              </a:spcAft>
              <a:defRPr/>
            </a:pPr>
            <a:r>
              <a:rPr lang="en-US" sz="2000" dirty="0">
                <a:latin typeface="+mn-lt"/>
                <a:sym typeface="Wingdings" pitchFamily="2" charset="2"/>
              </a:rPr>
              <a:t>Which has more energy ADP or ATP? </a:t>
            </a:r>
            <a:br>
              <a:rPr lang="en-US" sz="2000" dirty="0">
                <a:latin typeface="+mn-lt"/>
                <a:sym typeface="Wingdings" pitchFamily="2" charset="2"/>
              </a:rPr>
            </a:br>
            <a:r>
              <a:rPr lang="en-US" sz="2000" dirty="0">
                <a:latin typeface="+mn-lt"/>
                <a:sym typeface="Wingdings" pitchFamily="2" charset="2"/>
              </a:rPr>
              <a:t/>
            </a:r>
            <a:br>
              <a:rPr lang="en-US" sz="2000" dirty="0">
                <a:latin typeface="+mn-lt"/>
                <a:sym typeface="Wingdings" pitchFamily="2" charset="2"/>
              </a:rPr>
            </a:br>
            <a:endParaRPr lang="en-US" sz="2000" dirty="0">
              <a:latin typeface="+mn-lt"/>
              <a:sym typeface="Wingdings" pitchFamily="2" charset="2"/>
            </a:endParaRPr>
          </a:p>
          <a:p>
            <a:pPr fontAlgn="auto">
              <a:spcBef>
                <a:spcPts val="0"/>
              </a:spcBef>
              <a:spcAft>
                <a:spcPts val="0"/>
              </a:spcAft>
              <a:defRPr/>
            </a:pPr>
            <a:r>
              <a:rPr lang="en-US" sz="2000" dirty="0">
                <a:latin typeface="+mn-lt"/>
                <a:sym typeface="Wingdings" pitchFamily="2" charset="2"/>
              </a:rPr>
              <a:t>Why? </a:t>
            </a:r>
          </a:p>
          <a:p>
            <a:pPr fontAlgn="auto">
              <a:spcBef>
                <a:spcPts val="0"/>
              </a:spcBef>
              <a:spcAft>
                <a:spcPts val="0"/>
              </a:spcAft>
              <a:defRPr/>
            </a:pPr>
            <a:r>
              <a:rPr lang="en-US" sz="2000" dirty="0">
                <a:latin typeface="+mn-lt"/>
                <a:sym typeface="Wingdings" pitchFamily="2" charset="2"/>
              </a:rPr>
              <a:t>More P-P bonds</a:t>
            </a:r>
          </a:p>
          <a:p>
            <a:pPr fontAlgn="auto">
              <a:spcBef>
                <a:spcPct val="50000"/>
              </a:spcBef>
              <a:spcAft>
                <a:spcPts val="0"/>
              </a:spcAft>
              <a:defRPr/>
            </a:pPr>
            <a:r>
              <a:rPr lang="en-US" dirty="0">
                <a:latin typeface="+mn-lt"/>
                <a:sym typeface="Wingdings" pitchFamily="2" charset="2"/>
              </a:rPr>
              <a:t>*Energy is produced in the mitochondria</a:t>
            </a:r>
            <a:endParaRPr lang="en-US" dirty="0">
              <a:latin typeface="+mn-lt"/>
            </a:endParaRPr>
          </a:p>
          <a:p>
            <a:pPr lvl="1" fontAlgn="auto">
              <a:spcBef>
                <a:spcPct val="50000"/>
              </a:spcBef>
              <a:spcAft>
                <a:spcPts val="0"/>
              </a:spcAft>
              <a:defRPr/>
            </a:pPr>
            <a:endParaRPr lang="en-US" sz="1600" dirty="0">
              <a:latin typeface="+mn-lt"/>
              <a:sym typeface="Wingdings" pitchFamily="2" charset="2"/>
            </a:endParaRPr>
          </a:p>
        </p:txBody>
      </p:sp>
      <p:cxnSp>
        <p:nvCxnSpPr>
          <p:cNvPr id="21" name="Straight Arrow Connector 20"/>
          <p:cNvCxnSpPr/>
          <p:nvPr/>
        </p:nvCxnSpPr>
        <p:spPr>
          <a:xfrm>
            <a:off x="5638800" y="11430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477000" y="15240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019800" y="3200400"/>
            <a:ext cx="990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705600" y="36576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4724400" y="4495800"/>
            <a:ext cx="990600" cy="369888"/>
          </a:xfrm>
          <a:prstGeom prst="rect">
            <a:avLst/>
          </a:prstGeom>
          <a:noFill/>
          <a:ln w="9525">
            <a:noFill/>
            <a:miter lim="800000"/>
            <a:headEnd/>
            <a:tailEnd/>
          </a:ln>
        </p:spPr>
        <p:txBody>
          <a:bodyPr>
            <a:spAutoFit/>
          </a:bodyPr>
          <a:lstStyle/>
          <a:p>
            <a:r>
              <a:rPr lang="en-US">
                <a:latin typeface="Calibri" pitchFamily="34" charset="0"/>
              </a:rPr>
              <a:t>ATP</a:t>
            </a:r>
          </a:p>
        </p:txBody>
      </p:sp>
      <p:sp>
        <p:nvSpPr>
          <p:cNvPr id="11" name="Oval 10"/>
          <p:cNvSpPr/>
          <p:nvPr/>
        </p:nvSpPr>
        <p:spPr>
          <a:xfrm>
            <a:off x="0" y="28194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2" name="Oval 11"/>
          <p:cNvSpPr/>
          <p:nvPr/>
        </p:nvSpPr>
        <p:spPr>
          <a:xfrm>
            <a:off x="304800" y="28194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685800" y="28194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a:stCxn id="12" idx="6"/>
            <a:endCxn id="13" idx="2"/>
          </p:cNvCxnSpPr>
          <p:nvPr/>
        </p:nvCxnSpPr>
        <p:spPr>
          <a:xfrm>
            <a:off x="609600" y="297180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066800" y="28194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p:cNvCxnSpPr>
            <a:stCxn id="13" idx="6"/>
            <a:endCxn id="16" idx="2"/>
          </p:cNvCxnSpPr>
          <p:nvPr/>
        </p:nvCxnSpPr>
        <p:spPr>
          <a:xfrm>
            <a:off x="990600" y="297180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447800" y="28194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 name="Straight Connector 24"/>
          <p:cNvCxnSpPr>
            <a:stCxn id="16" idx="6"/>
            <a:endCxn id="23" idx="2"/>
          </p:cNvCxnSpPr>
          <p:nvPr/>
        </p:nvCxnSpPr>
        <p:spPr>
          <a:xfrm>
            <a:off x="1371600" y="297180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0" y="51054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6" name="Oval 35"/>
          <p:cNvSpPr/>
          <p:nvPr/>
        </p:nvSpPr>
        <p:spPr>
          <a:xfrm>
            <a:off x="304800" y="51054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685800" y="51054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a:endCxn id="37" idx="2"/>
          </p:cNvCxnSpPr>
          <p:nvPr/>
        </p:nvCxnSpPr>
        <p:spPr>
          <a:xfrm>
            <a:off x="609600" y="525780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066800" y="51054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0" name="Straight Connector 39"/>
          <p:cNvCxnSpPr>
            <a:endCxn id="39" idx="2"/>
          </p:cNvCxnSpPr>
          <p:nvPr/>
        </p:nvCxnSpPr>
        <p:spPr>
          <a:xfrm>
            <a:off x="990600" y="525780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0">
                                            <p:txEl>
                                              <p:pRg st="11" end="1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6"/>
          <p:cNvSpPr txBox="1">
            <a:spLocks noChangeArrowheads="1"/>
          </p:cNvSpPr>
          <p:nvPr/>
        </p:nvSpPr>
        <p:spPr bwMode="auto">
          <a:xfrm>
            <a:off x="0" y="228600"/>
            <a:ext cx="9144000" cy="641350"/>
          </a:xfrm>
          <a:prstGeom prst="rect">
            <a:avLst/>
          </a:prstGeom>
          <a:noFill/>
          <a:ln w="9525">
            <a:noFill/>
            <a:miter lim="800000"/>
            <a:headEnd/>
            <a:tailEnd/>
          </a:ln>
        </p:spPr>
        <p:txBody>
          <a:bodyPr>
            <a:spAutoFit/>
          </a:bodyPr>
          <a:lstStyle/>
          <a:p>
            <a:pPr algn="ctr">
              <a:spcBef>
                <a:spcPct val="50000"/>
              </a:spcBef>
            </a:pPr>
            <a:r>
              <a:rPr lang="en-US" sz="3600" i="1">
                <a:latin typeface="Calibri" pitchFamily="34" charset="0"/>
              </a:rPr>
              <a:t>How does ATP give cells energy?</a:t>
            </a:r>
          </a:p>
        </p:txBody>
      </p:sp>
      <p:sp>
        <p:nvSpPr>
          <p:cNvPr id="7175" name="Text Box 7"/>
          <p:cNvSpPr txBox="1">
            <a:spLocks noChangeArrowheads="1"/>
          </p:cNvSpPr>
          <p:nvPr/>
        </p:nvSpPr>
        <p:spPr bwMode="auto">
          <a:xfrm>
            <a:off x="1066800" y="1295400"/>
            <a:ext cx="7467600" cy="579438"/>
          </a:xfrm>
          <a:prstGeom prst="rect">
            <a:avLst/>
          </a:prstGeom>
          <a:noFill/>
          <a:ln w="9525">
            <a:noFill/>
            <a:miter lim="800000"/>
            <a:headEnd/>
            <a:tailEnd/>
          </a:ln>
        </p:spPr>
        <p:txBody>
          <a:bodyPr>
            <a:spAutoFit/>
          </a:bodyPr>
          <a:lstStyle/>
          <a:p>
            <a:pPr>
              <a:spcBef>
                <a:spcPct val="50000"/>
              </a:spcBef>
            </a:pPr>
            <a:r>
              <a:rPr lang="en-US" sz="3200">
                <a:latin typeface="Calibri" pitchFamily="34" charset="0"/>
              </a:rPr>
              <a:t>ATP </a:t>
            </a:r>
            <a:r>
              <a:rPr lang="en-US" sz="3200" u="sng">
                <a:latin typeface="Calibri" pitchFamily="34" charset="0"/>
              </a:rPr>
              <a:t>breaks apart</a:t>
            </a:r>
            <a:r>
              <a:rPr lang="en-US" sz="3200">
                <a:latin typeface="Calibri" pitchFamily="34" charset="0"/>
              </a:rPr>
              <a:t> and </a:t>
            </a:r>
            <a:r>
              <a:rPr lang="en-US" sz="3200" u="sng">
                <a:latin typeface="Calibri" pitchFamily="34" charset="0"/>
              </a:rPr>
              <a:t>releases its energy</a:t>
            </a:r>
            <a:r>
              <a:rPr lang="en-US" sz="3200">
                <a:latin typeface="Calibri" pitchFamily="34" charset="0"/>
              </a:rPr>
              <a:t>.</a:t>
            </a:r>
          </a:p>
        </p:txBody>
      </p:sp>
      <p:pic>
        <p:nvPicPr>
          <p:cNvPr id="7178" name="Picture 10"/>
          <p:cNvPicPr>
            <a:picLocks noChangeAspect="1" noChangeArrowheads="1"/>
          </p:cNvPicPr>
          <p:nvPr/>
        </p:nvPicPr>
        <p:blipFill>
          <a:blip r:embed="rId3" cstate="print"/>
          <a:srcRect/>
          <a:stretch>
            <a:fillRect/>
          </a:stretch>
        </p:blipFill>
        <p:spPr bwMode="auto">
          <a:xfrm>
            <a:off x="381000" y="2209800"/>
            <a:ext cx="3619500" cy="2714625"/>
          </a:xfrm>
          <a:prstGeom prst="rect">
            <a:avLst/>
          </a:prstGeom>
          <a:noFill/>
          <a:ln w="9525">
            <a:noFill/>
            <a:miter lim="800000"/>
            <a:headEnd/>
            <a:tailEnd/>
          </a:ln>
        </p:spPr>
      </p:pic>
      <p:sp>
        <p:nvSpPr>
          <p:cNvPr id="9" name="Explosion 1 8"/>
          <p:cNvSpPr/>
          <p:nvPr/>
        </p:nvSpPr>
        <p:spPr>
          <a:xfrm>
            <a:off x="4953000" y="3581400"/>
            <a:ext cx="4191000" cy="32766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11" name="Straight Arrow Connector 10"/>
          <p:cNvCxnSpPr/>
          <p:nvPr/>
        </p:nvCxnSpPr>
        <p:spPr>
          <a:xfrm>
            <a:off x="2971800" y="3810000"/>
            <a:ext cx="17526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6096000" y="4876800"/>
            <a:ext cx="1905000" cy="519113"/>
          </a:xfrm>
          <a:prstGeom prst="rect">
            <a:avLst/>
          </a:prstGeom>
          <a:noFill/>
          <a:ln w="9525">
            <a:noFill/>
            <a:miter lim="800000"/>
            <a:headEnd/>
            <a:tailEnd/>
          </a:ln>
        </p:spPr>
        <p:txBody>
          <a:bodyPr>
            <a:spAutoFit/>
          </a:bodyPr>
          <a:lstStyle/>
          <a:p>
            <a:pPr algn="ctr"/>
            <a:r>
              <a:rPr lang="en-US" sz="2800">
                <a:latin typeface="Calibri" pitchFamily="34" charset="0"/>
              </a:rPr>
              <a:t>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5"/>
                                        </p:tgtEl>
                                        <p:attrNameLst>
                                          <p:attrName>style.visibility</p:attrName>
                                        </p:attrNameLst>
                                      </p:cBhvr>
                                      <p:to>
                                        <p:strVal val="visible"/>
                                      </p:to>
                                    </p:set>
                                    <p:anim calcmode="discrete" valueType="clr">
                                      <p:cBhvr override="childStyle">
                                        <p:cTn id="7" dur="80"/>
                                        <p:tgtEl>
                                          <p:spTgt spid="71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5"/>
                                        </p:tgtEl>
                                        <p:attrNameLst>
                                          <p:attrName>fillcolor</p:attrName>
                                        </p:attrNameLst>
                                      </p:cBhvr>
                                      <p:tavLst>
                                        <p:tav tm="0">
                                          <p:val>
                                            <p:clrVal>
                                              <a:schemeClr val="accent2"/>
                                            </p:clrVal>
                                          </p:val>
                                        </p:tav>
                                        <p:tav tm="50000">
                                          <p:val>
                                            <p:clrVal>
                                              <a:schemeClr val="hlink"/>
                                            </p:clrVal>
                                          </p:val>
                                        </p:tav>
                                      </p:tavLst>
                                    </p:anim>
                                    <p:set>
                                      <p:cBhvr>
                                        <p:cTn id="9" dur="80"/>
                                        <p:tgtEl>
                                          <p:spTgt spid="717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7178"/>
                                        </p:tgtEl>
                                        <p:attrNameLst>
                                          <p:attrName>style.visibility</p:attrName>
                                        </p:attrNameLst>
                                      </p:cBhvr>
                                      <p:to>
                                        <p:strVal val="visible"/>
                                      </p:to>
                                    </p:set>
                                    <p:anim from="(-#ppt_w/2)" to="(#ppt_x)" calcmode="lin" valueType="num">
                                      <p:cBhvr>
                                        <p:cTn id="14" dur="600" fill="hold">
                                          <p:stCondLst>
                                            <p:cond delay="0"/>
                                          </p:stCondLst>
                                        </p:cTn>
                                        <p:tgtEl>
                                          <p:spTgt spid="7178"/>
                                        </p:tgtEl>
                                        <p:attrNameLst>
                                          <p:attrName>ppt_x</p:attrName>
                                        </p:attrNameLst>
                                      </p:cBhvr>
                                    </p:anim>
                                    <p:anim from="0" to="-1.0" calcmode="lin" valueType="num">
                                      <p:cBhvr>
                                        <p:cTn id="15" dur="200" decel="50000" autoRev="1" fill="hold">
                                          <p:stCondLst>
                                            <p:cond delay="600"/>
                                          </p:stCondLst>
                                        </p:cTn>
                                        <p:tgtEl>
                                          <p:spTgt spid="7178"/>
                                        </p:tgtEl>
                                        <p:attrNameLst>
                                          <p:attrName>xshear</p:attrName>
                                        </p:attrNameLst>
                                      </p:cBhvr>
                                    </p:anim>
                                    <p:animScale>
                                      <p:cBhvr>
                                        <p:cTn id="16" dur="200" decel="100000" autoRev="1" fill="hold">
                                          <p:stCondLst>
                                            <p:cond delay="600"/>
                                          </p:stCondLst>
                                        </p:cTn>
                                        <p:tgtEl>
                                          <p:spTgt spid="7178"/>
                                        </p:tgtEl>
                                      </p:cBhvr>
                                      <p:from x="100000" y="100000"/>
                                      <p:to x="80000" y="100000"/>
                                    </p:animScale>
                                    <p:anim by="(#ppt_h/3+#ppt_w*0.1)" calcmode="lin" valueType="num">
                                      <p:cBhvr additive="sum">
                                        <p:cTn id="17" dur="200" decel="100000" autoRev="1" fill="hold">
                                          <p:stCondLst>
                                            <p:cond delay="600"/>
                                          </p:stCondLst>
                                        </p:cTn>
                                        <p:tgtEl>
                                          <p:spTgt spid="7178"/>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from="(-#ppt_w/2)" to="(#ppt_x)" calcmode="lin" valueType="num">
                                      <p:cBhvr>
                                        <p:cTn id="22" dur="600" fill="hold">
                                          <p:stCondLst>
                                            <p:cond delay="0"/>
                                          </p:stCondLst>
                                        </p:cTn>
                                        <p:tgtEl>
                                          <p:spTgt spid="11"/>
                                        </p:tgtEl>
                                        <p:attrNameLst>
                                          <p:attrName>ppt_x</p:attrName>
                                        </p:attrNameLst>
                                      </p:cBhvr>
                                    </p:anim>
                                    <p:anim from="0" to="-1.0" calcmode="lin" valueType="num">
                                      <p:cBhvr>
                                        <p:cTn id="23" dur="200" decel="50000" autoRev="1" fill="hold">
                                          <p:stCondLst>
                                            <p:cond delay="600"/>
                                          </p:stCondLst>
                                        </p:cTn>
                                        <p:tgtEl>
                                          <p:spTgt spid="11"/>
                                        </p:tgtEl>
                                        <p:attrNameLst>
                                          <p:attrName>xshear</p:attrName>
                                        </p:attrNameLst>
                                      </p:cBhvr>
                                    </p:anim>
                                    <p:animScale>
                                      <p:cBhvr>
                                        <p:cTn id="24" dur="200" decel="100000" autoRev="1" fill="hold">
                                          <p:stCondLst>
                                            <p:cond delay="600"/>
                                          </p:stCondLst>
                                        </p:cTn>
                                        <p:tgtEl>
                                          <p:spTgt spid="11"/>
                                        </p:tgtEl>
                                      </p:cBhvr>
                                      <p:from x="100000" y="100000"/>
                                      <p:to x="80000" y="100000"/>
                                    </p:animScale>
                                    <p:anim by="(#ppt_h/3+#ppt_w*0.1)" calcmode="lin" valueType="num">
                                      <p:cBhvr additive="sum">
                                        <p:cTn id="25" dur="200" decel="100000" autoRev="1" fill="hold">
                                          <p:stCondLst>
                                            <p:cond delay="600"/>
                                          </p:stCondLst>
                                        </p:cTn>
                                        <p:tgtEl>
                                          <p:spTgt spid="11"/>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from="(-#ppt_w/2)" to="(#ppt_x)" calcmode="lin" valueType="num">
                                      <p:cBhvr>
                                        <p:cTn id="30" dur="600" fill="hold">
                                          <p:stCondLst>
                                            <p:cond delay="0"/>
                                          </p:stCondLst>
                                        </p:cTn>
                                        <p:tgtEl>
                                          <p:spTgt spid="9"/>
                                        </p:tgtEl>
                                        <p:attrNameLst>
                                          <p:attrName>ppt_x</p:attrName>
                                        </p:attrNameLst>
                                      </p:cBhvr>
                                    </p:anim>
                                    <p:anim from="0" to="-1.0" calcmode="lin" valueType="num">
                                      <p:cBhvr>
                                        <p:cTn id="31" dur="200" decel="50000" autoRev="1" fill="hold">
                                          <p:stCondLst>
                                            <p:cond delay="600"/>
                                          </p:stCondLst>
                                        </p:cTn>
                                        <p:tgtEl>
                                          <p:spTgt spid="9"/>
                                        </p:tgtEl>
                                        <p:attrNameLst>
                                          <p:attrName>xshear</p:attrName>
                                        </p:attrNameLst>
                                      </p:cBhvr>
                                    </p:anim>
                                    <p:animScale>
                                      <p:cBhvr>
                                        <p:cTn id="32" dur="200" decel="100000" autoRev="1" fill="hold">
                                          <p:stCondLst>
                                            <p:cond delay="600"/>
                                          </p:stCondLst>
                                        </p:cTn>
                                        <p:tgtEl>
                                          <p:spTgt spid="9"/>
                                        </p:tgtEl>
                                      </p:cBhvr>
                                      <p:from x="100000" y="100000"/>
                                      <p:to x="80000" y="100000"/>
                                    </p:animScale>
                                    <p:anim by="(#ppt_h/3+#ppt_w*0.1)" calcmode="lin" valueType="num">
                                      <p:cBhvr additive="sum">
                                        <p:cTn id="33" dur="200" decel="100000" autoRev="1" fill="hold">
                                          <p:stCondLst>
                                            <p:cond delay="600"/>
                                          </p:stCondLst>
                                        </p:cTn>
                                        <p:tgtEl>
                                          <p:spTgt spid="9"/>
                                        </p:tgtEl>
                                        <p:attrNameLst>
                                          <p:attrName>ppt_x</p:attrName>
                                        </p:attrNameLst>
                                      </p:cBhvr>
                                    </p:anim>
                                  </p:childTnLst>
                                </p:cTn>
                              </p:par>
                              <p:par>
                                <p:cTn id="34" presetID="34"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from="(-#ppt_w/2)" to="(#ppt_x)" calcmode="lin" valueType="num">
                                      <p:cBhvr>
                                        <p:cTn id="36" dur="600" fill="hold">
                                          <p:stCondLst>
                                            <p:cond delay="0"/>
                                          </p:stCondLst>
                                        </p:cTn>
                                        <p:tgtEl>
                                          <p:spTgt spid="12"/>
                                        </p:tgtEl>
                                        <p:attrNameLst>
                                          <p:attrName>ppt_x</p:attrName>
                                        </p:attrNameLst>
                                      </p:cBhvr>
                                    </p:anim>
                                    <p:anim from="0" to="-1.0" calcmode="lin" valueType="num">
                                      <p:cBhvr>
                                        <p:cTn id="37" dur="200" decel="50000" autoRev="1" fill="hold">
                                          <p:stCondLst>
                                            <p:cond delay="600"/>
                                          </p:stCondLst>
                                        </p:cTn>
                                        <p:tgtEl>
                                          <p:spTgt spid="12"/>
                                        </p:tgtEl>
                                        <p:attrNameLst>
                                          <p:attrName>xshear</p:attrName>
                                        </p:attrNameLst>
                                      </p:cBhvr>
                                    </p:anim>
                                    <p:animScale>
                                      <p:cBhvr>
                                        <p:cTn id="38" dur="200" decel="100000" autoRev="1" fill="hold">
                                          <p:stCondLst>
                                            <p:cond delay="600"/>
                                          </p:stCondLst>
                                        </p:cTn>
                                        <p:tgtEl>
                                          <p:spTgt spid="12"/>
                                        </p:tgtEl>
                                      </p:cBhvr>
                                      <p:from x="100000" y="100000"/>
                                      <p:to x="80000" y="100000"/>
                                    </p:animScale>
                                    <p:anim by="(#ppt_h/3+#ppt_w*0.1)" calcmode="lin" valueType="num">
                                      <p:cBhvr additive="sum">
                                        <p:cTn id="39" dur="200" decel="100000" autoRev="1" fill="hold">
                                          <p:stCondLst>
                                            <p:cond delay="600"/>
                                          </p:stCondLst>
                                        </p:cTn>
                                        <p:tgtEl>
                                          <p:spTgt spid="1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9"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pPr algn="l"/>
            <a:r>
              <a:rPr lang="en-US" sz="3600" dirty="0" smtClean="0"/>
              <a:t>Human Impacts on Ecosystems: Deforestation</a:t>
            </a:r>
            <a:endParaRPr lang="en-US" sz="3600" dirty="0"/>
          </a:p>
        </p:txBody>
      </p:sp>
      <p:sp>
        <p:nvSpPr>
          <p:cNvPr id="3" name="Content Placeholder 2"/>
          <p:cNvSpPr>
            <a:spLocks noGrp="1"/>
          </p:cNvSpPr>
          <p:nvPr>
            <p:ph idx="1"/>
          </p:nvPr>
        </p:nvSpPr>
        <p:spPr>
          <a:xfrm>
            <a:off x="152400" y="1219200"/>
            <a:ext cx="8534400" cy="1676401"/>
          </a:xfrm>
        </p:spPr>
        <p:txBody>
          <a:bodyPr>
            <a:normAutofit fontScale="85000" lnSpcReduction="10000"/>
          </a:bodyPr>
          <a:lstStyle/>
          <a:p>
            <a:r>
              <a:rPr lang="en-US" b="1" u="sng" dirty="0" smtClean="0"/>
              <a:t>Deforestation: </a:t>
            </a:r>
            <a:r>
              <a:rPr lang="en-US" dirty="0" smtClean="0"/>
              <a:t>when humans remove or clear large areas of forest lands and related ecosystems for non-forest use. These include clearing for farming purposes, ranching and urban use. In these cases, trees are never re-planted</a:t>
            </a:r>
          </a:p>
        </p:txBody>
      </p:sp>
      <p:pic>
        <p:nvPicPr>
          <p:cNvPr id="81922" name="Picture 2" descr="http://s3.amazonaws.com/mongabay/sabah/600/sabah_0317.jpg"/>
          <p:cNvPicPr>
            <a:picLocks noChangeAspect="1" noChangeArrowheads="1"/>
          </p:cNvPicPr>
          <p:nvPr/>
        </p:nvPicPr>
        <p:blipFill>
          <a:blip r:embed="rId2" cstate="print"/>
          <a:srcRect/>
          <a:stretch>
            <a:fillRect/>
          </a:stretch>
        </p:blipFill>
        <p:spPr bwMode="auto">
          <a:xfrm>
            <a:off x="5334000" y="2743200"/>
            <a:ext cx="3657600" cy="3657600"/>
          </a:xfrm>
          <a:prstGeom prst="rect">
            <a:avLst/>
          </a:prstGeom>
          <a:noFill/>
        </p:spPr>
      </p:pic>
      <p:sp>
        <p:nvSpPr>
          <p:cNvPr id="5" name="TextBox 4"/>
          <p:cNvSpPr txBox="1"/>
          <p:nvPr/>
        </p:nvSpPr>
        <p:spPr>
          <a:xfrm>
            <a:off x="381000" y="3429000"/>
            <a:ext cx="4495800" cy="2585323"/>
          </a:xfrm>
          <a:prstGeom prst="rect">
            <a:avLst/>
          </a:prstGeom>
          <a:noFill/>
        </p:spPr>
        <p:txBody>
          <a:bodyPr wrap="square" rtlCol="0">
            <a:spAutoFit/>
          </a:bodyPr>
          <a:lstStyle/>
          <a:p>
            <a:r>
              <a:rPr lang="en-US" b="1" dirty="0" smtClean="0"/>
              <a:t>Effects of deforestation</a:t>
            </a:r>
            <a:r>
              <a:rPr lang="en-US" dirty="0" smtClean="0"/>
              <a:t>:</a:t>
            </a:r>
          </a:p>
          <a:p>
            <a:pPr>
              <a:buFont typeface="Arial" pitchFamily="34" charset="0"/>
              <a:buChar char="•"/>
            </a:pPr>
            <a:r>
              <a:rPr lang="en-US" dirty="0" smtClean="0"/>
              <a:t> </a:t>
            </a:r>
            <a:r>
              <a:rPr lang="en-US" b="1" dirty="0" smtClean="0"/>
              <a:t>Soil erosion </a:t>
            </a:r>
            <a:r>
              <a:rPr lang="en-US" dirty="0" smtClean="0"/>
              <a:t>(roots hold soil in place)</a:t>
            </a:r>
          </a:p>
          <a:p>
            <a:pPr>
              <a:buFont typeface="Arial" pitchFamily="34" charset="0"/>
              <a:buChar char="•"/>
            </a:pPr>
            <a:r>
              <a:rPr lang="en-US" b="1" dirty="0" smtClean="0"/>
              <a:t>Water cycle </a:t>
            </a:r>
            <a:r>
              <a:rPr lang="en-US" dirty="0" smtClean="0"/>
              <a:t>(A large part of the water that circulates in the ecosystem remains inside the plants)</a:t>
            </a:r>
          </a:p>
          <a:p>
            <a:pPr>
              <a:buFont typeface="Arial" pitchFamily="34" charset="0"/>
              <a:buChar char="•"/>
            </a:pPr>
            <a:r>
              <a:rPr lang="en-US" b="1" dirty="0" smtClean="0"/>
              <a:t>Loss of biodiversity </a:t>
            </a:r>
            <a:r>
              <a:rPr lang="en-US" dirty="0" smtClean="0"/>
              <a:t>due to loss of habitat</a:t>
            </a:r>
          </a:p>
          <a:p>
            <a:pPr>
              <a:buFont typeface="Arial" pitchFamily="34" charset="0"/>
              <a:buChar char="•"/>
            </a:pPr>
            <a:r>
              <a:rPr lang="en-US" b="1" dirty="0" smtClean="0"/>
              <a:t>Climate change </a:t>
            </a:r>
            <a:r>
              <a:rPr lang="en-US" dirty="0" smtClean="0"/>
              <a:t>(more carbon dioxide in the atmosphere)</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4"/>
          <p:cNvSpPr txBox="1">
            <a:spLocks noChangeArrowheads="1"/>
          </p:cNvSpPr>
          <p:nvPr/>
        </p:nvSpPr>
        <p:spPr bwMode="auto">
          <a:xfrm>
            <a:off x="381000" y="228600"/>
            <a:ext cx="7696200" cy="1066800"/>
          </a:xfrm>
          <a:prstGeom prst="rect">
            <a:avLst/>
          </a:prstGeom>
          <a:noFill/>
          <a:ln w="9525">
            <a:noFill/>
            <a:miter lim="800000"/>
            <a:headEnd/>
            <a:tailEnd/>
          </a:ln>
        </p:spPr>
        <p:txBody>
          <a:bodyPr>
            <a:spAutoFit/>
          </a:bodyPr>
          <a:lstStyle/>
          <a:p>
            <a:pPr>
              <a:spcBef>
                <a:spcPct val="50000"/>
              </a:spcBef>
            </a:pPr>
            <a:r>
              <a:rPr lang="en-US" sz="3200">
                <a:latin typeface="Calibri" pitchFamily="34" charset="0"/>
              </a:rPr>
              <a:t>When ATP breaks apart, it </a:t>
            </a:r>
            <a:r>
              <a:rPr lang="en-US" sz="3200" u="sng">
                <a:latin typeface="Calibri" pitchFamily="34" charset="0"/>
              </a:rPr>
              <a:t>releases energy</a:t>
            </a:r>
            <a:r>
              <a:rPr lang="en-US" sz="3200">
                <a:latin typeface="Calibri" pitchFamily="34" charset="0"/>
              </a:rPr>
              <a:t> and </a:t>
            </a:r>
            <a:r>
              <a:rPr lang="en-US" sz="3200" u="sng">
                <a:latin typeface="Calibri" pitchFamily="34" charset="0"/>
              </a:rPr>
              <a:t>loses a phosphate group</a:t>
            </a:r>
            <a:r>
              <a:rPr lang="en-US" sz="3200">
                <a:latin typeface="Calibri" pitchFamily="34" charset="0"/>
              </a:rPr>
              <a:t>.</a:t>
            </a:r>
          </a:p>
        </p:txBody>
      </p:sp>
      <p:sp>
        <p:nvSpPr>
          <p:cNvPr id="8197" name="Text Box 5"/>
          <p:cNvSpPr txBox="1">
            <a:spLocks noChangeArrowheads="1"/>
          </p:cNvSpPr>
          <p:nvPr/>
        </p:nvSpPr>
        <p:spPr bwMode="auto">
          <a:xfrm>
            <a:off x="2667000" y="1371600"/>
            <a:ext cx="6248400" cy="579438"/>
          </a:xfrm>
          <a:prstGeom prst="rect">
            <a:avLst/>
          </a:prstGeom>
          <a:noFill/>
          <a:ln w="9525">
            <a:noFill/>
            <a:miter lim="800000"/>
            <a:headEnd/>
            <a:tailEnd/>
          </a:ln>
        </p:spPr>
        <p:txBody>
          <a:bodyPr>
            <a:spAutoFit/>
          </a:bodyPr>
          <a:lstStyle/>
          <a:p>
            <a:pPr>
              <a:spcBef>
                <a:spcPct val="50000"/>
              </a:spcBef>
            </a:pPr>
            <a:r>
              <a:rPr lang="en-US" sz="3200">
                <a:latin typeface="Calibri" pitchFamily="34" charset="0"/>
              </a:rPr>
              <a:t>That means that it is now </a:t>
            </a:r>
            <a:r>
              <a:rPr lang="en-US" sz="3200" u="sng">
                <a:latin typeface="Calibri" pitchFamily="34" charset="0"/>
              </a:rPr>
              <a:t>ADP</a:t>
            </a:r>
          </a:p>
        </p:txBody>
      </p:sp>
      <p:pic>
        <p:nvPicPr>
          <p:cNvPr id="25603" name="Picture 7" descr="ATP-Phosphate-Energy"/>
          <p:cNvPicPr>
            <a:picLocks noChangeAspect="1" noChangeArrowheads="1"/>
          </p:cNvPicPr>
          <p:nvPr/>
        </p:nvPicPr>
        <p:blipFill>
          <a:blip r:embed="rId2" cstate="print"/>
          <a:srcRect/>
          <a:stretch>
            <a:fillRect/>
          </a:stretch>
        </p:blipFill>
        <p:spPr bwMode="auto">
          <a:xfrm>
            <a:off x="1295400" y="2209800"/>
            <a:ext cx="6477000"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1000"/>
                                        <p:tgtEl>
                                          <p:spTgt spid="8197"/>
                                        </p:tgtEl>
                                      </p:cBhvr>
                                    </p:animEffect>
                                    <p:anim calcmode="lin" valueType="num">
                                      <p:cBhvr>
                                        <p:cTn id="8" dur="1000" fill="hold"/>
                                        <p:tgtEl>
                                          <p:spTgt spid="8197"/>
                                        </p:tgtEl>
                                        <p:attrNameLst>
                                          <p:attrName>ppt_x</p:attrName>
                                        </p:attrNameLst>
                                      </p:cBhvr>
                                      <p:tavLst>
                                        <p:tav tm="0">
                                          <p:val>
                                            <p:strVal val="#ppt_x"/>
                                          </p:val>
                                        </p:tav>
                                        <p:tav tm="100000">
                                          <p:val>
                                            <p:strVal val="#ppt_x"/>
                                          </p:val>
                                        </p:tav>
                                      </p:tavLst>
                                    </p:anim>
                                    <p:anim calcmode="lin" valueType="num">
                                      <p:cBhvr>
                                        <p:cTn id="9"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4"/>
          <p:cNvSpPr txBox="1">
            <a:spLocks noChangeArrowheads="1"/>
          </p:cNvSpPr>
          <p:nvPr/>
        </p:nvSpPr>
        <p:spPr bwMode="auto">
          <a:xfrm>
            <a:off x="228600" y="228600"/>
            <a:ext cx="7086600" cy="1920875"/>
          </a:xfrm>
          <a:prstGeom prst="rect">
            <a:avLst/>
          </a:prstGeom>
          <a:noFill/>
          <a:ln w="9525">
            <a:noFill/>
            <a:miter lim="800000"/>
            <a:headEnd/>
            <a:tailEnd/>
          </a:ln>
        </p:spPr>
        <p:txBody>
          <a:bodyPr>
            <a:spAutoFit/>
          </a:bodyPr>
          <a:lstStyle/>
          <a:p>
            <a:pPr>
              <a:spcBef>
                <a:spcPct val="50000"/>
              </a:spcBef>
            </a:pPr>
            <a:r>
              <a:rPr lang="en-US" sz="4000">
                <a:latin typeface="Calibri" pitchFamily="34" charset="0"/>
              </a:rPr>
              <a:t>So, after ATP breaks apart and releases its energy, then what happens?</a:t>
            </a:r>
          </a:p>
        </p:txBody>
      </p:sp>
      <p:sp>
        <p:nvSpPr>
          <p:cNvPr id="5" name="TextBox 4"/>
          <p:cNvSpPr txBox="1">
            <a:spLocks noChangeArrowheads="1"/>
          </p:cNvSpPr>
          <p:nvPr/>
        </p:nvSpPr>
        <p:spPr bwMode="auto">
          <a:xfrm>
            <a:off x="533400" y="4572000"/>
            <a:ext cx="1219200" cy="762000"/>
          </a:xfrm>
          <a:prstGeom prst="rect">
            <a:avLst/>
          </a:prstGeom>
          <a:noFill/>
          <a:ln w="9525">
            <a:noFill/>
            <a:miter lim="800000"/>
            <a:headEnd/>
            <a:tailEnd/>
          </a:ln>
        </p:spPr>
        <p:txBody>
          <a:bodyPr>
            <a:spAutoFit/>
          </a:bodyPr>
          <a:lstStyle/>
          <a:p>
            <a:r>
              <a:rPr lang="en-US" sz="4400">
                <a:latin typeface="Calibri" pitchFamily="34" charset="0"/>
              </a:rPr>
              <a:t>ATP</a:t>
            </a:r>
          </a:p>
        </p:txBody>
      </p:sp>
      <p:sp>
        <p:nvSpPr>
          <p:cNvPr id="6" name="TextBox 5"/>
          <p:cNvSpPr txBox="1">
            <a:spLocks noChangeArrowheads="1"/>
          </p:cNvSpPr>
          <p:nvPr/>
        </p:nvSpPr>
        <p:spPr bwMode="auto">
          <a:xfrm>
            <a:off x="3200400" y="4800600"/>
            <a:ext cx="1219200" cy="762000"/>
          </a:xfrm>
          <a:prstGeom prst="rect">
            <a:avLst/>
          </a:prstGeom>
          <a:noFill/>
          <a:ln w="9525">
            <a:noFill/>
            <a:miter lim="800000"/>
            <a:headEnd/>
            <a:tailEnd/>
          </a:ln>
        </p:spPr>
        <p:txBody>
          <a:bodyPr>
            <a:spAutoFit/>
          </a:bodyPr>
          <a:lstStyle/>
          <a:p>
            <a:r>
              <a:rPr lang="en-US" sz="4400">
                <a:latin typeface="Calibri" pitchFamily="34" charset="0"/>
              </a:rPr>
              <a:t>ADP</a:t>
            </a:r>
          </a:p>
        </p:txBody>
      </p:sp>
      <p:sp>
        <p:nvSpPr>
          <p:cNvPr id="7" name="TextBox 6"/>
          <p:cNvSpPr txBox="1">
            <a:spLocks noChangeArrowheads="1"/>
          </p:cNvSpPr>
          <p:nvPr/>
        </p:nvSpPr>
        <p:spPr bwMode="auto">
          <a:xfrm>
            <a:off x="3505200" y="2667000"/>
            <a:ext cx="1752600" cy="762000"/>
          </a:xfrm>
          <a:prstGeom prst="rect">
            <a:avLst/>
          </a:prstGeom>
          <a:noFill/>
          <a:ln w="9525">
            <a:noFill/>
            <a:miter lim="800000"/>
            <a:headEnd/>
            <a:tailEnd/>
          </a:ln>
        </p:spPr>
        <p:txBody>
          <a:bodyPr>
            <a:spAutoFit/>
          </a:bodyPr>
          <a:lstStyle/>
          <a:p>
            <a:r>
              <a:rPr lang="en-US" sz="4400">
                <a:latin typeface="Calibri" pitchFamily="34" charset="0"/>
              </a:rPr>
              <a:t>Energy</a:t>
            </a:r>
          </a:p>
        </p:txBody>
      </p:sp>
      <p:sp>
        <p:nvSpPr>
          <p:cNvPr id="8" name="TextBox 7"/>
          <p:cNvSpPr txBox="1">
            <a:spLocks noChangeArrowheads="1"/>
          </p:cNvSpPr>
          <p:nvPr/>
        </p:nvSpPr>
        <p:spPr bwMode="auto">
          <a:xfrm>
            <a:off x="6248400" y="4572000"/>
            <a:ext cx="2057400" cy="762000"/>
          </a:xfrm>
          <a:prstGeom prst="rect">
            <a:avLst/>
          </a:prstGeom>
          <a:noFill/>
          <a:ln w="9525">
            <a:noFill/>
            <a:miter lim="800000"/>
            <a:headEnd/>
            <a:tailEnd/>
          </a:ln>
        </p:spPr>
        <p:txBody>
          <a:bodyPr>
            <a:spAutoFit/>
          </a:bodyPr>
          <a:lstStyle/>
          <a:p>
            <a:r>
              <a:rPr lang="en-US" sz="4400">
                <a:latin typeface="Calibri" pitchFamily="34" charset="0"/>
              </a:rPr>
              <a:t>??????</a:t>
            </a:r>
          </a:p>
        </p:txBody>
      </p:sp>
      <p:cxnSp>
        <p:nvCxnSpPr>
          <p:cNvPr id="10" name="Straight Arrow Connector 9"/>
          <p:cNvCxnSpPr/>
          <p:nvPr/>
        </p:nvCxnSpPr>
        <p:spPr>
          <a:xfrm>
            <a:off x="1828800" y="4953000"/>
            <a:ext cx="12954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524000" y="3276600"/>
            <a:ext cx="1905000" cy="129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8" idx="1"/>
          </p:cNvCxnSpPr>
          <p:nvPr/>
        </p:nvCxnSpPr>
        <p:spPr>
          <a:xfrm flipV="1">
            <a:off x="4419600" y="4953000"/>
            <a:ext cx="1828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 calcmode="lin" valueType="num">
                                      <p:cBhvr>
                                        <p:cTn id="17" dur="500" fill="hold"/>
                                        <p:tgtEl>
                                          <p:spTgt spid="12"/>
                                        </p:tgtEl>
                                        <p:attrNameLst>
                                          <p:attrName>style.rotation</p:attrName>
                                        </p:attrNameLst>
                                      </p:cBhvr>
                                      <p:tavLst>
                                        <p:tav tm="0">
                                          <p:val>
                                            <p:fltVal val="360"/>
                                          </p:val>
                                        </p:tav>
                                        <p:tav tm="100000">
                                          <p:val>
                                            <p:fltVal val="0"/>
                                          </p:val>
                                        </p:tav>
                                      </p:tavLst>
                                    </p:anim>
                                    <p:animEffect transition="in" filter="fade">
                                      <p:cBhvr>
                                        <p:cTn id="18" dur="500"/>
                                        <p:tgtEl>
                                          <p:spTgt spid="12"/>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360"/>
                                          </p:val>
                                        </p:tav>
                                        <p:tav tm="100000">
                                          <p:val>
                                            <p:fltVal val="0"/>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360"/>
                                          </p:val>
                                        </p:tav>
                                        <p:tav tm="100000">
                                          <p:val>
                                            <p:fltVal val="0"/>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style.rotation</p:attrName>
                                        </p:attrNameLst>
                                      </p:cBhvr>
                                      <p:tavLst>
                                        <p:tav tm="0">
                                          <p:val>
                                            <p:fltVal val="360"/>
                                          </p:val>
                                        </p:tav>
                                        <p:tav tm="100000">
                                          <p:val>
                                            <p:fltVal val="0"/>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style.rotation</p:attrName>
                                        </p:attrNameLst>
                                      </p:cBhvr>
                                      <p:tavLst>
                                        <p:tav tm="0">
                                          <p:val>
                                            <p:fltVal val="360"/>
                                          </p:val>
                                        </p:tav>
                                        <p:tav tm="100000">
                                          <p:val>
                                            <p:fltVal val="0"/>
                                          </p:val>
                                        </p:tav>
                                      </p:tavLst>
                                    </p:anim>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 calcmode="lin" valueType="num">
                                      <p:cBhvr>
                                        <p:cTn id="55" dur="500" fill="hold"/>
                                        <p:tgtEl>
                                          <p:spTgt spid="8"/>
                                        </p:tgtEl>
                                        <p:attrNameLst>
                                          <p:attrName>style.rotation</p:attrName>
                                        </p:attrNameLst>
                                      </p:cBhvr>
                                      <p:tavLst>
                                        <p:tav tm="0">
                                          <p:val>
                                            <p:fltVal val="360"/>
                                          </p:val>
                                        </p:tav>
                                        <p:tav tm="100000">
                                          <p:val>
                                            <p:fltVal val="0"/>
                                          </p:val>
                                        </p:tav>
                                      </p:tavLst>
                                    </p:anim>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4"/>
          <p:cNvSpPr txBox="1">
            <a:spLocks noChangeArrowheads="1"/>
          </p:cNvSpPr>
          <p:nvPr/>
        </p:nvSpPr>
        <p:spPr bwMode="auto">
          <a:xfrm>
            <a:off x="0" y="228600"/>
            <a:ext cx="9144000" cy="762000"/>
          </a:xfrm>
          <a:prstGeom prst="rect">
            <a:avLst/>
          </a:prstGeom>
          <a:noFill/>
          <a:ln w="9525">
            <a:noFill/>
            <a:miter lim="800000"/>
            <a:headEnd/>
            <a:tailEnd/>
          </a:ln>
        </p:spPr>
        <p:txBody>
          <a:bodyPr>
            <a:spAutoFit/>
          </a:bodyPr>
          <a:lstStyle/>
          <a:p>
            <a:pPr algn="ctr">
              <a:spcBef>
                <a:spcPct val="50000"/>
              </a:spcBef>
            </a:pPr>
            <a:r>
              <a:rPr lang="en-US" sz="4400">
                <a:latin typeface="Calibri" pitchFamily="34" charset="0"/>
              </a:rPr>
              <a:t>It is </a:t>
            </a:r>
            <a:r>
              <a:rPr lang="en-US" sz="4400" u="sng">
                <a:latin typeface="Calibri" pitchFamily="34" charset="0"/>
              </a:rPr>
              <a:t>recharged</a:t>
            </a:r>
          </a:p>
        </p:txBody>
      </p:sp>
      <p:sp>
        <p:nvSpPr>
          <p:cNvPr id="10245" name="Text Box 5"/>
          <p:cNvSpPr txBox="1">
            <a:spLocks noChangeArrowheads="1"/>
          </p:cNvSpPr>
          <p:nvPr/>
        </p:nvSpPr>
        <p:spPr bwMode="auto">
          <a:xfrm>
            <a:off x="457200" y="1219200"/>
            <a:ext cx="8153400" cy="1066800"/>
          </a:xfrm>
          <a:prstGeom prst="rect">
            <a:avLst/>
          </a:prstGeom>
          <a:noFill/>
          <a:ln w="9525">
            <a:noFill/>
            <a:miter lim="800000"/>
            <a:headEnd/>
            <a:tailEnd/>
          </a:ln>
        </p:spPr>
        <p:txBody>
          <a:bodyPr>
            <a:spAutoFit/>
          </a:bodyPr>
          <a:lstStyle/>
          <a:p>
            <a:pPr>
              <a:spcBef>
                <a:spcPct val="50000"/>
              </a:spcBef>
            </a:pPr>
            <a:r>
              <a:rPr lang="en-US" sz="3200">
                <a:latin typeface="Calibri" pitchFamily="34" charset="0"/>
              </a:rPr>
              <a:t>ADP uses energy and gains an extra P and is recharged back to ATP</a:t>
            </a:r>
          </a:p>
        </p:txBody>
      </p:sp>
      <p:pic>
        <p:nvPicPr>
          <p:cNvPr id="7" name="Picture 2"/>
          <p:cNvPicPr>
            <a:picLocks noChangeAspect="1" noChangeArrowheads="1"/>
          </p:cNvPicPr>
          <p:nvPr/>
        </p:nvPicPr>
        <p:blipFill>
          <a:blip r:embed="rId2" cstate="print"/>
          <a:srcRect/>
          <a:stretch>
            <a:fillRect/>
          </a:stretch>
        </p:blipFill>
        <p:spPr bwMode="auto">
          <a:xfrm>
            <a:off x="685800" y="3048000"/>
            <a:ext cx="7961313" cy="3209925"/>
          </a:xfrm>
          <a:prstGeom prst="rect">
            <a:avLst/>
          </a:prstGeom>
          <a:noFill/>
          <a:ln w="9525">
            <a:noFill/>
            <a:miter lim="800000"/>
            <a:headEnd/>
            <a:tailEnd/>
          </a:ln>
        </p:spPr>
      </p:pic>
      <p:sp>
        <p:nvSpPr>
          <p:cNvPr id="8" name="Text Box 3"/>
          <p:cNvSpPr txBox="1">
            <a:spLocks noChangeArrowheads="1"/>
          </p:cNvSpPr>
          <p:nvPr/>
        </p:nvSpPr>
        <p:spPr bwMode="auto">
          <a:xfrm>
            <a:off x="1997075" y="2703513"/>
            <a:ext cx="574675" cy="366712"/>
          </a:xfrm>
          <a:prstGeom prst="rect">
            <a:avLst/>
          </a:prstGeom>
          <a:noFill/>
          <a:ln w="9525">
            <a:noFill/>
            <a:miter lim="800000"/>
            <a:headEnd/>
            <a:tailEnd/>
          </a:ln>
        </p:spPr>
        <p:txBody>
          <a:bodyPr wrap="none">
            <a:spAutoFit/>
          </a:bodyPr>
          <a:lstStyle/>
          <a:p>
            <a:r>
              <a:rPr lang="en-US">
                <a:latin typeface="Calibri" pitchFamily="34" charset="0"/>
              </a:rPr>
              <a:t>ADP</a:t>
            </a:r>
          </a:p>
        </p:txBody>
      </p:sp>
      <p:sp>
        <p:nvSpPr>
          <p:cNvPr id="9" name="Text Box 4"/>
          <p:cNvSpPr txBox="1">
            <a:spLocks noChangeArrowheads="1"/>
          </p:cNvSpPr>
          <p:nvPr/>
        </p:nvSpPr>
        <p:spPr bwMode="auto">
          <a:xfrm>
            <a:off x="6518275" y="2703513"/>
            <a:ext cx="544513" cy="366712"/>
          </a:xfrm>
          <a:prstGeom prst="rect">
            <a:avLst/>
          </a:prstGeom>
          <a:noFill/>
          <a:ln w="9525">
            <a:noFill/>
            <a:miter lim="800000"/>
            <a:headEnd/>
            <a:tailEnd/>
          </a:ln>
        </p:spPr>
        <p:txBody>
          <a:bodyPr wrap="none">
            <a:spAutoFit/>
          </a:bodyPr>
          <a:lstStyle/>
          <a:p>
            <a:r>
              <a:rPr lang="en-US">
                <a:latin typeface="Calibri" pitchFamily="34" charset="0"/>
              </a:rPr>
              <a:t>ATP</a:t>
            </a:r>
          </a:p>
        </p:txBody>
      </p:sp>
      <p:sp>
        <p:nvSpPr>
          <p:cNvPr id="10" name="Text Box 5"/>
          <p:cNvSpPr txBox="1">
            <a:spLocks noChangeArrowheads="1"/>
          </p:cNvSpPr>
          <p:nvPr/>
        </p:nvSpPr>
        <p:spPr bwMode="auto">
          <a:xfrm>
            <a:off x="4359275" y="3744913"/>
            <a:ext cx="681038" cy="304800"/>
          </a:xfrm>
          <a:prstGeom prst="rect">
            <a:avLst/>
          </a:prstGeom>
          <a:noFill/>
          <a:ln w="9525">
            <a:noFill/>
            <a:miter lim="800000"/>
            <a:headEnd/>
            <a:tailEnd/>
          </a:ln>
        </p:spPr>
        <p:txBody>
          <a:bodyPr wrap="none">
            <a:spAutoFit/>
          </a:bodyPr>
          <a:lstStyle/>
          <a:p>
            <a:r>
              <a:rPr lang="en-US" sz="1400">
                <a:latin typeface="Calibri" pitchFamily="34" charset="0"/>
              </a:rPr>
              <a:t>Energy</a:t>
            </a:r>
          </a:p>
        </p:txBody>
      </p:sp>
      <p:sp>
        <p:nvSpPr>
          <p:cNvPr id="11" name="Text Box 6"/>
          <p:cNvSpPr txBox="1">
            <a:spLocks noChangeArrowheads="1"/>
          </p:cNvSpPr>
          <p:nvPr/>
        </p:nvSpPr>
        <p:spPr bwMode="auto">
          <a:xfrm>
            <a:off x="4359275" y="4329113"/>
            <a:ext cx="681038" cy="304800"/>
          </a:xfrm>
          <a:prstGeom prst="rect">
            <a:avLst/>
          </a:prstGeom>
          <a:noFill/>
          <a:ln w="9525">
            <a:noFill/>
            <a:miter lim="800000"/>
            <a:headEnd/>
            <a:tailEnd/>
          </a:ln>
        </p:spPr>
        <p:txBody>
          <a:bodyPr wrap="none">
            <a:spAutoFit/>
          </a:bodyPr>
          <a:lstStyle/>
          <a:p>
            <a:r>
              <a:rPr lang="en-US" sz="1400">
                <a:latin typeface="Calibri" pitchFamily="34" charset="0"/>
              </a:rPr>
              <a:t>Energy</a:t>
            </a:r>
          </a:p>
        </p:txBody>
      </p:sp>
      <p:sp>
        <p:nvSpPr>
          <p:cNvPr id="12" name="Text Box 7"/>
          <p:cNvSpPr txBox="1">
            <a:spLocks noChangeArrowheads="1"/>
          </p:cNvSpPr>
          <p:nvPr/>
        </p:nvSpPr>
        <p:spPr bwMode="auto">
          <a:xfrm>
            <a:off x="273050" y="4429125"/>
            <a:ext cx="3770313" cy="336550"/>
          </a:xfrm>
          <a:prstGeom prst="rect">
            <a:avLst/>
          </a:prstGeom>
          <a:noFill/>
          <a:ln w="9525">
            <a:noFill/>
            <a:miter lim="800000"/>
            <a:headEnd/>
            <a:tailEnd/>
          </a:ln>
        </p:spPr>
        <p:txBody>
          <a:bodyPr wrap="none">
            <a:spAutoFit/>
          </a:bodyPr>
          <a:lstStyle/>
          <a:p>
            <a:r>
              <a:rPr lang="en-US" sz="1600">
                <a:latin typeface="Calibri" pitchFamily="34" charset="0"/>
              </a:rPr>
              <a:t>Adenosine diphosphate (ADP) + Phosphate </a:t>
            </a:r>
          </a:p>
        </p:txBody>
      </p:sp>
      <p:sp>
        <p:nvSpPr>
          <p:cNvPr id="13" name="Text Box 8"/>
          <p:cNvSpPr txBox="1">
            <a:spLocks noChangeArrowheads="1"/>
          </p:cNvSpPr>
          <p:nvPr/>
        </p:nvSpPr>
        <p:spPr bwMode="auto">
          <a:xfrm>
            <a:off x="5416550" y="4429125"/>
            <a:ext cx="2659063" cy="336550"/>
          </a:xfrm>
          <a:prstGeom prst="rect">
            <a:avLst/>
          </a:prstGeom>
          <a:noFill/>
          <a:ln w="9525">
            <a:noFill/>
            <a:miter lim="800000"/>
            <a:headEnd/>
            <a:tailEnd/>
          </a:ln>
        </p:spPr>
        <p:txBody>
          <a:bodyPr wrap="none">
            <a:spAutoFit/>
          </a:bodyPr>
          <a:lstStyle/>
          <a:p>
            <a:r>
              <a:rPr lang="en-US" sz="1600">
                <a:latin typeface="Calibri" pitchFamily="34" charset="0"/>
              </a:rPr>
              <a:t>Adenosine triphosphate (ATP)</a:t>
            </a:r>
          </a:p>
        </p:txBody>
      </p:sp>
      <p:sp>
        <p:nvSpPr>
          <p:cNvPr id="14" name="Text Box 9"/>
          <p:cNvSpPr txBox="1">
            <a:spLocks noChangeArrowheads="1"/>
          </p:cNvSpPr>
          <p:nvPr/>
        </p:nvSpPr>
        <p:spPr bwMode="auto">
          <a:xfrm>
            <a:off x="3101975" y="5170488"/>
            <a:ext cx="852488" cy="715962"/>
          </a:xfrm>
          <a:prstGeom prst="rect">
            <a:avLst/>
          </a:prstGeom>
          <a:noFill/>
          <a:ln w="9525">
            <a:noFill/>
            <a:miter lim="800000"/>
            <a:headEnd/>
            <a:tailEnd/>
          </a:ln>
        </p:spPr>
        <p:txBody>
          <a:bodyPr wrap="none">
            <a:spAutoFit/>
          </a:bodyPr>
          <a:lstStyle/>
          <a:p>
            <a:pPr>
              <a:lnSpc>
                <a:spcPct val="85000"/>
              </a:lnSpc>
            </a:pPr>
            <a:r>
              <a:rPr lang="en-US" sz="1600">
                <a:latin typeface="Calibri" pitchFamily="34" charset="0"/>
              </a:rPr>
              <a:t>Partially</a:t>
            </a:r>
          </a:p>
          <a:p>
            <a:pPr>
              <a:lnSpc>
                <a:spcPct val="85000"/>
              </a:lnSpc>
            </a:pPr>
            <a:r>
              <a:rPr lang="en-US" sz="1600">
                <a:latin typeface="Calibri" pitchFamily="34" charset="0"/>
              </a:rPr>
              <a:t>charged</a:t>
            </a:r>
          </a:p>
          <a:p>
            <a:pPr>
              <a:lnSpc>
                <a:spcPct val="85000"/>
              </a:lnSpc>
            </a:pPr>
            <a:r>
              <a:rPr lang="en-US" sz="1600">
                <a:latin typeface="Calibri" pitchFamily="34" charset="0"/>
              </a:rPr>
              <a:t>battery</a:t>
            </a:r>
          </a:p>
        </p:txBody>
      </p:sp>
      <p:sp>
        <p:nvSpPr>
          <p:cNvPr id="15" name="Text Box 10"/>
          <p:cNvSpPr txBox="1">
            <a:spLocks noChangeArrowheads="1"/>
          </p:cNvSpPr>
          <p:nvPr/>
        </p:nvSpPr>
        <p:spPr bwMode="auto">
          <a:xfrm>
            <a:off x="5260975" y="5170488"/>
            <a:ext cx="847725" cy="715962"/>
          </a:xfrm>
          <a:prstGeom prst="rect">
            <a:avLst/>
          </a:prstGeom>
          <a:noFill/>
          <a:ln w="9525">
            <a:noFill/>
            <a:miter lim="800000"/>
            <a:headEnd/>
            <a:tailEnd/>
          </a:ln>
        </p:spPr>
        <p:txBody>
          <a:bodyPr wrap="none">
            <a:spAutoFit/>
          </a:bodyPr>
          <a:lstStyle/>
          <a:p>
            <a:pPr>
              <a:lnSpc>
                <a:spcPct val="85000"/>
              </a:lnSpc>
            </a:pPr>
            <a:r>
              <a:rPr lang="en-US" sz="1600">
                <a:latin typeface="Calibri" pitchFamily="34" charset="0"/>
              </a:rPr>
              <a:t>Fully</a:t>
            </a:r>
          </a:p>
          <a:p>
            <a:pPr>
              <a:lnSpc>
                <a:spcPct val="85000"/>
              </a:lnSpc>
            </a:pPr>
            <a:r>
              <a:rPr lang="en-US" sz="1600">
                <a:latin typeface="Calibri" pitchFamily="34" charset="0"/>
              </a:rPr>
              <a:t>charged</a:t>
            </a:r>
          </a:p>
          <a:p>
            <a:pPr>
              <a:lnSpc>
                <a:spcPct val="85000"/>
              </a:lnSpc>
            </a:pPr>
            <a:r>
              <a:rPr lang="en-US" sz="1600">
                <a:latin typeface="Calibri" pitchFamily="34" charset="0"/>
              </a:rPr>
              <a:t>battery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1000"/>
                                        <p:tgtEl>
                                          <p:spTgt spid="10245"/>
                                        </p:tgtEl>
                                      </p:cBhvr>
                                    </p:animEffect>
                                    <p:anim calcmode="lin" valueType="num">
                                      <p:cBhvr>
                                        <p:cTn id="8" dur="1000" fill="hold"/>
                                        <p:tgtEl>
                                          <p:spTgt spid="10245"/>
                                        </p:tgtEl>
                                        <p:attrNameLst>
                                          <p:attrName>ppt_x</p:attrName>
                                        </p:attrNameLst>
                                      </p:cBhvr>
                                      <p:tavLst>
                                        <p:tav tm="0">
                                          <p:val>
                                            <p:strVal val="#ppt_x"/>
                                          </p:val>
                                        </p:tav>
                                        <p:tav tm="100000">
                                          <p:val>
                                            <p:strVal val="#ppt_x"/>
                                          </p:val>
                                        </p:tav>
                                      </p:tavLst>
                                    </p:anim>
                                    <p:anim calcmode="lin" valueType="num">
                                      <p:cBhvr>
                                        <p:cTn id="9" dur="900" decel="100000" fill="hold"/>
                                        <p:tgtEl>
                                          <p:spTgt spid="1024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8" grpId="0"/>
      <p:bldP spid="9" grpId="0"/>
      <p:bldP spid="10" grpId="0"/>
      <p:bldP spid="11" grpId="0"/>
      <p:bldP spid="12" grpId="0"/>
      <p:bldP spid="13"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6"/>
          <p:cNvSpPr txBox="1">
            <a:spLocks noChangeArrowheads="1"/>
          </p:cNvSpPr>
          <p:nvPr/>
        </p:nvSpPr>
        <p:spPr bwMode="auto">
          <a:xfrm>
            <a:off x="457200" y="457200"/>
            <a:ext cx="8229600" cy="1190625"/>
          </a:xfrm>
          <a:prstGeom prst="rect">
            <a:avLst/>
          </a:prstGeom>
          <a:noFill/>
          <a:ln w="9525">
            <a:noFill/>
            <a:miter lim="800000"/>
            <a:headEnd/>
            <a:tailEnd/>
          </a:ln>
        </p:spPr>
        <p:txBody>
          <a:bodyPr>
            <a:spAutoFit/>
          </a:bodyPr>
          <a:lstStyle/>
          <a:p>
            <a:pPr>
              <a:spcBef>
                <a:spcPct val="50000"/>
              </a:spcBef>
            </a:pPr>
            <a:r>
              <a:rPr lang="en-US" sz="3600" i="1">
                <a:latin typeface="Calibri" pitchFamily="34" charset="0"/>
              </a:rPr>
              <a:t>What happens to a phosphate bond when energy is… </a:t>
            </a:r>
          </a:p>
        </p:txBody>
      </p:sp>
      <p:sp>
        <p:nvSpPr>
          <p:cNvPr id="11271" name="Text Box 7"/>
          <p:cNvSpPr txBox="1">
            <a:spLocks noChangeArrowheads="1"/>
          </p:cNvSpPr>
          <p:nvPr/>
        </p:nvSpPr>
        <p:spPr bwMode="auto">
          <a:xfrm>
            <a:off x="2209800" y="2057400"/>
            <a:ext cx="3124200" cy="701675"/>
          </a:xfrm>
          <a:prstGeom prst="rect">
            <a:avLst/>
          </a:prstGeom>
          <a:noFill/>
          <a:ln w="9525">
            <a:noFill/>
            <a:miter lim="800000"/>
            <a:headEnd/>
            <a:tailEnd/>
          </a:ln>
        </p:spPr>
        <p:txBody>
          <a:bodyPr>
            <a:spAutoFit/>
          </a:bodyPr>
          <a:lstStyle/>
          <a:p>
            <a:pPr>
              <a:spcBef>
                <a:spcPct val="50000"/>
              </a:spcBef>
            </a:pPr>
            <a:r>
              <a:rPr lang="en-US" sz="4000">
                <a:latin typeface="Calibri" pitchFamily="34" charset="0"/>
              </a:rPr>
              <a:t>Released?</a:t>
            </a:r>
          </a:p>
        </p:txBody>
      </p:sp>
      <p:sp>
        <p:nvSpPr>
          <p:cNvPr id="11273" name="Text Box 9"/>
          <p:cNvSpPr txBox="1">
            <a:spLocks noChangeArrowheads="1"/>
          </p:cNvSpPr>
          <p:nvPr/>
        </p:nvSpPr>
        <p:spPr bwMode="auto">
          <a:xfrm>
            <a:off x="2209800" y="4114800"/>
            <a:ext cx="3124200" cy="701675"/>
          </a:xfrm>
          <a:prstGeom prst="rect">
            <a:avLst/>
          </a:prstGeom>
          <a:noFill/>
          <a:ln w="9525">
            <a:noFill/>
            <a:miter lim="800000"/>
            <a:headEnd/>
            <a:tailEnd/>
          </a:ln>
        </p:spPr>
        <p:txBody>
          <a:bodyPr>
            <a:spAutoFit/>
          </a:bodyPr>
          <a:lstStyle/>
          <a:p>
            <a:pPr>
              <a:spcBef>
                <a:spcPct val="50000"/>
              </a:spcBef>
            </a:pPr>
            <a:r>
              <a:rPr lang="en-US" sz="4000">
                <a:latin typeface="Calibri" pitchFamily="34" charset="0"/>
              </a:rPr>
              <a:t>Stored? </a:t>
            </a:r>
          </a:p>
        </p:txBody>
      </p:sp>
      <p:sp>
        <p:nvSpPr>
          <p:cNvPr id="7" name="TextBox 6"/>
          <p:cNvSpPr txBox="1">
            <a:spLocks noChangeArrowheads="1"/>
          </p:cNvSpPr>
          <p:nvPr/>
        </p:nvSpPr>
        <p:spPr bwMode="auto">
          <a:xfrm>
            <a:off x="2971800" y="2819400"/>
            <a:ext cx="5791200" cy="579438"/>
          </a:xfrm>
          <a:prstGeom prst="rect">
            <a:avLst/>
          </a:prstGeom>
          <a:noFill/>
          <a:ln w="9525">
            <a:noFill/>
            <a:miter lim="800000"/>
            <a:headEnd/>
            <a:tailEnd/>
          </a:ln>
        </p:spPr>
        <p:txBody>
          <a:bodyPr>
            <a:spAutoFit/>
          </a:bodyPr>
          <a:lstStyle/>
          <a:p>
            <a:r>
              <a:rPr lang="en-US" sz="3200">
                <a:latin typeface="Calibri" pitchFamily="34" charset="0"/>
              </a:rPr>
              <a:t>Phosphate bond is </a:t>
            </a:r>
            <a:r>
              <a:rPr lang="en-US" sz="3200" b="1">
                <a:latin typeface="Calibri" pitchFamily="34" charset="0"/>
              </a:rPr>
              <a:t>broken</a:t>
            </a:r>
          </a:p>
        </p:txBody>
      </p:sp>
      <p:sp>
        <p:nvSpPr>
          <p:cNvPr id="8" name="TextBox 7"/>
          <p:cNvSpPr txBox="1">
            <a:spLocks noChangeArrowheads="1"/>
          </p:cNvSpPr>
          <p:nvPr/>
        </p:nvSpPr>
        <p:spPr bwMode="auto">
          <a:xfrm>
            <a:off x="3048000" y="4800600"/>
            <a:ext cx="5791200" cy="579438"/>
          </a:xfrm>
          <a:prstGeom prst="rect">
            <a:avLst/>
          </a:prstGeom>
          <a:noFill/>
          <a:ln w="9525">
            <a:noFill/>
            <a:miter lim="800000"/>
            <a:headEnd/>
            <a:tailEnd/>
          </a:ln>
        </p:spPr>
        <p:txBody>
          <a:bodyPr>
            <a:spAutoFit/>
          </a:bodyPr>
          <a:lstStyle/>
          <a:p>
            <a:r>
              <a:rPr lang="en-US" sz="3200">
                <a:latin typeface="Calibri" pitchFamily="34" charset="0"/>
              </a:rPr>
              <a:t>Phosphate bond is </a:t>
            </a:r>
            <a:r>
              <a:rPr lang="en-US" sz="3200" b="1">
                <a:latin typeface="Calibri" pitchFamily="34" charset="0"/>
              </a:rPr>
              <a:t>formed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3"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4"/>
          <p:cNvSpPr txBox="1">
            <a:spLocks noChangeArrowheads="1"/>
          </p:cNvSpPr>
          <p:nvPr/>
        </p:nvSpPr>
        <p:spPr bwMode="auto">
          <a:xfrm>
            <a:off x="0" y="2667000"/>
            <a:ext cx="9144000" cy="1311275"/>
          </a:xfrm>
          <a:prstGeom prst="rect">
            <a:avLst/>
          </a:prstGeom>
          <a:noFill/>
          <a:ln w="9525">
            <a:noFill/>
            <a:miter lim="800000"/>
            <a:headEnd/>
            <a:tailEnd/>
          </a:ln>
        </p:spPr>
        <p:txBody>
          <a:bodyPr>
            <a:spAutoFit/>
          </a:bodyPr>
          <a:lstStyle/>
          <a:p>
            <a:pPr algn="ctr">
              <a:spcBef>
                <a:spcPct val="50000"/>
              </a:spcBef>
            </a:pPr>
            <a:r>
              <a:rPr lang="en-US" sz="4000" b="1" u="sng">
                <a:latin typeface="Calibri" pitchFamily="34" charset="0"/>
              </a:rPr>
              <a:t>We eat to get energy. How do the things that we eat get energy?</a:t>
            </a:r>
          </a:p>
        </p:txBody>
      </p:sp>
      <p:pic>
        <p:nvPicPr>
          <p:cNvPr id="30722" name="Picture 6" descr="corn"/>
          <p:cNvPicPr>
            <a:picLocks noChangeAspect="1" noChangeArrowheads="1"/>
          </p:cNvPicPr>
          <p:nvPr/>
        </p:nvPicPr>
        <p:blipFill>
          <a:blip r:embed="rId2" cstate="print"/>
          <a:srcRect/>
          <a:stretch>
            <a:fillRect/>
          </a:stretch>
        </p:blipFill>
        <p:spPr bwMode="auto">
          <a:xfrm>
            <a:off x="609600" y="4038600"/>
            <a:ext cx="3048000" cy="2540000"/>
          </a:xfrm>
          <a:prstGeom prst="rect">
            <a:avLst/>
          </a:prstGeom>
          <a:noFill/>
          <a:ln w="9525">
            <a:noFill/>
            <a:miter lim="800000"/>
            <a:headEnd/>
            <a:tailEnd/>
          </a:ln>
        </p:spPr>
      </p:pic>
      <p:pic>
        <p:nvPicPr>
          <p:cNvPr id="30723" name="Picture 8" descr="broccoli"/>
          <p:cNvPicPr>
            <a:picLocks noChangeAspect="1" noChangeArrowheads="1"/>
          </p:cNvPicPr>
          <p:nvPr/>
        </p:nvPicPr>
        <p:blipFill>
          <a:blip r:embed="rId3" cstate="print"/>
          <a:srcRect/>
          <a:stretch>
            <a:fillRect/>
          </a:stretch>
        </p:blipFill>
        <p:spPr bwMode="auto">
          <a:xfrm>
            <a:off x="5105400" y="3962400"/>
            <a:ext cx="3200400" cy="2667000"/>
          </a:xfrm>
          <a:prstGeom prst="rect">
            <a:avLst/>
          </a:prstGeom>
          <a:noFill/>
          <a:ln w="9525">
            <a:noFill/>
            <a:miter lim="800000"/>
            <a:headEnd/>
            <a:tailEnd/>
          </a:ln>
        </p:spPr>
      </p:pic>
      <p:pic>
        <p:nvPicPr>
          <p:cNvPr id="30724" name="Picture 10" descr="carrots"/>
          <p:cNvPicPr>
            <a:picLocks noChangeAspect="1" noChangeArrowheads="1"/>
          </p:cNvPicPr>
          <p:nvPr/>
        </p:nvPicPr>
        <p:blipFill>
          <a:blip r:embed="rId4" cstate="print"/>
          <a:srcRect/>
          <a:stretch>
            <a:fillRect/>
          </a:stretch>
        </p:blipFill>
        <p:spPr bwMode="auto">
          <a:xfrm>
            <a:off x="5638800" y="228600"/>
            <a:ext cx="2971800" cy="2476500"/>
          </a:xfrm>
          <a:prstGeom prst="rect">
            <a:avLst/>
          </a:prstGeom>
          <a:noFill/>
          <a:ln w="9525">
            <a:noFill/>
            <a:miter lim="800000"/>
            <a:headEnd/>
            <a:tailEnd/>
          </a:ln>
        </p:spPr>
      </p:pic>
      <p:pic>
        <p:nvPicPr>
          <p:cNvPr id="30725" name="Picture 12" descr="SpinachHead"/>
          <p:cNvPicPr>
            <a:picLocks noChangeAspect="1" noChangeArrowheads="1"/>
          </p:cNvPicPr>
          <p:nvPr/>
        </p:nvPicPr>
        <p:blipFill>
          <a:blip r:embed="rId5" cstate="print"/>
          <a:srcRect/>
          <a:stretch>
            <a:fillRect/>
          </a:stretch>
        </p:blipFill>
        <p:spPr bwMode="auto">
          <a:xfrm>
            <a:off x="838200" y="0"/>
            <a:ext cx="2895600" cy="275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9" descr="image010"/>
          <p:cNvPicPr>
            <a:picLocks noChangeAspect="1" noChangeArrowheads="1"/>
          </p:cNvPicPr>
          <p:nvPr/>
        </p:nvPicPr>
        <p:blipFill>
          <a:blip r:embed="rId2" cstate="print"/>
          <a:srcRect/>
          <a:stretch>
            <a:fillRect/>
          </a:stretch>
        </p:blipFill>
        <p:spPr bwMode="auto">
          <a:xfrm>
            <a:off x="1600200" y="685800"/>
            <a:ext cx="6019800" cy="5895975"/>
          </a:xfrm>
          <a:prstGeom prst="rect">
            <a:avLst/>
          </a:prstGeom>
          <a:noFill/>
          <a:ln w="9525">
            <a:noFill/>
            <a:miter lim="800000"/>
            <a:headEnd/>
            <a:tailEnd/>
          </a:ln>
        </p:spPr>
      </p:pic>
      <p:sp>
        <p:nvSpPr>
          <p:cNvPr id="31746" name="Text Box 4"/>
          <p:cNvSpPr txBox="1">
            <a:spLocks noChangeArrowheads="1"/>
          </p:cNvSpPr>
          <p:nvPr/>
        </p:nvSpPr>
        <p:spPr bwMode="auto">
          <a:xfrm>
            <a:off x="0" y="0"/>
            <a:ext cx="8001000" cy="701675"/>
          </a:xfrm>
          <a:prstGeom prst="rect">
            <a:avLst/>
          </a:prstGeom>
          <a:noFill/>
          <a:ln w="9525">
            <a:noFill/>
            <a:miter lim="800000"/>
            <a:headEnd/>
            <a:tailEnd/>
          </a:ln>
        </p:spPr>
        <p:txBody>
          <a:bodyPr>
            <a:spAutoFit/>
          </a:bodyPr>
          <a:lstStyle/>
          <a:p>
            <a:pPr>
              <a:spcBef>
                <a:spcPct val="50000"/>
              </a:spcBef>
            </a:pPr>
            <a:r>
              <a:rPr lang="en-US" sz="4000">
                <a:latin typeface="Calibri" pitchFamily="34" charset="0"/>
              </a:rPr>
              <a:t>Remember this?....</a:t>
            </a:r>
          </a:p>
        </p:txBody>
      </p:sp>
      <p:sp>
        <p:nvSpPr>
          <p:cNvPr id="54282" name="Text Box 10"/>
          <p:cNvSpPr txBox="1">
            <a:spLocks noChangeArrowheads="1"/>
          </p:cNvSpPr>
          <p:nvPr/>
        </p:nvSpPr>
        <p:spPr bwMode="auto">
          <a:xfrm>
            <a:off x="6172200" y="2438400"/>
            <a:ext cx="2971800" cy="519113"/>
          </a:xfrm>
          <a:prstGeom prst="rect">
            <a:avLst/>
          </a:prstGeom>
          <a:noFill/>
          <a:ln w="9525">
            <a:noFill/>
            <a:miter lim="800000"/>
            <a:headEnd/>
            <a:tailEnd/>
          </a:ln>
        </p:spPr>
        <p:txBody>
          <a:bodyPr>
            <a:spAutoFit/>
          </a:bodyPr>
          <a:lstStyle/>
          <a:p>
            <a:pPr>
              <a:spcBef>
                <a:spcPct val="50000"/>
              </a:spcBef>
            </a:pPr>
            <a:r>
              <a:rPr lang="en-US" sz="2800">
                <a:latin typeface="Calibri" pitchFamily="34" charset="0"/>
              </a:rPr>
              <a:t>Producer</a:t>
            </a:r>
          </a:p>
        </p:txBody>
      </p:sp>
      <p:sp>
        <p:nvSpPr>
          <p:cNvPr id="54283" name="Text Box 11"/>
          <p:cNvSpPr txBox="1">
            <a:spLocks noChangeArrowheads="1"/>
          </p:cNvSpPr>
          <p:nvPr/>
        </p:nvSpPr>
        <p:spPr bwMode="auto">
          <a:xfrm>
            <a:off x="6629400" y="4114800"/>
            <a:ext cx="1828800" cy="519113"/>
          </a:xfrm>
          <a:prstGeom prst="rect">
            <a:avLst/>
          </a:prstGeom>
          <a:noFill/>
          <a:ln w="9525">
            <a:noFill/>
            <a:miter lim="800000"/>
            <a:headEnd/>
            <a:tailEnd/>
          </a:ln>
        </p:spPr>
        <p:txBody>
          <a:bodyPr>
            <a:spAutoFit/>
          </a:bodyPr>
          <a:lstStyle/>
          <a:p>
            <a:pPr>
              <a:spcBef>
                <a:spcPct val="50000"/>
              </a:spcBef>
            </a:pPr>
            <a:r>
              <a:rPr lang="en-US" sz="2800">
                <a:latin typeface="Calibri" pitchFamily="34" charset="0"/>
              </a:rPr>
              <a:t>Consumers</a:t>
            </a:r>
          </a:p>
        </p:txBody>
      </p:sp>
      <p:sp>
        <p:nvSpPr>
          <p:cNvPr id="54284" name="Line 12"/>
          <p:cNvSpPr>
            <a:spLocks noChangeShapeType="1"/>
          </p:cNvSpPr>
          <p:nvPr/>
        </p:nvSpPr>
        <p:spPr bwMode="auto">
          <a:xfrm flipH="1" flipV="1">
            <a:off x="5791200" y="4343400"/>
            <a:ext cx="762000" cy="76200"/>
          </a:xfrm>
          <a:prstGeom prst="line">
            <a:avLst/>
          </a:prstGeom>
          <a:noFill/>
          <a:ln w="9525">
            <a:solidFill>
              <a:schemeClr val="tx1"/>
            </a:solidFill>
            <a:round/>
            <a:headEnd/>
            <a:tailEnd type="triangle" w="med" len="med"/>
          </a:ln>
        </p:spPr>
        <p:txBody>
          <a:bodyPr/>
          <a:lstStyle/>
          <a:p>
            <a:endParaRPr lang="en-US"/>
          </a:p>
        </p:txBody>
      </p:sp>
      <p:sp>
        <p:nvSpPr>
          <p:cNvPr id="54285" name="Line 13"/>
          <p:cNvSpPr>
            <a:spLocks noChangeShapeType="1"/>
          </p:cNvSpPr>
          <p:nvPr/>
        </p:nvSpPr>
        <p:spPr bwMode="auto">
          <a:xfrm flipH="1">
            <a:off x="6705600" y="4648200"/>
            <a:ext cx="228600" cy="381000"/>
          </a:xfrm>
          <a:prstGeom prst="line">
            <a:avLst/>
          </a:prstGeom>
          <a:noFill/>
          <a:ln w="9525">
            <a:solidFill>
              <a:schemeClr val="tx1"/>
            </a:solidFill>
            <a:round/>
            <a:headEnd/>
            <a:tailEnd type="triangle" w="med" len="med"/>
          </a:ln>
        </p:spPr>
        <p:txBody>
          <a:bodyPr/>
          <a:lstStyle/>
          <a:p>
            <a:endParaRPr lang="en-US"/>
          </a:p>
        </p:txBody>
      </p:sp>
      <p:sp>
        <p:nvSpPr>
          <p:cNvPr id="54286" name="Line 14"/>
          <p:cNvSpPr>
            <a:spLocks noChangeShapeType="1"/>
          </p:cNvSpPr>
          <p:nvPr/>
        </p:nvSpPr>
        <p:spPr bwMode="auto">
          <a:xfrm flipH="1" flipV="1">
            <a:off x="5638800" y="2590800"/>
            <a:ext cx="533400" cy="152400"/>
          </a:xfrm>
          <a:prstGeom prst="line">
            <a:avLst/>
          </a:prstGeom>
          <a:noFill/>
          <a:ln w="9525">
            <a:solidFill>
              <a:schemeClr val="tx1"/>
            </a:solidFill>
            <a:round/>
            <a:headEnd/>
            <a:tailEnd type="triangle" w="med" len="med"/>
          </a:ln>
        </p:spPr>
        <p:txBody>
          <a:bodyPr/>
          <a:lstStyle/>
          <a:p>
            <a:endParaRPr lang="en-US"/>
          </a:p>
        </p:txBody>
      </p:sp>
      <p:sp>
        <p:nvSpPr>
          <p:cNvPr id="54287" name="Text Box 15"/>
          <p:cNvSpPr txBox="1">
            <a:spLocks noChangeArrowheads="1"/>
          </p:cNvSpPr>
          <p:nvPr/>
        </p:nvSpPr>
        <p:spPr bwMode="auto">
          <a:xfrm>
            <a:off x="457200" y="2133600"/>
            <a:ext cx="2743200" cy="1373188"/>
          </a:xfrm>
          <a:prstGeom prst="rect">
            <a:avLst/>
          </a:prstGeom>
          <a:noFill/>
          <a:ln w="9525">
            <a:noFill/>
            <a:miter lim="800000"/>
            <a:headEnd/>
            <a:tailEnd/>
          </a:ln>
        </p:spPr>
        <p:txBody>
          <a:bodyPr>
            <a:spAutoFit/>
          </a:bodyPr>
          <a:lstStyle/>
          <a:p>
            <a:pPr>
              <a:spcBef>
                <a:spcPct val="50000"/>
              </a:spcBef>
            </a:pPr>
            <a:r>
              <a:rPr lang="en-US" sz="2800" i="1">
                <a:latin typeface="Calibri" pitchFamily="34" charset="0"/>
              </a:rPr>
              <a:t>Where does the original energy come from?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2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2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8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4287"/>
                                        </p:tgtEl>
                                        <p:attrNameLst>
                                          <p:attrName>style.visibility</p:attrName>
                                        </p:attrNameLst>
                                      </p:cBhvr>
                                      <p:to>
                                        <p:strVal val="visible"/>
                                      </p:to>
                                    </p:set>
                                    <p:animEffect transition="in" filter="slide(fromBottom)">
                                      <p:cBhvr>
                                        <p:cTn id="21" dur="500"/>
                                        <p:tgtEl>
                                          <p:spTgt spid="54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2" grpId="0"/>
      <p:bldP spid="54283" grpId="0"/>
      <p:bldP spid="54284" grpId="0" animBg="1"/>
      <p:bldP spid="54285" grpId="0" animBg="1"/>
      <p:bldP spid="54286" grpId="0" animBg="1"/>
      <p:bldP spid="5428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6"/>
          <p:cNvSpPr txBox="1">
            <a:spLocks noChangeArrowheads="1"/>
          </p:cNvSpPr>
          <p:nvPr/>
        </p:nvSpPr>
        <p:spPr bwMode="auto">
          <a:xfrm>
            <a:off x="0" y="0"/>
            <a:ext cx="9144000" cy="641350"/>
          </a:xfrm>
          <a:prstGeom prst="rect">
            <a:avLst/>
          </a:prstGeom>
          <a:noFill/>
          <a:ln w="9525">
            <a:noFill/>
            <a:miter lim="800000"/>
            <a:headEnd/>
            <a:tailEnd/>
          </a:ln>
        </p:spPr>
        <p:txBody>
          <a:bodyPr>
            <a:spAutoFit/>
          </a:bodyPr>
          <a:lstStyle/>
          <a:p>
            <a:pPr algn="ctr">
              <a:spcBef>
                <a:spcPct val="50000"/>
              </a:spcBef>
            </a:pPr>
            <a:r>
              <a:rPr lang="en-US" sz="3600">
                <a:latin typeface="Calibri" pitchFamily="34" charset="0"/>
              </a:rPr>
              <a:t>The </a:t>
            </a:r>
            <a:r>
              <a:rPr lang="en-US" sz="3600" b="1">
                <a:latin typeface="Calibri" pitchFamily="34" charset="0"/>
              </a:rPr>
              <a:t>SUN</a:t>
            </a:r>
            <a:r>
              <a:rPr lang="en-US" sz="3600">
                <a:latin typeface="Calibri" pitchFamily="34" charset="0"/>
              </a:rPr>
              <a:t>!!!</a:t>
            </a:r>
          </a:p>
        </p:txBody>
      </p:sp>
      <p:sp>
        <p:nvSpPr>
          <p:cNvPr id="55303" name="Text Box 7"/>
          <p:cNvSpPr txBox="1">
            <a:spLocks noChangeArrowheads="1"/>
          </p:cNvSpPr>
          <p:nvPr/>
        </p:nvSpPr>
        <p:spPr bwMode="auto">
          <a:xfrm>
            <a:off x="4419600" y="1066800"/>
            <a:ext cx="4038600" cy="1066800"/>
          </a:xfrm>
          <a:prstGeom prst="rect">
            <a:avLst/>
          </a:prstGeom>
          <a:noFill/>
          <a:ln w="9525">
            <a:noFill/>
            <a:miter lim="800000"/>
            <a:headEnd/>
            <a:tailEnd/>
          </a:ln>
        </p:spPr>
        <p:txBody>
          <a:bodyPr>
            <a:spAutoFit/>
          </a:bodyPr>
          <a:lstStyle/>
          <a:p>
            <a:pPr>
              <a:spcBef>
                <a:spcPct val="50000"/>
              </a:spcBef>
            </a:pPr>
            <a:r>
              <a:rPr lang="en-US" sz="3200">
                <a:latin typeface="Calibri" pitchFamily="34" charset="0"/>
              </a:rPr>
              <a:t>The sun is the </a:t>
            </a:r>
            <a:r>
              <a:rPr lang="en-US" sz="3200" u="sng">
                <a:latin typeface="Calibri" pitchFamily="34" charset="0"/>
              </a:rPr>
              <a:t>number one source of energy</a:t>
            </a:r>
            <a:r>
              <a:rPr lang="en-US" sz="3200">
                <a:latin typeface="Calibri" pitchFamily="34" charset="0"/>
              </a:rPr>
              <a:t>.</a:t>
            </a:r>
          </a:p>
        </p:txBody>
      </p:sp>
      <p:sp>
        <p:nvSpPr>
          <p:cNvPr id="55304" name="Text Box 8"/>
          <p:cNvSpPr txBox="1">
            <a:spLocks noChangeArrowheads="1"/>
          </p:cNvSpPr>
          <p:nvPr/>
        </p:nvSpPr>
        <p:spPr bwMode="auto">
          <a:xfrm>
            <a:off x="228600" y="3505200"/>
            <a:ext cx="4495800" cy="2062163"/>
          </a:xfrm>
          <a:prstGeom prst="rect">
            <a:avLst/>
          </a:prstGeom>
          <a:noFill/>
          <a:ln w="9525">
            <a:noFill/>
            <a:miter lim="800000"/>
            <a:headEnd/>
            <a:tailEnd/>
          </a:ln>
        </p:spPr>
        <p:txBody>
          <a:bodyPr>
            <a:spAutoFit/>
          </a:bodyPr>
          <a:lstStyle/>
          <a:p>
            <a:pPr>
              <a:spcBef>
                <a:spcPct val="50000"/>
              </a:spcBef>
            </a:pPr>
            <a:r>
              <a:rPr lang="en-US" sz="3200">
                <a:latin typeface="Calibri" pitchFamily="34" charset="0"/>
              </a:rPr>
              <a:t>Plants and algae use energy from sunlight to grow and make their own energy.</a:t>
            </a:r>
          </a:p>
        </p:txBody>
      </p:sp>
      <p:sp>
        <p:nvSpPr>
          <p:cNvPr id="55305" name="Text Box 9"/>
          <p:cNvSpPr txBox="1">
            <a:spLocks noChangeArrowheads="1"/>
          </p:cNvSpPr>
          <p:nvPr/>
        </p:nvSpPr>
        <p:spPr bwMode="auto">
          <a:xfrm>
            <a:off x="0" y="6019800"/>
            <a:ext cx="9144000" cy="579438"/>
          </a:xfrm>
          <a:prstGeom prst="rect">
            <a:avLst/>
          </a:prstGeom>
          <a:noFill/>
          <a:ln w="9525">
            <a:noFill/>
            <a:miter lim="800000"/>
            <a:headEnd/>
            <a:tailEnd/>
          </a:ln>
        </p:spPr>
        <p:txBody>
          <a:bodyPr>
            <a:spAutoFit/>
          </a:bodyPr>
          <a:lstStyle/>
          <a:p>
            <a:pPr algn="ctr">
              <a:spcBef>
                <a:spcPct val="50000"/>
              </a:spcBef>
            </a:pPr>
            <a:r>
              <a:rPr lang="en-US" sz="3200" i="1">
                <a:latin typeface="Calibri" pitchFamily="34" charset="0"/>
              </a:rPr>
              <a:t>How do they do this?</a:t>
            </a:r>
          </a:p>
        </p:txBody>
      </p:sp>
      <p:pic>
        <p:nvPicPr>
          <p:cNvPr id="32773" name="Picture 11" descr="bright-yellow-sun"/>
          <p:cNvPicPr>
            <a:picLocks noChangeAspect="1" noChangeArrowheads="1"/>
          </p:cNvPicPr>
          <p:nvPr/>
        </p:nvPicPr>
        <p:blipFill>
          <a:blip r:embed="rId2" cstate="print"/>
          <a:srcRect/>
          <a:stretch>
            <a:fillRect/>
          </a:stretch>
        </p:blipFill>
        <p:spPr bwMode="auto">
          <a:xfrm>
            <a:off x="228600" y="0"/>
            <a:ext cx="3133725" cy="3190875"/>
          </a:xfrm>
          <a:prstGeom prst="rect">
            <a:avLst/>
          </a:prstGeom>
          <a:noFill/>
          <a:ln w="9525">
            <a:noFill/>
            <a:miter lim="800000"/>
            <a:headEnd/>
            <a:tailEnd/>
          </a:ln>
        </p:spPr>
      </p:pic>
      <p:pic>
        <p:nvPicPr>
          <p:cNvPr id="32774" name="Picture 13" descr="2004-10-15-hibiscus-leaf"/>
          <p:cNvPicPr>
            <a:picLocks noChangeAspect="1" noChangeArrowheads="1"/>
          </p:cNvPicPr>
          <p:nvPr/>
        </p:nvPicPr>
        <p:blipFill>
          <a:blip r:embed="rId3" cstate="print"/>
          <a:srcRect/>
          <a:stretch>
            <a:fillRect/>
          </a:stretch>
        </p:blipFill>
        <p:spPr bwMode="auto">
          <a:xfrm>
            <a:off x="4800600" y="3200400"/>
            <a:ext cx="3952875" cy="2630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55305"/>
                                        </p:tgtEl>
                                        <p:attrNameLst>
                                          <p:attrName>style.visibility</p:attrName>
                                        </p:attrNameLst>
                                      </p:cBhvr>
                                      <p:to>
                                        <p:strVal val="visible"/>
                                      </p:to>
                                    </p:set>
                                    <p:anim calcmode="lin" valueType="num">
                                      <p:cBhvr>
                                        <p:cTn id="15" dur="1000" fill="hold"/>
                                        <p:tgtEl>
                                          <p:spTgt spid="55305"/>
                                        </p:tgtEl>
                                        <p:attrNameLst>
                                          <p:attrName>ppt_w</p:attrName>
                                        </p:attrNameLst>
                                      </p:cBhvr>
                                      <p:tavLst>
                                        <p:tav tm="0">
                                          <p:val>
                                            <p:strVal val="#ppt_w*0.70"/>
                                          </p:val>
                                        </p:tav>
                                        <p:tav tm="100000">
                                          <p:val>
                                            <p:strVal val="#ppt_w"/>
                                          </p:val>
                                        </p:tav>
                                      </p:tavLst>
                                    </p:anim>
                                    <p:anim calcmode="lin" valueType="num">
                                      <p:cBhvr>
                                        <p:cTn id="16" dur="1000" fill="hold"/>
                                        <p:tgtEl>
                                          <p:spTgt spid="55305"/>
                                        </p:tgtEl>
                                        <p:attrNameLst>
                                          <p:attrName>ppt_h</p:attrName>
                                        </p:attrNameLst>
                                      </p:cBhvr>
                                      <p:tavLst>
                                        <p:tav tm="0">
                                          <p:val>
                                            <p:strVal val="#ppt_h"/>
                                          </p:val>
                                        </p:tav>
                                        <p:tav tm="100000">
                                          <p:val>
                                            <p:strVal val="#ppt_h"/>
                                          </p:val>
                                        </p:tav>
                                      </p:tavLst>
                                    </p:anim>
                                    <p:animEffect transition="in" filter="fade">
                                      <p:cBhvr>
                                        <p:cTn id="17" dur="10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P spid="55304" grpId="0"/>
      <p:bldP spid="5530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4"/>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spcBef>
                <a:spcPct val="50000"/>
              </a:spcBef>
            </a:pPr>
            <a:r>
              <a:rPr lang="en-US" sz="3200">
                <a:latin typeface="Calibri" pitchFamily="34" charset="0"/>
              </a:rPr>
              <a:t>By a process called </a:t>
            </a:r>
            <a:r>
              <a:rPr lang="en-US" sz="3200" b="1">
                <a:latin typeface="Calibri" pitchFamily="34" charset="0"/>
              </a:rPr>
              <a:t>photosynthesis</a:t>
            </a:r>
            <a:r>
              <a:rPr lang="en-US" sz="3200">
                <a:latin typeface="Calibri" pitchFamily="34" charset="0"/>
              </a:rPr>
              <a:t>. </a:t>
            </a:r>
          </a:p>
        </p:txBody>
      </p:sp>
      <p:sp>
        <p:nvSpPr>
          <p:cNvPr id="56325" name="Text Box 5"/>
          <p:cNvSpPr txBox="1">
            <a:spLocks noChangeArrowheads="1"/>
          </p:cNvSpPr>
          <p:nvPr/>
        </p:nvSpPr>
        <p:spPr bwMode="auto">
          <a:xfrm>
            <a:off x="0" y="914400"/>
            <a:ext cx="9144000" cy="519113"/>
          </a:xfrm>
          <a:prstGeom prst="rect">
            <a:avLst/>
          </a:prstGeom>
          <a:noFill/>
          <a:ln w="9525">
            <a:noFill/>
            <a:miter lim="800000"/>
            <a:headEnd/>
            <a:tailEnd/>
          </a:ln>
        </p:spPr>
        <p:txBody>
          <a:bodyPr>
            <a:spAutoFit/>
          </a:bodyPr>
          <a:lstStyle/>
          <a:p>
            <a:pPr algn="ctr">
              <a:spcBef>
                <a:spcPct val="50000"/>
              </a:spcBef>
            </a:pPr>
            <a:r>
              <a:rPr lang="en-US" sz="2800" i="1">
                <a:latin typeface="Calibri" pitchFamily="34" charset="0"/>
              </a:rPr>
              <a:t>Photo-synthesis: “putting together with light”</a:t>
            </a:r>
          </a:p>
        </p:txBody>
      </p:sp>
      <p:sp>
        <p:nvSpPr>
          <p:cNvPr id="56326" name="Text Box 6"/>
          <p:cNvSpPr txBox="1">
            <a:spLocks noChangeArrowheads="1"/>
          </p:cNvSpPr>
          <p:nvPr/>
        </p:nvSpPr>
        <p:spPr bwMode="auto">
          <a:xfrm>
            <a:off x="1066800" y="5029200"/>
            <a:ext cx="7010400" cy="1554163"/>
          </a:xfrm>
          <a:prstGeom prst="rect">
            <a:avLst/>
          </a:prstGeom>
          <a:noFill/>
          <a:ln w="9525">
            <a:noFill/>
            <a:miter lim="800000"/>
            <a:headEnd/>
            <a:tailEnd/>
          </a:ln>
        </p:spPr>
        <p:txBody>
          <a:bodyPr>
            <a:spAutoFit/>
          </a:bodyPr>
          <a:lstStyle/>
          <a:p>
            <a:pPr>
              <a:spcBef>
                <a:spcPct val="50000"/>
              </a:spcBef>
            </a:pPr>
            <a:r>
              <a:rPr lang="en-US" sz="3200">
                <a:latin typeface="Calibri" pitchFamily="34" charset="0"/>
              </a:rPr>
              <a:t>So when a plant combines the energy from sunlight with water and carbon dioxide from the air, it gets energy!</a:t>
            </a:r>
          </a:p>
        </p:txBody>
      </p:sp>
      <p:pic>
        <p:nvPicPr>
          <p:cNvPr id="56328" name="Picture 8" descr="PLT_Sun_116"/>
          <p:cNvPicPr>
            <a:picLocks noChangeAspect="1" noChangeArrowheads="1"/>
          </p:cNvPicPr>
          <p:nvPr/>
        </p:nvPicPr>
        <p:blipFill>
          <a:blip r:embed="rId3" cstate="print"/>
          <a:srcRect/>
          <a:stretch>
            <a:fillRect/>
          </a:stretch>
        </p:blipFill>
        <p:spPr bwMode="auto">
          <a:xfrm>
            <a:off x="685800" y="1981200"/>
            <a:ext cx="2133600" cy="2041525"/>
          </a:xfrm>
          <a:prstGeom prst="rect">
            <a:avLst/>
          </a:prstGeom>
          <a:noFill/>
          <a:ln w="9525">
            <a:noFill/>
            <a:miter lim="800000"/>
            <a:headEnd/>
            <a:tailEnd/>
          </a:ln>
        </p:spPr>
      </p:pic>
      <p:pic>
        <p:nvPicPr>
          <p:cNvPr id="56330" name="Picture 10" descr="u29730390"/>
          <p:cNvPicPr>
            <a:picLocks noChangeAspect="1" noChangeArrowheads="1"/>
          </p:cNvPicPr>
          <p:nvPr/>
        </p:nvPicPr>
        <p:blipFill>
          <a:blip r:embed="rId4" cstate="print"/>
          <a:srcRect/>
          <a:stretch>
            <a:fillRect/>
          </a:stretch>
        </p:blipFill>
        <p:spPr bwMode="auto">
          <a:xfrm>
            <a:off x="3581400" y="2286000"/>
            <a:ext cx="1562100" cy="1619250"/>
          </a:xfrm>
          <a:prstGeom prst="rect">
            <a:avLst/>
          </a:prstGeom>
          <a:noFill/>
          <a:ln w="9525">
            <a:noFill/>
            <a:miter lim="800000"/>
            <a:headEnd/>
            <a:tailEnd/>
          </a:ln>
        </p:spPr>
      </p:pic>
      <p:pic>
        <p:nvPicPr>
          <p:cNvPr id="56332" name="Picture 12" descr="bca0017"/>
          <p:cNvPicPr>
            <a:picLocks noChangeAspect="1" noChangeArrowheads="1"/>
          </p:cNvPicPr>
          <p:nvPr/>
        </p:nvPicPr>
        <p:blipFill>
          <a:blip r:embed="rId5" cstate="print"/>
          <a:srcRect/>
          <a:stretch>
            <a:fillRect/>
          </a:stretch>
        </p:blipFill>
        <p:spPr bwMode="auto">
          <a:xfrm>
            <a:off x="6248400" y="2209800"/>
            <a:ext cx="1779588" cy="2362200"/>
          </a:xfrm>
          <a:prstGeom prst="rect">
            <a:avLst/>
          </a:prstGeom>
          <a:noFill/>
          <a:ln w="9525">
            <a:noFill/>
            <a:miter lim="800000"/>
            <a:headEnd/>
            <a:tailEnd/>
          </a:ln>
        </p:spPr>
      </p:pic>
      <p:sp>
        <p:nvSpPr>
          <p:cNvPr id="56333" name="Rectangle 13"/>
          <p:cNvSpPr>
            <a:spLocks noChangeArrowheads="1"/>
          </p:cNvSpPr>
          <p:nvPr/>
        </p:nvSpPr>
        <p:spPr bwMode="auto">
          <a:xfrm>
            <a:off x="6096000" y="4114800"/>
            <a:ext cx="2362200" cy="457200"/>
          </a:xfrm>
          <a:prstGeom prst="rect">
            <a:avLst/>
          </a:prstGeom>
          <a:solidFill>
            <a:schemeClr val="bg1"/>
          </a:solidFill>
          <a:ln w="9525">
            <a:solidFill>
              <a:schemeClr val="bg1"/>
            </a:solidFill>
            <a:miter lim="800000"/>
            <a:headEnd/>
            <a:tailEnd/>
          </a:ln>
        </p:spPr>
        <p:txBody>
          <a:bodyPr wrap="none" anchor="ctr"/>
          <a:lstStyle/>
          <a:p>
            <a:endParaRPr lang="en-US">
              <a:latin typeface="Calibri" pitchFamily="34" charset="0"/>
            </a:endParaRPr>
          </a:p>
        </p:txBody>
      </p:sp>
      <p:sp>
        <p:nvSpPr>
          <p:cNvPr id="56334" name="Text Box 14"/>
          <p:cNvSpPr txBox="1">
            <a:spLocks noChangeArrowheads="1"/>
          </p:cNvSpPr>
          <p:nvPr/>
        </p:nvSpPr>
        <p:spPr bwMode="auto">
          <a:xfrm>
            <a:off x="2895600" y="2590800"/>
            <a:ext cx="609600" cy="914400"/>
          </a:xfrm>
          <a:prstGeom prst="rect">
            <a:avLst/>
          </a:prstGeom>
          <a:noFill/>
          <a:ln w="9525">
            <a:noFill/>
            <a:miter lim="800000"/>
            <a:headEnd/>
            <a:tailEnd/>
          </a:ln>
        </p:spPr>
        <p:txBody>
          <a:bodyPr>
            <a:spAutoFit/>
          </a:bodyPr>
          <a:lstStyle/>
          <a:p>
            <a:pPr>
              <a:spcBef>
                <a:spcPct val="50000"/>
              </a:spcBef>
            </a:pPr>
            <a:r>
              <a:rPr lang="en-US" sz="5400" b="1">
                <a:latin typeface="Calibri" pitchFamily="34" charset="0"/>
              </a:rPr>
              <a:t>+</a:t>
            </a:r>
          </a:p>
        </p:txBody>
      </p:sp>
      <p:sp>
        <p:nvSpPr>
          <p:cNvPr id="56335" name="Text Box 15"/>
          <p:cNvSpPr txBox="1">
            <a:spLocks noChangeArrowheads="1"/>
          </p:cNvSpPr>
          <p:nvPr/>
        </p:nvSpPr>
        <p:spPr bwMode="auto">
          <a:xfrm>
            <a:off x="5562600" y="2590800"/>
            <a:ext cx="533400" cy="914400"/>
          </a:xfrm>
          <a:prstGeom prst="rect">
            <a:avLst/>
          </a:prstGeom>
          <a:noFill/>
          <a:ln w="9525">
            <a:noFill/>
            <a:miter lim="800000"/>
            <a:headEnd/>
            <a:tailEnd/>
          </a:ln>
        </p:spPr>
        <p:txBody>
          <a:bodyPr>
            <a:spAutoFit/>
          </a:bodyPr>
          <a:lstStyle/>
          <a:p>
            <a:pPr>
              <a:spcBef>
                <a:spcPct val="50000"/>
              </a:spcBef>
            </a:pPr>
            <a:r>
              <a:rPr lang="en-US" sz="5400" b="1">
                <a:latin typeface="Calibri" pitchFamily="34" charset="0"/>
              </a:rPr>
              <a:t>+</a:t>
            </a:r>
          </a:p>
        </p:txBody>
      </p:sp>
      <p:sp>
        <p:nvSpPr>
          <p:cNvPr id="56336" name="Rectangle 16"/>
          <p:cNvSpPr>
            <a:spLocks noChangeArrowheads="1"/>
          </p:cNvSpPr>
          <p:nvPr/>
        </p:nvSpPr>
        <p:spPr bwMode="auto">
          <a:xfrm>
            <a:off x="2847975" y="2830513"/>
            <a:ext cx="184150" cy="366712"/>
          </a:xfrm>
          <a:prstGeom prst="rect">
            <a:avLst/>
          </a:prstGeom>
          <a:noFill/>
          <a:ln w="9525">
            <a:noFill/>
            <a:miter lim="800000"/>
            <a:headEnd/>
            <a:tailEnd/>
          </a:ln>
        </p:spPr>
        <p:txBody>
          <a:bodyPr wrap="none">
            <a:spAutoFit/>
          </a:bodyPr>
          <a:lstStyle/>
          <a:p>
            <a:pPr>
              <a:spcBef>
                <a:spcPct val="50000"/>
              </a:spcBef>
            </a:pPr>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dissolve">
                                      <p:cBhvr>
                                        <p:cTn id="7" dur="500"/>
                                        <p:tgtEl>
                                          <p:spTgt spid="563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56328"/>
                                        </p:tgtEl>
                                        <p:attrNameLst>
                                          <p:attrName>style.visibility</p:attrName>
                                        </p:attrNameLst>
                                      </p:cBhvr>
                                      <p:to>
                                        <p:strVal val="visible"/>
                                      </p:to>
                                    </p:set>
                                    <p:animEffect transition="in" filter="checkerboard(across)">
                                      <p:cBhvr>
                                        <p:cTn id="16" dur="500"/>
                                        <p:tgtEl>
                                          <p:spTgt spid="56328"/>
                                        </p:tgtEl>
                                      </p:cBhvr>
                                    </p:animEffect>
                                  </p:childTnLst>
                                </p:cTn>
                              </p:par>
                              <p:par>
                                <p:cTn id="17" presetID="5" presetClass="entr" presetSubtype="10" fill="hold" nodeType="withEffect">
                                  <p:stCondLst>
                                    <p:cond delay="0"/>
                                  </p:stCondLst>
                                  <p:childTnLst>
                                    <p:set>
                                      <p:cBhvr>
                                        <p:cTn id="18" dur="1" fill="hold">
                                          <p:stCondLst>
                                            <p:cond delay="0"/>
                                          </p:stCondLst>
                                        </p:cTn>
                                        <p:tgtEl>
                                          <p:spTgt spid="56330"/>
                                        </p:tgtEl>
                                        <p:attrNameLst>
                                          <p:attrName>style.visibility</p:attrName>
                                        </p:attrNameLst>
                                      </p:cBhvr>
                                      <p:to>
                                        <p:strVal val="visible"/>
                                      </p:to>
                                    </p:set>
                                    <p:animEffect transition="in" filter="checkerboard(across)">
                                      <p:cBhvr>
                                        <p:cTn id="19" dur="500"/>
                                        <p:tgtEl>
                                          <p:spTgt spid="56330"/>
                                        </p:tgtEl>
                                      </p:cBhvr>
                                    </p:animEffect>
                                  </p:childTnLst>
                                </p:cTn>
                              </p:par>
                              <p:par>
                                <p:cTn id="20" presetID="5" presetClass="entr" presetSubtype="10" fill="hold" nodeType="withEffect">
                                  <p:stCondLst>
                                    <p:cond delay="0"/>
                                  </p:stCondLst>
                                  <p:childTnLst>
                                    <p:set>
                                      <p:cBhvr>
                                        <p:cTn id="21" dur="1" fill="hold">
                                          <p:stCondLst>
                                            <p:cond delay="0"/>
                                          </p:stCondLst>
                                        </p:cTn>
                                        <p:tgtEl>
                                          <p:spTgt spid="56332"/>
                                        </p:tgtEl>
                                        <p:attrNameLst>
                                          <p:attrName>style.visibility</p:attrName>
                                        </p:attrNameLst>
                                      </p:cBhvr>
                                      <p:to>
                                        <p:strVal val="visible"/>
                                      </p:to>
                                    </p:set>
                                    <p:animEffect transition="in" filter="checkerboard(across)">
                                      <p:cBhvr>
                                        <p:cTn id="22" dur="500"/>
                                        <p:tgtEl>
                                          <p:spTgt spid="5633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6333"/>
                                        </p:tgtEl>
                                        <p:attrNameLst>
                                          <p:attrName>style.visibility</p:attrName>
                                        </p:attrNameLst>
                                      </p:cBhvr>
                                      <p:to>
                                        <p:strVal val="visible"/>
                                      </p:to>
                                    </p:set>
                                    <p:animEffect transition="in" filter="checkerboard(across)">
                                      <p:cBhvr>
                                        <p:cTn id="25" dur="500"/>
                                        <p:tgtEl>
                                          <p:spTgt spid="5633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56334"/>
                                        </p:tgtEl>
                                        <p:attrNameLst>
                                          <p:attrName>style.visibility</p:attrName>
                                        </p:attrNameLst>
                                      </p:cBhvr>
                                      <p:to>
                                        <p:strVal val="visible"/>
                                      </p:to>
                                    </p:set>
                                    <p:animEffect transition="in" filter="checkerboard(across)">
                                      <p:cBhvr>
                                        <p:cTn id="28" dur="500"/>
                                        <p:tgtEl>
                                          <p:spTgt spid="5633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56335"/>
                                        </p:tgtEl>
                                        <p:attrNameLst>
                                          <p:attrName>style.visibility</p:attrName>
                                        </p:attrNameLst>
                                      </p:cBhvr>
                                      <p:to>
                                        <p:strVal val="visible"/>
                                      </p:to>
                                    </p:set>
                                    <p:animEffect transition="in" filter="checkerboard(across)">
                                      <p:cBhvr>
                                        <p:cTn id="31" dur="500"/>
                                        <p:tgtEl>
                                          <p:spTgt spid="56335"/>
                                        </p:tgtEl>
                                      </p:cBhvr>
                                    </p:animEffect>
                                  </p:childTnLst>
                                </p:cTn>
                              </p:par>
                              <p:par>
                                <p:cTn id="32" presetID="5" presetClass="entr" presetSubtype="10" fill="hold" grpId="0" nodeType="withEffect" nodePh="1">
                                  <p:stCondLst>
                                    <p:cond delay="0"/>
                                  </p:stCondLst>
                                  <p:endCondLst>
                                    <p:cond evt="begin" delay="0">
                                      <p:tn val="32"/>
                                    </p:cond>
                                  </p:endCondLst>
                                  <p:childTnLst>
                                    <p:set>
                                      <p:cBhvr>
                                        <p:cTn id="33" dur="1" fill="hold">
                                          <p:stCondLst>
                                            <p:cond delay="0"/>
                                          </p:stCondLst>
                                        </p:cTn>
                                        <p:tgtEl>
                                          <p:spTgt spid="56336"/>
                                        </p:tgtEl>
                                        <p:attrNameLst>
                                          <p:attrName>style.visibility</p:attrName>
                                        </p:attrNameLst>
                                      </p:cBhvr>
                                      <p:to>
                                        <p:strVal val="visible"/>
                                      </p:to>
                                    </p:set>
                                    <p:animEffect transition="in" filter="checkerboard(across)">
                                      <p:cBhvr>
                                        <p:cTn id="34" dur="500"/>
                                        <p:tgtEl>
                                          <p:spTgt spid="56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p:bldP spid="56333" grpId="0" animBg="1"/>
      <p:bldP spid="56334" grpId="0"/>
      <p:bldP spid="56335" grpId="0"/>
      <p:bldP spid="563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a:off x="533400" y="533400"/>
            <a:ext cx="82296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3" name="Rectangle 2"/>
          <p:cNvSpPr>
            <a:spLocks noChangeArrowheads="1"/>
          </p:cNvSpPr>
          <p:nvPr/>
        </p:nvSpPr>
        <p:spPr bwMode="auto">
          <a:xfrm>
            <a:off x="0" y="5943600"/>
            <a:ext cx="9144000" cy="646113"/>
          </a:xfrm>
          <a:prstGeom prst="rect">
            <a:avLst/>
          </a:prstGeom>
          <a:noFill/>
          <a:ln w="9525">
            <a:noFill/>
            <a:miter lim="800000"/>
            <a:headEnd/>
            <a:tailEnd/>
          </a:ln>
        </p:spPr>
        <p:txBody>
          <a:bodyPr>
            <a:spAutoFit/>
          </a:bodyPr>
          <a:lstStyle/>
          <a:p>
            <a:pPr algn="ctr"/>
            <a:r>
              <a:rPr lang="en-US" sz="3600">
                <a:latin typeface="Calibri" pitchFamily="34" charset="0"/>
              </a:rPr>
              <a:t>6H</a:t>
            </a:r>
            <a:r>
              <a:rPr lang="en-US" sz="3600" baseline="-25000">
                <a:latin typeface="Calibri" pitchFamily="34" charset="0"/>
              </a:rPr>
              <a:t>2</a:t>
            </a:r>
            <a:r>
              <a:rPr lang="en-US" sz="3600">
                <a:latin typeface="Calibri" pitchFamily="34" charset="0"/>
              </a:rPr>
              <a:t>O + 6CO</a:t>
            </a:r>
            <a:r>
              <a:rPr lang="en-US" sz="3600" baseline="-25000">
                <a:latin typeface="Calibri" pitchFamily="34" charset="0"/>
              </a:rPr>
              <a:t>2</a:t>
            </a:r>
            <a:r>
              <a:rPr lang="en-US" sz="3600">
                <a:latin typeface="Calibri" pitchFamily="34" charset="0"/>
              </a:rPr>
              <a:t> + light energy </a:t>
            </a:r>
            <a:r>
              <a:rPr lang="en-US" sz="3600">
                <a:latin typeface="Calibri" pitchFamily="34" charset="0"/>
                <a:sym typeface="Wingdings" pitchFamily="2" charset="2"/>
              </a:rPr>
              <a:t></a:t>
            </a:r>
            <a:r>
              <a:rPr lang="en-US" sz="3600">
                <a:latin typeface="Calibri" pitchFamily="34" charset="0"/>
              </a:rPr>
              <a:t>C</a:t>
            </a:r>
            <a:r>
              <a:rPr lang="en-US" sz="3600" baseline="-25000">
                <a:latin typeface="Calibri" pitchFamily="34" charset="0"/>
              </a:rPr>
              <a:t>6</a:t>
            </a:r>
            <a:r>
              <a:rPr lang="en-US" sz="3600">
                <a:latin typeface="Calibri" pitchFamily="34" charset="0"/>
              </a:rPr>
              <a:t>H</a:t>
            </a:r>
            <a:r>
              <a:rPr lang="en-US" sz="3600" baseline="-25000">
                <a:latin typeface="Calibri" pitchFamily="34" charset="0"/>
              </a:rPr>
              <a:t>12</a:t>
            </a:r>
            <a:r>
              <a:rPr lang="en-US" sz="3600">
                <a:latin typeface="Calibri" pitchFamily="34" charset="0"/>
              </a:rPr>
              <a:t>O</a:t>
            </a:r>
            <a:r>
              <a:rPr lang="en-US" sz="3600" baseline="-25000">
                <a:latin typeface="Calibri" pitchFamily="34" charset="0"/>
              </a:rPr>
              <a:t>6</a:t>
            </a:r>
            <a:r>
              <a:rPr lang="en-US" sz="3600">
                <a:latin typeface="Calibri" pitchFamily="34" charset="0"/>
              </a:rPr>
              <a:t> + 6O</a:t>
            </a:r>
            <a:r>
              <a:rPr lang="en-US" sz="3600" baseline="-25000">
                <a:latin typeface="Calibri" pitchFamily="34" charset="0"/>
              </a:rPr>
              <a:t>2</a:t>
            </a:r>
            <a:endParaRPr lang="en-US" sz="3600">
              <a:latin typeface="Calibri" pitchFamily="34" charset="0"/>
            </a:endParaRPr>
          </a:p>
        </p:txBody>
      </p:sp>
      <p:sp>
        <p:nvSpPr>
          <p:cNvPr id="36867" name="TextBox 3"/>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r>
              <a:rPr lang="en-US" sz="3600">
                <a:latin typeface="Calibri" pitchFamily="34" charset="0"/>
              </a:rPr>
              <a:t>The chemical reation of photosynthesis is…</a:t>
            </a:r>
          </a:p>
        </p:txBody>
      </p:sp>
      <p:pic>
        <p:nvPicPr>
          <p:cNvPr id="36868" name="Picture 2"/>
          <p:cNvPicPr>
            <a:picLocks noChangeAspect="1" noChangeArrowheads="1"/>
          </p:cNvPicPr>
          <p:nvPr/>
        </p:nvPicPr>
        <p:blipFill>
          <a:blip r:embed="rId2" cstate="print"/>
          <a:srcRect/>
          <a:stretch>
            <a:fillRect/>
          </a:stretch>
        </p:blipFill>
        <p:spPr bwMode="auto">
          <a:xfrm>
            <a:off x="1752600" y="762000"/>
            <a:ext cx="5410200"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4"/>
          <p:cNvSpPr txBox="1">
            <a:spLocks noChangeArrowheads="1"/>
          </p:cNvSpPr>
          <p:nvPr/>
        </p:nvSpPr>
        <p:spPr bwMode="auto">
          <a:xfrm>
            <a:off x="381000" y="304800"/>
            <a:ext cx="8763000" cy="1200150"/>
          </a:xfrm>
          <a:prstGeom prst="rect">
            <a:avLst/>
          </a:prstGeom>
          <a:noFill/>
          <a:ln w="9525">
            <a:noFill/>
            <a:miter lim="800000"/>
            <a:headEnd/>
            <a:tailEnd/>
          </a:ln>
        </p:spPr>
        <p:txBody>
          <a:bodyPr>
            <a:spAutoFit/>
          </a:bodyPr>
          <a:lstStyle/>
          <a:p>
            <a:pPr>
              <a:spcBef>
                <a:spcPct val="50000"/>
              </a:spcBef>
            </a:pPr>
            <a:r>
              <a:rPr lang="en-US" sz="3600">
                <a:latin typeface="Calibri" pitchFamily="34" charset="0"/>
              </a:rPr>
              <a:t>Plants </a:t>
            </a:r>
            <a:r>
              <a:rPr lang="en-US" sz="3600" u="sng">
                <a:latin typeface="Calibri" pitchFamily="34" charset="0"/>
              </a:rPr>
              <a:t>take in carbon dioxide</a:t>
            </a:r>
            <a:r>
              <a:rPr lang="en-US" sz="3600">
                <a:latin typeface="Calibri" pitchFamily="34" charset="0"/>
              </a:rPr>
              <a:t> and </a:t>
            </a:r>
            <a:r>
              <a:rPr lang="en-US" sz="3600" u="sng">
                <a:latin typeface="Calibri" pitchFamily="34" charset="0"/>
              </a:rPr>
              <a:t>release oxygen</a:t>
            </a:r>
            <a:r>
              <a:rPr lang="en-US" sz="3600">
                <a:latin typeface="Calibri" pitchFamily="34" charset="0"/>
              </a:rPr>
              <a:t>. </a:t>
            </a:r>
          </a:p>
        </p:txBody>
      </p:sp>
      <p:pic>
        <p:nvPicPr>
          <p:cNvPr id="37890" name="Picture 5"/>
          <p:cNvPicPr>
            <a:picLocks noChangeAspect="1" noChangeArrowheads="1"/>
          </p:cNvPicPr>
          <p:nvPr/>
        </p:nvPicPr>
        <p:blipFill>
          <a:blip r:embed="rId2" cstate="print"/>
          <a:srcRect/>
          <a:stretch>
            <a:fillRect/>
          </a:stretch>
        </p:blipFill>
        <p:spPr bwMode="auto">
          <a:xfrm>
            <a:off x="1066800" y="1981200"/>
            <a:ext cx="6629400" cy="4624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447800"/>
          </a:xfrm>
        </p:spPr>
        <p:txBody>
          <a:bodyPr>
            <a:noAutofit/>
          </a:bodyPr>
          <a:lstStyle/>
          <a:p>
            <a:r>
              <a:rPr lang="en-US" sz="3200" dirty="0" smtClean="0"/>
              <a:t>Human Impacts on Ecosystems: Loss of Biodiversity</a:t>
            </a:r>
            <a:endParaRPr lang="en-US" sz="3200" dirty="0"/>
          </a:p>
        </p:txBody>
      </p:sp>
      <p:sp>
        <p:nvSpPr>
          <p:cNvPr id="3" name="Content Placeholder 2"/>
          <p:cNvSpPr>
            <a:spLocks noGrp="1"/>
          </p:cNvSpPr>
          <p:nvPr>
            <p:ph idx="1"/>
          </p:nvPr>
        </p:nvSpPr>
        <p:spPr>
          <a:xfrm>
            <a:off x="152400" y="1066800"/>
            <a:ext cx="8229600" cy="5562600"/>
          </a:xfrm>
        </p:spPr>
        <p:txBody>
          <a:bodyPr>
            <a:normAutofit fontScale="92500" lnSpcReduction="20000"/>
          </a:bodyPr>
          <a:lstStyle/>
          <a:p>
            <a:r>
              <a:rPr lang="en-US" sz="2400" b="1" dirty="0" smtClean="0"/>
              <a:t>Biodiversity: </a:t>
            </a:r>
            <a:r>
              <a:rPr lang="en-US" sz="2400" dirty="0" smtClean="0"/>
              <a:t>the variety of plants, animals, and other living things in a particular area or region</a:t>
            </a:r>
          </a:p>
          <a:p>
            <a:pPr>
              <a:buNone/>
            </a:pPr>
            <a:endParaRPr lang="en-US" sz="600" b="1" dirty="0" smtClean="0"/>
          </a:p>
          <a:p>
            <a:r>
              <a:rPr lang="en-US" sz="2400" b="1" dirty="0" smtClean="0"/>
              <a:t>Endangered Species Act of 1973 </a:t>
            </a:r>
            <a:r>
              <a:rPr lang="en-US" sz="2400" dirty="0" smtClean="0"/>
              <a:t>The purpose is to conserve endangered and threatened species and the ecosystems on which they depend as key components of America’s heritage.</a:t>
            </a:r>
          </a:p>
          <a:p>
            <a:pPr>
              <a:buNone/>
            </a:pPr>
            <a:endParaRPr lang="en-US" sz="600" dirty="0" smtClean="0"/>
          </a:p>
          <a:p>
            <a:r>
              <a:rPr lang="en-US" sz="2400" b="1" dirty="0" smtClean="0"/>
              <a:t>Endangered species</a:t>
            </a:r>
            <a:r>
              <a:rPr lang="en-US" sz="2400" dirty="0" smtClean="0"/>
              <a:t>: a species that is in danger of extinction throughout all or a significant portion of its range.</a:t>
            </a:r>
          </a:p>
          <a:p>
            <a:pPr>
              <a:buNone/>
            </a:pPr>
            <a:endParaRPr lang="en-US" sz="600" dirty="0" smtClean="0"/>
          </a:p>
          <a:p>
            <a:r>
              <a:rPr lang="en-US" sz="2400" b="1" dirty="0" smtClean="0"/>
              <a:t>Threatened species</a:t>
            </a:r>
            <a:r>
              <a:rPr lang="en-US" sz="2400" dirty="0" smtClean="0"/>
              <a:t>: is one that is likely to become endangered in the foreseeable future throughout all or a significant portion of its range</a:t>
            </a:r>
          </a:p>
          <a:p>
            <a:pPr>
              <a:buNone/>
            </a:pPr>
            <a:endParaRPr lang="en-US" sz="600" dirty="0" smtClean="0"/>
          </a:p>
          <a:p>
            <a:r>
              <a:rPr lang="en-US" sz="2400" b="1" dirty="0" smtClean="0"/>
              <a:t>Reintroduction programs</a:t>
            </a:r>
            <a:r>
              <a:rPr lang="en-US" sz="2400" dirty="0" smtClean="0"/>
              <a:t>: animals raised or rehabilitated in a accredited zoos or aquariums are released into their natural habitats</a:t>
            </a:r>
          </a:p>
          <a:p>
            <a:endParaRPr lang="en-US" sz="1500" i="1" dirty="0" smtClean="0"/>
          </a:p>
          <a:p>
            <a:r>
              <a:rPr lang="en-US" sz="1500" i="1" dirty="0" smtClean="0"/>
              <a:t>Video The Endangered Species Act: 40 Years at the Forefront of </a:t>
            </a:r>
          </a:p>
          <a:p>
            <a:pPr>
              <a:buNone/>
            </a:pPr>
            <a:r>
              <a:rPr lang="en-US" sz="1500" i="1" dirty="0" smtClean="0"/>
              <a:t>	Wildlife Conservation (</a:t>
            </a:r>
            <a:r>
              <a:rPr lang="en-US" sz="1500" i="1" dirty="0" smtClean="0">
                <a:hlinkClick r:id="rId2"/>
              </a:rPr>
              <a:t>http://www.youtube.com/watch?v=DojGPBV4U0w</a:t>
            </a:r>
            <a:r>
              <a:rPr lang="en-US" sz="1500" i="1" dirty="0" smtClean="0"/>
              <a:t>) 4:37min </a:t>
            </a:r>
          </a:p>
          <a:p>
            <a:r>
              <a:rPr lang="en-US" sz="1500" b="1" i="1" dirty="0" smtClean="0">
                <a:ln>
                  <a:solidFill>
                    <a:srgbClr val="FFFF00"/>
                  </a:solidFill>
                </a:ln>
              </a:rPr>
              <a:t>Video: Rescuing Endangered Species, CBS news, 4:22</a:t>
            </a:r>
          </a:p>
          <a:p>
            <a:pPr>
              <a:buNone/>
            </a:pPr>
            <a:r>
              <a:rPr lang="en-US" sz="1500" b="1" i="1" dirty="0" smtClean="0">
                <a:ln>
                  <a:solidFill>
                    <a:srgbClr val="FFFF00"/>
                  </a:solidFill>
                </a:ln>
              </a:rPr>
              <a:t>	(</a:t>
            </a:r>
            <a:r>
              <a:rPr lang="en-US" sz="1500" b="1" i="1" dirty="0" smtClean="0">
                <a:ln>
                  <a:solidFill>
                    <a:srgbClr val="FFFF00"/>
                  </a:solidFill>
                </a:ln>
                <a:hlinkClick r:id="rId3"/>
              </a:rPr>
              <a:t>https://www.youtube.com/watch?v=rUmIU3Z4auc</a:t>
            </a:r>
            <a:r>
              <a:rPr lang="en-US" sz="1500" b="1" i="1" dirty="0" smtClean="0">
                <a:ln>
                  <a:solidFill>
                    <a:srgbClr val="FFFF00"/>
                  </a:solidFill>
                </a:ln>
              </a:rPr>
              <a:t>)</a:t>
            </a:r>
          </a:p>
        </p:txBody>
      </p:sp>
      <p:pic>
        <p:nvPicPr>
          <p:cNvPr id="1026" name="Picture 2" descr="http://images.nationalgeographic.com/wpf/media-live/photos/000/004/cache/black-footed-ferret_465_600x450.jpg"/>
          <p:cNvPicPr>
            <a:picLocks noChangeAspect="1" noChangeArrowheads="1"/>
          </p:cNvPicPr>
          <p:nvPr/>
        </p:nvPicPr>
        <p:blipFill>
          <a:blip r:embed="rId4" cstate="print"/>
          <a:srcRect/>
          <a:stretch>
            <a:fillRect/>
          </a:stretch>
        </p:blipFill>
        <p:spPr bwMode="auto">
          <a:xfrm>
            <a:off x="6553200" y="4999384"/>
            <a:ext cx="2590800" cy="185861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8"/>
          <p:cNvSpPr txBox="1">
            <a:spLocks noChangeArrowheads="1"/>
          </p:cNvSpPr>
          <p:nvPr/>
        </p:nvSpPr>
        <p:spPr bwMode="auto">
          <a:xfrm>
            <a:off x="457200" y="1066800"/>
            <a:ext cx="2971800" cy="3937000"/>
          </a:xfrm>
          <a:prstGeom prst="rect">
            <a:avLst/>
          </a:prstGeom>
          <a:noFill/>
          <a:ln w="9525">
            <a:noFill/>
            <a:miter lim="800000"/>
            <a:headEnd/>
            <a:tailEnd/>
          </a:ln>
        </p:spPr>
        <p:txBody>
          <a:bodyPr>
            <a:spAutoFit/>
          </a:bodyPr>
          <a:lstStyle/>
          <a:p>
            <a:pPr>
              <a:spcBef>
                <a:spcPct val="50000"/>
              </a:spcBef>
            </a:pPr>
            <a:r>
              <a:rPr lang="en-US" sz="3600" i="1">
                <a:latin typeface="Calibri" pitchFamily="34" charset="0"/>
              </a:rPr>
              <a:t>Think about  what photosynthesis is… what part of the plant do you think it takes place? </a:t>
            </a:r>
          </a:p>
        </p:txBody>
      </p:sp>
      <p:pic>
        <p:nvPicPr>
          <p:cNvPr id="38914" name="Picture 10" descr="plant4c"/>
          <p:cNvPicPr>
            <a:picLocks noChangeAspect="1" noChangeArrowheads="1"/>
          </p:cNvPicPr>
          <p:nvPr/>
        </p:nvPicPr>
        <p:blipFill>
          <a:blip r:embed="rId3" cstate="print"/>
          <a:srcRect/>
          <a:stretch>
            <a:fillRect/>
          </a:stretch>
        </p:blipFill>
        <p:spPr bwMode="auto">
          <a:xfrm>
            <a:off x="3810000" y="228600"/>
            <a:ext cx="5094288"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4"/>
          <p:cNvSpPr txBox="1">
            <a:spLocks noChangeArrowheads="1"/>
          </p:cNvSpPr>
          <p:nvPr/>
        </p:nvSpPr>
        <p:spPr bwMode="auto">
          <a:xfrm>
            <a:off x="0" y="304800"/>
            <a:ext cx="9144000" cy="579438"/>
          </a:xfrm>
          <a:prstGeom prst="rect">
            <a:avLst/>
          </a:prstGeom>
          <a:noFill/>
          <a:ln w="9525">
            <a:noFill/>
            <a:miter lim="800000"/>
            <a:headEnd/>
            <a:tailEnd/>
          </a:ln>
        </p:spPr>
        <p:txBody>
          <a:bodyPr>
            <a:spAutoFit/>
          </a:bodyPr>
          <a:lstStyle/>
          <a:p>
            <a:pPr algn="ctr">
              <a:spcBef>
                <a:spcPct val="50000"/>
              </a:spcBef>
            </a:pPr>
            <a:r>
              <a:rPr lang="en-US" sz="3200">
                <a:latin typeface="Calibri" pitchFamily="34" charset="0"/>
              </a:rPr>
              <a:t>Photosynthesis happens in the </a:t>
            </a:r>
            <a:r>
              <a:rPr lang="en-US" sz="3200" u="sng">
                <a:latin typeface="Calibri" pitchFamily="34" charset="0"/>
              </a:rPr>
              <a:t>leaves of the plant</a:t>
            </a:r>
            <a:r>
              <a:rPr lang="en-US" sz="3200">
                <a:latin typeface="Calibri" pitchFamily="34" charset="0"/>
              </a:rPr>
              <a:t>!</a:t>
            </a:r>
          </a:p>
        </p:txBody>
      </p:sp>
      <p:sp>
        <p:nvSpPr>
          <p:cNvPr id="3" name="TextBox 2"/>
          <p:cNvSpPr txBox="1">
            <a:spLocks noChangeArrowheads="1"/>
          </p:cNvSpPr>
          <p:nvPr/>
        </p:nvSpPr>
        <p:spPr bwMode="auto">
          <a:xfrm>
            <a:off x="381000" y="1219200"/>
            <a:ext cx="3124200" cy="2246313"/>
          </a:xfrm>
          <a:prstGeom prst="rect">
            <a:avLst/>
          </a:prstGeom>
          <a:noFill/>
          <a:ln w="9525">
            <a:noFill/>
            <a:miter lim="800000"/>
            <a:headEnd/>
            <a:tailEnd/>
          </a:ln>
        </p:spPr>
        <p:txBody>
          <a:bodyPr>
            <a:spAutoFit/>
          </a:bodyPr>
          <a:lstStyle/>
          <a:p>
            <a:r>
              <a:rPr lang="en-US" sz="2800" i="1">
                <a:latin typeface="Calibri" pitchFamily="34" charset="0"/>
              </a:rPr>
              <a:t>We take in oxygen by breathing. How does carbon dioxide get into the leaves of the plants?</a:t>
            </a:r>
          </a:p>
        </p:txBody>
      </p:sp>
      <p:pic>
        <p:nvPicPr>
          <p:cNvPr id="98306" name="Picture 2"/>
          <p:cNvPicPr>
            <a:picLocks noChangeAspect="1" noChangeArrowheads="1"/>
          </p:cNvPicPr>
          <p:nvPr/>
        </p:nvPicPr>
        <p:blipFill>
          <a:blip r:embed="rId2" cstate="print"/>
          <a:srcRect/>
          <a:stretch>
            <a:fillRect/>
          </a:stretch>
        </p:blipFill>
        <p:spPr bwMode="auto">
          <a:xfrm>
            <a:off x="4038600" y="1447800"/>
            <a:ext cx="4648200" cy="4648200"/>
          </a:xfrm>
          <a:prstGeom prst="rect">
            <a:avLst/>
          </a:prstGeom>
          <a:noFill/>
          <a:ln w="9525">
            <a:noFill/>
            <a:miter lim="800000"/>
            <a:headEnd/>
            <a:tailEnd/>
          </a:ln>
        </p:spPr>
      </p:pic>
      <p:sp>
        <p:nvSpPr>
          <p:cNvPr id="5" name="TextBox 4"/>
          <p:cNvSpPr txBox="1">
            <a:spLocks noChangeArrowheads="1"/>
          </p:cNvSpPr>
          <p:nvPr/>
        </p:nvSpPr>
        <p:spPr bwMode="auto">
          <a:xfrm>
            <a:off x="381000" y="4419600"/>
            <a:ext cx="3505200" cy="523875"/>
          </a:xfrm>
          <a:prstGeom prst="rect">
            <a:avLst/>
          </a:prstGeom>
          <a:noFill/>
          <a:ln w="9525">
            <a:noFill/>
            <a:miter lim="800000"/>
            <a:headEnd/>
            <a:tailEnd/>
          </a:ln>
        </p:spPr>
        <p:txBody>
          <a:bodyPr>
            <a:spAutoFit/>
          </a:bodyPr>
          <a:lstStyle/>
          <a:p>
            <a:r>
              <a:rPr lang="en-US" sz="2800">
                <a:latin typeface="Calibri" pitchFamily="34" charset="0"/>
              </a:rPr>
              <a:t>The </a:t>
            </a:r>
            <a:r>
              <a:rPr lang="en-US" sz="2800" b="1" u="sng">
                <a:latin typeface="Calibri" pitchFamily="34" charset="0"/>
              </a:rPr>
              <a:t>stomata</a:t>
            </a:r>
            <a:r>
              <a:rPr lang="en-US" sz="2800">
                <a:latin typeface="Calibri" pitchFamily="34" charset="0"/>
              </a:rPr>
              <a:t>!</a:t>
            </a:r>
          </a:p>
        </p:txBody>
      </p:sp>
      <p:sp>
        <p:nvSpPr>
          <p:cNvPr id="6" name="TextBox 5"/>
          <p:cNvSpPr txBox="1">
            <a:spLocks noChangeArrowheads="1"/>
          </p:cNvSpPr>
          <p:nvPr/>
        </p:nvSpPr>
        <p:spPr bwMode="auto">
          <a:xfrm>
            <a:off x="228600" y="4953000"/>
            <a:ext cx="3810000" cy="954088"/>
          </a:xfrm>
          <a:prstGeom prst="rect">
            <a:avLst/>
          </a:prstGeom>
          <a:noFill/>
          <a:ln w="9525">
            <a:noFill/>
            <a:miter lim="800000"/>
            <a:headEnd/>
            <a:tailEnd/>
          </a:ln>
        </p:spPr>
        <p:txBody>
          <a:bodyPr>
            <a:spAutoFit/>
          </a:bodyPr>
          <a:lstStyle/>
          <a:p>
            <a:r>
              <a:rPr lang="en-US" sz="2800" u="sng">
                <a:latin typeface="Calibri" pitchFamily="34" charset="0"/>
              </a:rPr>
              <a:t>small openings in the leaves of the plant.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8306"/>
                                        </p:tgtEl>
                                        <p:attrNameLst>
                                          <p:attrName>style.visibility</p:attrName>
                                        </p:attrNameLst>
                                      </p:cBhvr>
                                      <p:to>
                                        <p:strVal val="visible"/>
                                      </p:to>
                                    </p:set>
                                    <p:animEffect transition="in" filter="dissolve">
                                      <p:cBhvr>
                                        <p:cTn id="25" dur="500"/>
                                        <p:tgtEl>
                                          <p:spTgt spid="9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Content Placeholder 4" descr="photosynthesis leaf.bmp"/>
          <p:cNvPicPr>
            <a:picLocks noChangeAspect="1"/>
          </p:cNvPicPr>
          <p:nvPr/>
        </p:nvPicPr>
        <p:blipFill>
          <a:blip r:embed="rId2" cstate="print"/>
          <a:srcRect/>
          <a:stretch>
            <a:fillRect/>
          </a:stretch>
        </p:blipFill>
        <p:spPr bwMode="auto">
          <a:xfrm>
            <a:off x="4267200" y="304800"/>
            <a:ext cx="4648200" cy="6248400"/>
          </a:xfrm>
          <a:prstGeom prst="rect">
            <a:avLst/>
          </a:prstGeom>
          <a:noFill/>
          <a:ln w="9525">
            <a:noFill/>
            <a:miter lim="800000"/>
            <a:headEnd/>
            <a:tailEnd/>
          </a:ln>
        </p:spPr>
      </p:pic>
      <p:sp>
        <p:nvSpPr>
          <p:cNvPr id="60422" name="Text Box 6"/>
          <p:cNvSpPr txBox="1">
            <a:spLocks noChangeArrowheads="1"/>
          </p:cNvSpPr>
          <p:nvPr/>
        </p:nvSpPr>
        <p:spPr bwMode="auto">
          <a:xfrm>
            <a:off x="457200" y="1066800"/>
            <a:ext cx="3810000" cy="1754188"/>
          </a:xfrm>
          <a:prstGeom prst="rect">
            <a:avLst/>
          </a:prstGeom>
          <a:noFill/>
          <a:ln w="9525">
            <a:noFill/>
            <a:miter lim="800000"/>
            <a:headEnd/>
            <a:tailEnd/>
          </a:ln>
        </p:spPr>
        <p:txBody>
          <a:bodyPr>
            <a:spAutoFit/>
          </a:bodyPr>
          <a:lstStyle/>
          <a:p>
            <a:pPr>
              <a:spcBef>
                <a:spcPct val="50000"/>
              </a:spcBef>
            </a:pPr>
            <a:r>
              <a:rPr lang="en-US" sz="3600">
                <a:latin typeface="Calibri" pitchFamily="34" charset="0"/>
              </a:rPr>
              <a:t>Leaves have special parts called </a:t>
            </a:r>
            <a:r>
              <a:rPr lang="en-US" sz="3600" b="1">
                <a:latin typeface="Calibri" pitchFamily="34" charset="0"/>
              </a:rPr>
              <a:t>chloroplasts</a:t>
            </a:r>
            <a:r>
              <a:rPr lang="en-US" sz="3600">
                <a:latin typeface="Calibri" pitchFamily="34" charset="0"/>
              </a:rPr>
              <a:t>!</a:t>
            </a:r>
          </a:p>
        </p:txBody>
      </p:sp>
      <p:sp>
        <p:nvSpPr>
          <p:cNvPr id="60423" name="Text Box 7"/>
          <p:cNvSpPr txBox="1">
            <a:spLocks noChangeArrowheads="1"/>
          </p:cNvSpPr>
          <p:nvPr/>
        </p:nvSpPr>
        <p:spPr bwMode="auto">
          <a:xfrm>
            <a:off x="304800" y="4114800"/>
            <a:ext cx="4114800" cy="2308225"/>
          </a:xfrm>
          <a:prstGeom prst="rect">
            <a:avLst/>
          </a:prstGeom>
          <a:noFill/>
          <a:ln w="9525">
            <a:noFill/>
            <a:miter lim="800000"/>
            <a:headEnd/>
            <a:tailEnd/>
          </a:ln>
        </p:spPr>
        <p:txBody>
          <a:bodyPr>
            <a:spAutoFit/>
          </a:bodyPr>
          <a:lstStyle/>
          <a:p>
            <a:pPr>
              <a:spcBef>
                <a:spcPct val="50000"/>
              </a:spcBef>
            </a:pPr>
            <a:r>
              <a:rPr lang="en-US" sz="3600">
                <a:latin typeface="Calibri" pitchFamily="34" charset="0"/>
              </a:rPr>
              <a:t>Inside each chloroplast is </a:t>
            </a:r>
            <a:r>
              <a:rPr lang="en-US" sz="3600" u="sng">
                <a:latin typeface="Calibri" pitchFamily="34" charset="0"/>
              </a:rPr>
              <a:t>where the photosynthesis reaction takes place</a:t>
            </a:r>
            <a:r>
              <a:rPr lang="en-US" sz="3600">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dissolve">
                                      <p:cBhvr>
                                        <p:cTn id="7" dur="500"/>
                                        <p:tgtEl>
                                          <p:spTgt spid="604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423"/>
                                        </p:tgtEl>
                                        <p:attrNameLst>
                                          <p:attrName>style.visibility</p:attrName>
                                        </p:attrNameLst>
                                      </p:cBhvr>
                                      <p:to>
                                        <p:strVal val="visible"/>
                                      </p:to>
                                    </p:set>
                                    <p:animEffect transition="in" filter="checkerboard(across)">
                                      <p:cBhvr>
                                        <p:cTn id="12"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P spid="604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chloroplast"/>
          <p:cNvPicPr>
            <a:picLocks noChangeAspect="1" noChangeArrowheads="1"/>
          </p:cNvPicPr>
          <p:nvPr/>
        </p:nvPicPr>
        <p:blipFill>
          <a:blip r:embed="rId2" cstate="print"/>
          <a:srcRect/>
          <a:stretch>
            <a:fillRect/>
          </a:stretch>
        </p:blipFill>
        <p:spPr bwMode="auto">
          <a:xfrm>
            <a:off x="990600" y="1600200"/>
            <a:ext cx="6781800" cy="3856038"/>
          </a:xfrm>
          <a:prstGeom prst="rect">
            <a:avLst/>
          </a:prstGeom>
          <a:noFill/>
          <a:ln w="9525">
            <a:noFill/>
            <a:miter lim="800000"/>
            <a:headEnd/>
            <a:tailEnd/>
          </a:ln>
        </p:spPr>
      </p:pic>
      <p:pic>
        <p:nvPicPr>
          <p:cNvPr id="61448" name="Picture 8" descr="sun_clipart_7"/>
          <p:cNvPicPr>
            <a:picLocks noChangeAspect="1" noChangeArrowheads="1"/>
          </p:cNvPicPr>
          <p:nvPr/>
        </p:nvPicPr>
        <p:blipFill>
          <a:blip r:embed="rId3" cstate="print"/>
          <a:srcRect/>
          <a:stretch>
            <a:fillRect/>
          </a:stretch>
        </p:blipFill>
        <p:spPr bwMode="auto">
          <a:xfrm>
            <a:off x="1219200" y="381000"/>
            <a:ext cx="1189038" cy="1219200"/>
          </a:xfrm>
          <a:prstGeom prst="rect">
            <a:avLst/>
          </a:prstGeom>
          <a:noFill/>
          <a:ln w="9525">
            <a:noFill/>
            <a:miter lim="800000"/>
            <a:headEnd/>
            <a:tailEnd/>
          </a:ln>
        </p:spPr>
      </p:pic>
      <p:pic>
        <p:nvPicPr>
          <p:cNvPr id="61450" name="Picture 10" descr="Water Drop Clip Art">
            <a:hlinkClick r:id="rId4"/>
          </p:cNvPr>
          <p:cNvPicPr>
            <a:picLocks noChangeAspect="1" noChangeArrowheads="1"/>
          </p:cNvPicPr>
          <p:nvPr/>
        </p:nvPicPr>
        <p:blipFill>
          <a:blip r:embed="rId5" cstate="print"/>
          <a:srcRect/>
          <a:stretch>
            <a:fillRect/>
          </a:stretch>
        </p:blipFill>
        <p:spPr bwMode="auto">
          <a:xfrm>
            <a:off x="304800" y="1524000"/>
            <a:ext cx="595313" cy="876300"/>
          </a:xfrm>
          <a:prstGeom prst="rect">
            <a:avLst/>
          </a:prstGeom>
          <a:noFill/>
          <a:ln w="9525">
            <a:noFill/>
            <a:miter lim="800000"/>
            <a:headEnd/>
            <a:tailEnd/>
          </a:ln>
        </p:spPr>
      </p:pic>
      <p:pic>
        <p:nvPicPr>
          <p:cNvPr id="61452" name="Picture 12" descr="co2"/>
          <p:cNvPicPr>
            <a:picLocks noChangeAspect="1" noChangeArrowheads="1"/>
          </p:cNvPicPr>
          <p:nvPr/>
        </p:nvPicPr>
        <p:blipFill>
          <a:blip r:embed="rId6" cstate="print"/>
          <a:srcRect/>
          <a:stretch>
            <a:fillRect/>
          </a:stretch>
        </p:blipFill>
        <p:spPr bwMode="auto">
          <a:xfrm>
            <a:off x="381000" y="5410200"/>
            <a:ext cx="1847850" cy="898525"/>
          </a:xfrm>
          <a:prstGeom prst="rect">
            <a:avLst/>
          </a:prstGeom>
          <a:noFill/>
          <a:ln w="9525">
            <a:noFill/>
            <a:miter lim="800000"/>
            <a:headEnd/>
            <a:tailEnd/>
          </a:ln>
        </p:spPr>
      </p:pic>
      <p:pic>
        <p:nvPicPr>
          <p:cNvPr id="61454" name="Picture 14" descr="oxygen"/>
          <p:cNvPicPr>
            <a:picLocks noChangeAspect="1" noChangeArrowheads="1"/>
          </p:cNvPicPr>
          <p:nvPr/>
        </p:nvPicPr>
        <p:blipFill>
          <a:blip r:embed="rId7" cstate="print"/>
          <a:srcRect/>
          <a:stretch>
            <a:fillRect/>
          </a:stretch>
        </p:blipFill>
        <p:spPr bwMode="auto">
          <a:xfrm>
            <a:off x="6248400" y="4948238"/>
            <a:ext cx="1990725" cy="1404937"/>
          </a:xfrm>
          <a:prstGeom prst="rect">
            <a:avLst/>
          </a:prstGeom>
          <a:noFill/>
          <a:ln w="9525">
            <a:noFill/>
            <a:miter lim="800000"/>
            <a:headEnd/>
            <a:tailEnd/>
          </a:ln>
        </p:spPr>
      </p:pic>
      <p:pic>
        <p:nvPicPr>
          <p:cNvPr id="61456" name="Picture 16" descr="sugar_trading_broker"/>
          <p:cNvPicPr>
            <a:picLocks noChangeAspect="1" noChangeArrowheads="1"/>
          </p:cNvPicPr>
          <p:nvPr/>
        </p:nvPicPr>
        <p:blipFill>
          <a:blip r:embed="rId8" cstate="print"/>
          <a:srcRect/>
          <a:stretch>
            <a:fillRect/>
          </a:stretch>
        </p:blipFill>
        <p:spPr bwMode="auto">
          <a:xfrm>
            <a:off x="7162800" y="381000"/>
            <a:ext cx="1600200" cy="1200150"/>
          </a:xfrm>
          <a:prstGeom prst="rect">
            <a:avLst/>
          </a:prstGeom>
          <a:noFill/>
          <a:ln w="9525">
            <a:noFill/>
            <a:miter lim="800000"/>
            <a:headEnd/>
            <a:tailEnd/>
          </a:ln>
        </p:spPr>
      </p:pic>
      <p:sp>
        <p:nvSpPr>
          <p:cNvPr id="61457" name="Text Box 17"/>
          <p:cNvSpPr txBox="1">
            <a:spLocks noChangeArrowheads="1"/>
          </p:cNvSpPr>
          <p:nvPr/>
        </p:nvSpPr>
        <p:spPr bwMode="auto">
          <a:xfrm>
            <a:off x="6705600" y="5257800"/>
            <a:ext cx="457200" cy="641350"/>
          </a:xfrm>
          <a:prstGeom prst="rect">
            <a:avLst/>
          </a:prstGeom>
          <a:noFill/>
          <a:ln w="9525">
            <a:noFill/>
            <a:miter lim="800000"/>
            <a:headEnd/>
            <a:tailEnd/>
          </a:ln>
        </p:spPr>
        <p:txBody>
          <a:bodyPr>
            <a:spAutoFit/>
          </a:bodyPr>
          <a:lstStyle/>
          <a:p>
            <a:pPr>
              <a:spcBef>
                <a:spcPct val="50000"/>
              </a:spcBef>
            </a:pPr>
            <a:r>
              <a:rPr lang="en-US" sz="3600">
                <a:latin typeface="Calibri" pitchFamily="34" charset="0"/>
              </a:rPr>
              <a:t>O</a:t>
            </a:r>
          </a:p>
        </p:txBody>
      </p:sp>
      <p:sp>
        <p:nvSpPr>
          <p:cNvPr id="61458" name="Text Box 18"/>
          <p:cNvSpPr txBox="1">
            <a:spLocks noChangeArrowheads="1"/>
          </p:cNvSpPr>
          <p:nvPr/>
        </p:nvSpPr>
        <p:spPr bwMode="auto">
          <a:xfrm>
            <a:off x="7391400" y="5257800"/>
            <a:ext cx="457200" cy="641350"/>
          </a:xfrm>
          <a:prstGeom prst="rect">
            <a:avLst/>
          </a:prstGeom>
          <a:noFill/>
          <a:ln w="9525">
            <a:noFill/>
            <a:miter lim="800000"/>
            <a:headEnd/>
            <a:tailEnd/>
          </a:ln>
        </p:spPr>
        <p:txBody>
          <a:bodyPr>
            <a:spAutoFit/>
          </a:bodyPr>
          <a:lstStyle/>
          <a:p>
            <a:pPr>
              <a:spcBef>
                <a:spcPct val="50000"/>
              </a:spcBef>
            </a:pPr>
            <a:r>
              <a:rPr lang="en-US" sz="3600">
                <a:latin typeface="Calibri" pitchFamily="34" charset="0"/>
              </a:rPr>
              <a:t>O</a:t>
            </a:r>
          </a:p>
        </p:txBody>
      </p:sp>
      <p:sp>
        <p:nvSpPr>
          <p:cNvPr id="43017" name="Line 19"/>
          <p:cNvSpPr>
            <a:spLocks noChangeShapeType="1"/>
          </p:cNvSpPr>
          <p:nvPr/>
        </p:nvSpPr>
        <p:spPr bwMode="auto">
          <a:xfrm>
            <a:off x="2286000" y="1600200"/>
            <a:ext cx="1143000" cy="1752600"/>
          </a:xfrm>
          <a:prstGeom prst="line">
            <a:avLst/>
          </a:prstGeom>
          <a:noFill/>
          <a:ln w="38100">
            <a:solidFill>
              <a:schemeClr val="tx1"/>
            </a:solidFill>
            <a:round/>
            <a:headEnd/>
            <a:tailEnd type="triangle" w="lg" len="lg"/>
          </a:ln>
        </p:spPr>
        <p:txBody>
          <a:bodyPr/>
          <a:lstStyle/>
          <a:p>
            <a:endParaRPr lang="en-US"/>
          </a:p>
        </p:txBody>
      </p:sp>
      <p:sp>
        <p:nvSpPr>
          <p:cNvPr id="43018" name="Line 20"/>
          <p:cNvSpPr>
            <a:spLocks noChangeShapeType="1"/>
          </p:cNvSpPr>
          <p:nvPr/>
        </p:nvSpPr>
        <p:spPr bwMode="auto">
          <a:xfrm>
            <a:off x="914400" y="2438400"/>
            <a:ext cx="1371600" cy="1219200"/>
          </a:xfrm>
          <a:prstGeom prst="line">
            <a:avLst/>
          </a:prstGeom>
          <a:noFill/>
          <a:ln w="38100">
            <a:solidFill>
              <a:schemeClr val="tx1"/>
            </a:solidFill>
            <a:round/>
            <a:headEnd/>
            <a:tailEnd type="triangle" w="lg" len="lg"/>
          </a:ln>
        </p:spPr>
        <p:txBody>
          <a:bodyPr/>
          <a:lstStyle/>
          <a:p>
            <a:endParaRPr lang="en-US"/>
          </a:p>
        </p:txBody>
      </p:sp>
      <p:sp>
        <p:nvSpPr>
          <p:cNvPr id="43019" name="Line 21"/>
          <p:cNvSpPr>
            <a:spLocks noChangeShapeType="1"/>
          </p:cNvSpPr>
          <p:nvPr/>
        </p:nvSpPr>
        <p:spPr bwMode="auto">
          <a:xfrm flipV="1">
            <a:off x="1752600" y="4572000"/>
            <a:ext cx="1066800" cy="914400"/>
          </a:xfrm>
          <a:prstGeom prst="line">
            <a:avLst/>
          </a:prstGeom>
          <a:noFill/>
          <a:ln w="38100">
            <a:solidFill>
              <a:schemeClr val="tx1"/>
            </a:solidFill>
            <a:round/>
            <a:headEnd/>
            <a:tailEnd type="triangle" w="lg" len="lg"/>
          </a:ln>
        </p:spPr>
        <p:txBody>
          <a:bodyPr/>
          <a:lstStyle/>
          <a:p>
            <a:endParaRPr lang="en-US"/>
          </a:p>
        </p:txBody>
      </p:sp>
      <p:sp>
        <p:nvSpPr>
          <p:cNvPr id="43020" name="Line 22"/>
          <p:cNvSpPr>
            <a:spLocks noChangeShapeType="1"/>
          </p:cNvSpPr>
          <p:nvPr/>
        </p:nvSpPr>
        <p:spPr bwMode="auto">
          <a:xfrm flipV="1">
            <a:off x="6248400" y="1371600"/>
            <a:ext cx="762000" cy="914400"/>
          </a:xfrm>
          <a:prstGeom prst="line">
            <a:avLst/>
          </a:prstGeom>
          <a:noFill/>
          <a:ln w="38100">
            <a:solidFill>
              <a:schemeClr val="tx1"/>
            </a:solidFill>
            <a:round/>
            <a:headEnd/>
            <a:tailEnd type="triangle" w="lg" len="lg"/>
          </a:ln>
        </p:spPr>
        <p:txBody>
          <a:bodyPr/>
          <a:lstStyle/>
          <a:p>
            <a:endParaRPr lang="en-US"/>
          </a:p>
        </p:txBody>
      </p:sp>
      <p:sp>
        <p:nvSpPr>
          <p:cNvPr id="43021" name="Line 23"/>
          <p:cNvSpPr>
            <a:spLocks noChangeShapeType="1"/>
          </p:cNvSpPr>
          <p:nvPr/>
        </p:nvSpPr>
        <p:spPr bwMode="auto">
          <a:xfrm>
            <a:off x="6019800" y="4038600"/>
            <a:ext cx="1066800" cy="990600"/>
          </a:xfrm>
          <a:prstGeom prst="line">
            <a:avLst/>
          </a:prstGeom>
          <a:noFill/>
          <a:ln w="38100">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8"/>
                                        </p:tgtEl>
                                        <p:attrNameLst>
                                          <p:attrName>style.visibility</p:attrName>
                                        </p:attrNameLst>
                                      </p:cBhvr>
                                      <p:to>
                                        <p:strVal val="visible"/>
                                      </p:to>
                                    </p:set>
                                    <p:anim calcmode="lin" valueType="num">
                                      <p:cBhvr additive="base">
                                        <p:cTn id="7" dur="500" fill="hold"/>
                                        <p:tgtEl>
                                          <p:spTgt spid="61448"/>
                                        </p:tgtEl>
                                        <p:attrNameLst>
                                          <p:attrName>ppt_x</p:attrName>
                                        </p:attrNameLst>
                                      </p:cBhvr>
                                      <p:tavLst>
                                        <p:tav tm="0">
                                          <p:val>
                                            <p:strVal val="#ppt_x"/>
                                          </p:val>
                                        </p:tav>
                                        <p:tav tm="100000">
                                          <p:val>
                                            <p:strVal val="#ppt_x"/>
                                          </p:val>
                                        </p:tav>
                                      </p:tavLst>
                                    </p:anim>
                                    <p:anim calcmode="lin" valueType="num">
                                      <p:cBhvr additive="base">
                                        <p:cTn id="8" dur="500" fill="hold"/>
                                        <p:tgtEl>
                                          <p:spTgt spid="614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50"/>
                                        </p:tgtEl>
                                        <p:attrNameLst>
                                          <p:attrName>style.visibility</p:attrName>
                                        </p:attrNameLst>
                                      </p:cBhvr>
                                      <p:to>
                                        <p:strVal val="visible"/>
                                      </p:to>
                                    </p:set>
                                    <p:anim calcmode="lin" valueType="num">
                                      <p:cBhvr additive="base">
                                        <p:cTn id="13" dur="500" fill="hold"/>
                                        <p:tgtEl>
                                          <p:spTgt spid="61450"/>
                                        </p:tgtEl>
                                        <p:attrNameLst>
                                          <p:attrName>ppt_x</p:attrName>
                                        </p:attrNameLst>
                                      </p:cBhvr>
                                      <p:tavLst>
                                        <p:tav tm="0">
                                          <p:val>
                                            <p:strVal val="#ppt_x"/>
                                          </p:val>
                                        </p:tav>
                                        <p:tav tm="100000">
                                          <p:val>
                                            <p:strVal val="#ppt_x"/>
                                          </p:val>
                                        </p:tav>
                                      </p:tavLst>
                                    </p:anim>
                                    <p:anim calcmode="lin" valueType="num">
                                      <p:cBhvr additive="base">
                                        <p:cTn id="14" dur="500" fill="hold"/>
                                        <p:tgtEl>
                                          <p:spTgt spid="614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52"/>
                                        </p:tgtEl>
                                        <p:attrNameLst>
                                          <p:attrName>style.visibility</p:attrName>
                                        </p:attrNameLst>
                                      </p:cBhvr>
                                      <p:to>
                                        <p:strVal val="visible"/>
                                      </p:to>
                                    </p:set>
                                    <p:anim calcmode="lin" valueType="num">
                                      <p:cBhvr additive="base">
                                        <p:cTn id="19" dur="500" fill="hold"/>
                                        <p:tgtEl>
                                          <p:spTgt spid="61452"/>
                                        </p:tgtEl>
                                        <p:attrNameLst>
                                          <p:attrName>ppt_x</p:attrName>
                                        </p:attrNameLst>
                                      </p:cBhvr>
                                      <p:tavLst>
                                        <p:tav tm="0">
                                          <p:val>
                                            <p:strVal val="#ppt_x"/>
                                          </p:val>
                                        </p:tav>
                                        <p:tav tm="100000">
                                          <p:val>
                                            <p:strVal val="#ppt_x"/>
                                          </p:val>
                                        </p:tav>
                                      </p:tavLst>
                                    </p:anim>
                                    <p:anim calcmode="lin" valueType="num">
                                      <p:cBhvr additive="base">
                                        <p:cTn id="20" dur="500" fill="hold"/>
                                        <p:tgtEl>
                                          <p:spTgt spid="614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1456"/>
                                        </p:tgtEl>
                                        <p:attrNameLst>
                                          <p:attrName>style.visibility</p:attrName>
                                        </p:attrNameLst>
                                      </p:cBhvr>
                                      <p:to>
                                        <p:strVal val="visible"/>
                                      </p:to>
                                    </p:set>
                                    <p:animEffect transition="in" filter="dissolve">
                                      <p:cBhvr>
                                        <p:cTn id="25" dur="500"/>
                                        <p:tgtEl>
                                          <p:spTgt spid="6145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1454"/>
                                        </p:tgtEl>
                                        <p:attrNameLst>
                                          <p:attrName>style.visibility</p:attrName>
                                        </p:attrNameLst>
                                      </p:cBhvr>
                                      <p:to>
                                        <p:strVal val="visible"/>
                                      </p:to>
                                    </p:set>
                                    <p:animEffect transition="in" filter="dissolve">
                                      <p:cBhvr>
                                        <p:cTn id="30" dur="500"/>
                                        <p:tgtEl>
                                          <p:spTgt spid="6145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1457"/>
                                        </p:tgtEl>
                                        <p:attrNameLst>
                                          <p:attrName>style.visibility</p:attrName>
                                        </p:attrNameLst>
                                      </p:cBhvr>
                                      <p:to>
                                        <p:strVal val="visible"/>
                                      </p:to>
                                    </p:set>
                                    <p:animEffect transition="in" filter="dissolve">
                                      <p:cBhvr>
                                        <p:cTn id="33" dur="500"/>
                                        <p:tgtEl>
                                          <p:spTgt spid="6145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1458"/>
                                        </p:tgtEl>
                                        <p:attrNameLst>
                                          <p:attrName>style.visibility</p:attrName>
                                        </p:attrNameLst>
                                      </p:cBhvr>
                                      <p:to>
                                        <p:strVal val="visible"/>
                                      </p:to>
                                    </p:set>
                                    <p:animEffect transition="in" filter="dissolve">
                                      <p:cBhvr>
                                        <p:cTn id="36" dur="500"/>
                                        <p:tgtEl>
                                          <p:spTgt spid="61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7" grpId="0"/>
      <p:bldP spid="6145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4"/>
          <p:cNvSpPr txBox="1">
            <a:spLocks noChangeArrowheads="1"/>
          </p:cNvSpPr>
          <p:nvPr/>
        </p:nvSpPr>
        <p:spPr bwMode="auto">
          <a:xfrm>
            <a:off x="228600" y="304800"/>
            <a:ext cx="8915400" cy="1066800"/>
          </a:xfrm>
          <a:prstGeom prst="rect">
            <a:avLst/>
          </a:prstGeom>
          <a:noFill/>
          <a:ln w="9525">
            <a:noFill/>
            <a:miter lim="800000"/>
            <a:headEnd/>
            <a:tailEnd/>
          </a:ln>
        </p:spPr>
        <p:txBody>
          <a:bodyPr>
            <a:spAutoFit/>
          </a:bodyPr>
          <a:lstStyle/>
          <a:p>
            <a:pPr>
              <a:spcBef>
                <a:spcPct val="50000"/>
              </a:spcBef>
            </a:pPr>
            <a:r>
              <a:rPr lang="en-US" sz="3200" i="1">
                <a:latin typeface="Calibri" pitchFamily="34" charset="0"/>
              </a:rPr>
              <a:t>Why don’t we get energy from sunlight when we spend time outside??</a:t>
            </a:r>
          </a:p>
        </p:txBody>
      </p:sp>
      <p:sp>
        <p:nvSpPr>
          <p:cNvPr id="22531" name="Text Box 5"/>
          <p:cNvSpPr txBox="1">
            <a:spLocks noChangeArrowheads="1"/>
          </p:cNvSpPr>
          <p:nvPr/>
        </p:nvSpPr>
        <p:spPr bwMode="auto">
          <a:xfrm>
            <a:off x="304800" y="2209800"/>
            <a:ext cx="4114800" cy="3046413"/>
          </a:xfrm>
          <a:prstGeom prst="rect">
            <a:avLst/>
          </a:prstGeom>
          <a:noFill/>
          <a:ln w="9525">
            <a:noFill/>
            <a:miter lim="800000"/>
            <a:headEnd/>
            <a:tailEnd/>
          </a:ln>
        </p:spPr>
        <p:txBody>
          <a:bodyPr>
            <a:spAutoFit/>
          </a:bodyPr>
          <a:lstStyle/>
          <a:p>
            <a:pPr>
              <a:spcBef>
                <a:spcPct val="50000"/>
              </a:spcBef>
            </a:pPr>
            <a:r>
              <a:rPr lang="en-US" sz="3200">
                <a:latin typeface="Calibri" pitchFamily="34" charset="0"/>
              </a:rPr>
              <a:t>Chloroplasts in plants have a molecule called </a:t>
            </a:r>
            <a:r>
              <a:rPr lang="en-US" sz="3200" b="1">
                <a:latin typeface="Calibri" pitchFamily="34" charset="0"/>
              </a:rPr>
              <a:t>chlorophyll</a:t>
            </a:r>
            <a:r>
              <a:rPr lang="en-US" sz="3200">
                <a:latin typeface="Calibri" pitchFamily="34" charset="0"/>
              </a:rPr>
              <a:t> that has the ability to </a:t>
            </a:r>
            <a:r>
              <a:rPr lang="en-US" sz="3200" u="sng">
                <a:latin typeface="Calibri" pitchFamily="34" charset="0"/>
              </a:rPr>
              <a:t>absorb</a:t>
            </a:r>
            <a:r>
              <a:rPr lang="en-US" sz="3200">
                <a:latin typeface="Calibri" pitchFamily="34" charset="0"/>
              </a:rPr>
              <a:t> the energy from sunlight.</a:t>
            </a:r>
          </a:p>
        </p:txBody>
      </p:sp>
      <p:pic>
        <p:nvPicPr>
          <p:cNvPr id="44035" name="Picture 4"/>
          <p:cNvPicPr>
            <a:picLocks noChangeAspect="1" noChangeArrowheads="1"/>
          </p:cNvPicPr>
          <p:nvPr/>
        </p:nvPicPr>
        <p:blipFill>
          <a:blip r:embed="rId3" cstate="print"/>
          <a:srcRect/>
          <a:stretch>
            <a:fillRect/>
          </a:stretch>
        </p:blipFill>
        <p:spPr bwMode="auto">
          <a:xfrm>
            <a:off x="4572000" y="1752600"/>
            <a:ext cx="4191000"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1000"/>
                                        <p:tgtEl>
                                          <p:spTgt spid="22531"/>
                                        </p:tgtEl>
                                      </p:cBhvr>
                                    </p:animEffect>
                                    <p:anim calcmode="lin" valueType="num">
                                      <p:cBhvr>
                                        <p:cTn id="8" dur="1000" fill="hold"/>
                                        <p:tgtEl>
                                          <p:spTgt spid="22531"/>
                                        </p:tgtEl>
                                        <p:attrNameLst>
                                          <p:attrName>ppt_x</p:attrName>
                                        </p:attrNameLst>
                                      </p:cBhvr>
                                      <p:tavLst>
                                        <p:tav tm="0">
                                          <p:val>
                                            <p:strVal val="#ppt_x"/>
                                          </p:val>
                                        </p:tav>
                                        <p:tav tm="100000">
                                          <p:val>
                                            <p:strVal val="#ppt_x"/>
                                          </p:val>
                                        </p:tav>
                                      </p:tavLst>
                                    </p:anim>
                                    <p:anim calcmode="lin" valueType="num">
                                      <p:cBhvr>
                                        <p:cTn id="9" dur="1000" fill="hold"/>
                                        <p:tgtEl>
                                          <p:spTgt spid="225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4"/>
          <p:cNvSpPr txBox="1">
            <a:spLocks noChangeArrowheads="1"/>
          </p:cNvSpPr>
          <p:nvPr/>
        </p:nvSpPr>
        <p:spPr bwMode="auto">
          <a:xfrm>
            <a:off x="0" y="228600"/>
            <a:ext cx="9144000" cy="646113"/>
          </a:xfrm>
          <a:prstGeom prst="rect">
            <a:avLst/>
          </a:prstGeom>
          <a:noFill/>
          <a:ln w="9525">
            <a:noFill/>
            <a:miter lim="800000"/>
            <a:headEnd/>
            <a:tailEnd/>
          </a:ln>
        </p:spPr>
        <p:txBody>
          <a:bodyPr>
            <a:spAutoFit/>
          </a:bodyPr>
          <a:lstStyle/>
          <a:p>
            <a:pPr algn="ctr">
              <a:spcBef>
                <a:spcPct val="50000"/>
              </a:spcBef>
            </a:pPr>
            <a:r>
              <a:rPr lang="en-US" sz="3600" b="1">
                <a:latin typeface="Calibri" pitchFamily="34" charset="0"/>
              </a:rPr>
              <a:t>Chlorophyll</a:t>
            </a:r>
            <a:r>
              <a:rPr lang="en-US" sz="3600">
                <a:latin typeface="Calibri" pitchFamily="34" charset="0"/>
              </a:rPr>
              <a:t> is a </a:t>
            </a:r>
            <a:r>
              <a:rPr lang="en-US" sz="3600" u="sng">
                <a:latin typeface="Calibri" pitchFamily="34" charset="0"/>
              </a:rPr>
              <a:t>pigment</a:t>
            </a:r>
          </a:p>
        </p:txBody>
      </p:sp>
      <p:sp>
        <p:nvSpPr>
          <p:cNvPr id="28675" name="Text Box 5"/>
          <p:cNvSpPr txBox="1">
            <a:spLocks noChangeArrowheads="1"/>
          </p:cNvSpPr>
          <p:nvPr/>
        </p:nvSpPr>
        <p:spPr bwMode="auto">
          <a:xfrm>
            <a:off x="0" y="914400"/>
            <a:ext cx="9144000" cy="584200"/>
          </a:xfrm>
          <a:prstGeom prst="rect">
            <a:avLst/>
          </a:prstGeom>
          <a:noFill/>
          <a:ln w="9525">
            <a:noFill/>
            <a:miter lim="800000"/>
            <a:headEnd/>
            <a:tailEnd/>
          </a:ln>
        </p:spPr>
        <p:txBody>
          <a:bodyPr>
            <a:spAutoFit/>
          </a:bodyPr>
          <a:lstStyle/>
          <a:p>
            <a:pPr algn="ctr">
              <a:spcBef>
                <a:spcPct val="50000"/>
              </a:spcBef>
            </a:pPr>
            <a:r>
              <a:rPr lang="en-US" sz="3200">
                <a:latin typeface="Calibri" pitchFamily="34" charset="0"/>
              </a:rPr>
              <a:t>A </a:t>
            </a:r>
            <a:r>
              <a:rPr lang="en-US" sz="3200" b="1">
                <a:solidFill>
                  <a:srgbClr val="00B050"/>
                </a:solidFill>
                <a:latin typeface="Calibri" pitchFamily="34" charset="0"/>
              </a:rPr>
              <a:t>pigment</a:t>
            </a:r>
            <a:r>
              <a:rPr lang="en-US" sz="3200">
                <a:latin typeface="Calibri" pitchFamily="34" charset="0"/>
              </a:rPr>
              <a:t> is </a:t>
            </a:r>
            <a:r>
              <a:rPr lang="en-US" sz="3200" u="sng">
                <a:latin typeface="Calibri" pitchFamily="34" charset="0"/>
              </a:rPr>
              <a:t>a light absorbing molecule</a:t>
            </a:r>
            <a:r>
              <a:rPr lang="en-US" sz="3200">
                <a:latin typeface="Calibri" pitchFamily="34" charset="0"/>
              </a:rPr>
              <a:t>. </a:t>
            </a:r>
          </a:p>
        </p:txBody>
      </p:sp>
      <p:sp>
        <p:nvSpPr>
          <p:cNvPr id="28676" name="Text Box 6"/>
          <p:cNvSpPr txBox="1">
            <a:spLocks noChangeArrowheads="1"/>
          </p:cNvSpPr>
          <p:nvPr/>
        </p:nvSpPr>
        <p:spPr bwMode="auto">
          <a:xfrm>
            <a:off x="5257800" y="3276600"/>
            <a:ext cx="3657600" cy="1570038"/>
          </a:xfrm>
          <a:prstGeom prst="rect">
            <a:avLst/>
          </a:prstGeom>
          <a:noFill/>
          <a:ln w="9525">
            <a:noFill/>
            <a:miter lim="800000"/>
            <a:headEnd/>
            <a:tailEnd/>
          </a:ln>
        </p:spPr>
        <p:txBody>
          <a:bodyPr>
            <a:spAutoFit/>
          </a:bodyPr>
          <a:lstStyle/>
          <a:p>
            <a:pPr>
              <a:spcBef>
                <a:spcPct val="50000"/>
              </a:spcBef>
            </a:pPr>
            <a:r>
              <a:rPr lang="en-US" sz="3200" i="1">
                <a:latin typeface="Calibri" pitchFamily="34" charset="0"/>
              </a:rPr>
              <a:t>Chlorophyll is what gives leaves their green color. </a:t>
            </a:r>
          </a:p>
        </p:txBody>
      </p:sp>
      <p:pic>
        <p:nvPicPr>
          <p:cNvPr id="46084" name="Picture 5"/>
          <p:cNvPicPr>
            <a:picLocks noChangeAspect="1" noChangeArrowheads="1"/>
          </p:cNvPicPr>
          <p:nvPr/>
        </p:nvPicPr>
        <p:blipFill>
          <a:blip r:embed="rId3" cstate="print"/>
          <a:srcRect/>
          <a:stretch>
            <a:fillRect/>
          </a:stretch>
        </p:blipFill>
        <p:spPr bwMode="auto">
          <a:xfrm>
            <a:off x="381000" y="2133600"/>
            <a:ext cx="464820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1000" fill="hold"/>
                                        <p:tgtEl>
                                          <p:spTgt spid="28675"/>
                                        </p:tgtEl>
                                        <p:attrNameLst>
                                          <p:attrName>ppt_w</p:attrName>
                                        </p:attrNameLst>
                                      </p:cBhvr>
                                      <p:tavLst>
                                        <p:tav tm="0">
                                          <p:val>
                                            <p:strVal val="#ppt_w+.3"/>
                                          </p:val>
                                        </p:tav>
                                        <p:tav tm="100000">
                                          <p:val>
                                            <p:strVal val="#ppt_w"/>
                                          </p:val>
                                        </p:tav>
                                      </p:tavLst>
                                    </p:anim>
                                    <p:anim calcmode="lin" valueType="num">
                                      <p:cBhvr>
                                        <p:cTn id="8" dur="1000" fill="hold"/>
                                        <p:tgtEl>
                                          <p:spTgt spid="28675"/>
                                        </p:tgtEl>
                                        <p:attrNameLst>
                                          <p:attrName>ppt_h</p:attrName>
                                        </p:attrNameLst>
                                      </p:cBhvr>
                                      <p:tavLst>
                                        <p:tav tm="0">
                                          <p:val>
                                            <p:strVal val="#ppt_h"/>
                                          </p:val>
                                        </p:tav>
                                        <p:tav tm="100000">
                                          <p:val>
                                            <p:strVal val="#ppt_h"/>
                                          </p:val>
                                        </p:tav>
                                      </p:tavLst>
                                    </p:anim>
                                    <p:animEffect transition="in" filter="fade">
                                      <p:cBhvr>
                                        <p:cTn id="9" dur="1000"/>
                                        <p:tgtEl>
                                          <p:spTgt spid="2867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6200" y="0"/>
            <a:ext cx="9067800" cy="4754563"/>
          </a:xfrm>
          <a:prstGeom prst="rect">
            <a:avLst/>
          </a:prstGeom>
          <a:noFill/>
          <a:ln w="9525">
            <a:noFill/>
            <a:miter lim="800000"/>
            <a:headEnd/>
            <a:tailEnd/>
          </a:ln>
        </p:spPr>
        <p:txBody>
          <a:bodyPr>
            <a:spAutoFit/>
          </a:bodyPr>
          <a:lstStyle/>
          <a:p>
            <a:pPr algn="ctr">
              <a:spcBef>
                <a:spcPct val="50000"/>
              </a:spcBef>
            </a:pPr>
            <a:r>
              <a:rPr lang="en-US" sz="2400" b="1" u="sng" dirty="0">
                <a:latin typeface="Calibri" pitchFamily="34" charset="0"/>
              </a:rPr>
              <a:t>Photosynthesis</a:t>
            </a:r>
          </a:p>
          <a:p>
            <a:pPr>
              <a:spcBef>
                <a:spcPct val="50000"/>
              </a:spcBef>
            </a:pPr>
            <a:r>
              <a:rPr lang="en-US" b="1" u="sng" dirty="0" err="1">
                <a:latin typeface="Calibri" pitchFamily="34" charset="0"/>
              </a:rPr>
              <a:t>Autotrophs</a:t>
            </a:r>
            <a:r>
              <a:rPr lang="en-US" b="1" u="sng" dirty="0">
                <a:latin typeface="Calibri" pitchFamily="34" charset="0"/>
              </a:rPr>
              <a:t>:</a:t>
            </a:r>
            <a:r>
              <a:rPr lang="en-US" b="1" dirty="0">
                <a:latin typeface="Calibri" pitchFamily="34" charset="0"/>
              </a:rPr>
              <a:t>  </a:t>
            </a:r>
            <a:r>
              <a:rPr lang="en-US" dirty="0">
                <a:latin typeface="Calibri" pitchFamily="34" charset="0"/>
              </a:rPr>
              <a:t>organisms which make their own food.</a:t>
            </a:r>
          </a:p>
          <a:p>
            <a:pPr>
              <a:spcBef>
                <a:spcPct val="50000"/>
              </a:spcBef>
            </a:pPr>
            <a:r>
              <a:rPr lang="en-US" b="1" u="sng" dirty="0">
                <a:latin typeface="Calibri" pitchFamily="34" charset="0"/>
              </a:rPr>
              <a:t>Photosynthesis:</a:t>
            </a:r>
            <a:r>
              <a:rPr lang="en-US" dirty="0">
                <a:latin typeface="Calibri" pitchFamily="34" charset="0"/>
              </a:rPr>
              <a:t>  the process of plants using light energy to make food.  Occurs in Chloroplast.</a:t>
            </a:r>
          </a:p>
          <a:p>
            <a:pPr>
              <a:spcBef>
                <a:spcPct val="50000"/>
              </a:spcBef>
            </a:pPr>
            <a:r>
              <a:rPr lang="en-US" dirty="0">
                <a:latin typeface="Calibri" pitchFamily="34" charset="0"/>
              </a:rPr>
              <a:t>In addition to water and carbon dioxide, photosynthesis requires light and chlorophyll, a molecule in chloroplasts that absorbs light.</a:t>
            </a:r>
          </a:p>
          <a:p>
            <a:pPr>
              <a:spcBef>
                <a:spcPct val="50000"/>
              </a:spcBef>
            </a:pPr>
            <a:r>
              <a:rPr lang="en-US" b="1" u="sng" dirty="0">
                <a:latin typeface="Calibri" pitchFamily="34" charset="0"/>
              </a:rPr>
              <a:t>Equation:</a:t>
            </a:r>
          </a:p>
          <a:p>
            <a:pPr>
              <a:spcBef>
                <a:spcPct val="50000"/>
              </a:spcBef>
            </a:pPr>
            <a:r>
              <a:rPr lang="en-US" dirty="0">
                <a:latin typeface="Calibri" pitchFamily="34" charset="0"/>
              </a:rPr>
              <a:t>CO</a:t>
            </a:r>
            <a:r>
              <a:rPr lang="en-US" baseline="-25000" dirty="0">
                <a:latin typeface="Calibri" pitchFamily="34" charset="0"/>
              </a:rPr>
              <a:t>2 </a:t>
            </a:r>
            <a:r>
              <a:rPr lang="en-US" dirty="0">
                <a:latin typeface="Calibri" pitchFamily="34" charset="0"/>
              </a:rPr>
              <a:t> +H</a:t>
            </a:r>
            <a:r>
              <a:rPr lang="en-US" baseline="-25000" dirty="0">
                <a:latin typeface="Calibri" pitchFamily="34" charset="0"/>
              </a:rPr>
              <a:t>2 </a:t>
            </a:r>
            <a:r>
              <a:rPr lang="en-US" dirty="0">
                <a:latin typeface="Calibri" pitchFamily="34" charset="0"/>
              </a:rPr>
              <a:t>O  +light             C</a:t>
            </a:r>
            <a:r>
              <a:rPr lang="en-US" baseline="-25000" dirty="0">
                <a:latin typeface="Calibri" pitchFamily="34" charset="0"/>
              </a:rPr>
              <a:t>6</a:t>
            </a:r>
            <a:r>
              <a:rPr lang="en-US" dirty="0">
                <a:latin typeface="Calibri" pitchFamily="34" charset="0"/>
              </a:rPr>
              <a:t>H</a:t>
            </a:r>
            <a:r>
              <a:rPr lang="en-US" baseline="-25000" dirty="0">
                <a:latin typeface="Calibri" pitchFamily="34" charset="0"/>
              </a:rPr>
              <a:t>12 </a:t>
            </a:r>
            <a:r>
              <a:rPr lang="en-US" dirty="0">
                <a:latin typeface="Calibri" pitchFamily="34" charset="0"/>
              </a:rPr>
              <a:t>O</a:t>
            </a:r>
            <a:r>
              <a:rPr lang="en-US" baseline="-25000" dirty="0">
                <a:latin typeface="Calibri" pitchFamily="34" charset="0"/>
              </a:rPr>
              <a:t>6</a:t>
            </a:r>
            <a:r>
              <a:rPr lang="en-US" dirty="0">
                <a:latin typeface="Calibri" pitchFamily="34" charset="0"/>
              </a:rPr>
              <a:t> </a:t>
            </a:r>
            <a:r>
              <a:rPr lang="en-US" sz="1400" dirty="0">
                <a:latin typeface="Calibri" pitchFamily="34" charset="0"/>
              </a:rPr>
              <a:t>(glucose)  </a:t>
            </a:r>
            <a:r>
              <a:rPr lang="en-US" dirty="0">
                <a:latin typeface="Calibri" pitchFamily="34" charset="0"/>
              </a:rPr>
              <a:t>+O</a:t>
            </a:r>
            <a:r>
              <a:rPr lang="en-US" baseline="-25000" dirty="0">
                <a:latin typeface="Calibri" pitchFamily="34" charset="0"/>
              </a:rPr>
              <a:t>2</a:t>
            </a:r>
          </a:p>
          <a:p>
            <a:pPr>
              <a:spcBef>
                <a:spcPct val="50000"/>
              </a:spcBef>
            </a:pPr>
            <a:endParaRPr lang="en-US" baseline="-25000" dirty="0">
              <a:latin typeface="Calibri" pitchFamily="34" charset="0"/>
            </a:endParaRPr>
          </a:p>
          <a:p>
            <a:pPr>
              <a:spcBef>
                <a:spcPct val="50000"/>
              </a:spcBef>
            </a:pPr>
            <a:endParaRPr lang="en-US" baseline="-25000" dirty="0">
              <a:latin typeface="Calibri" pitchFamily="34" charset="0"/>
            </a:endParaRPr>
          </a:p>
          <a:p>
            <a:pPr>
              <a:spcBef>
                <a:spcPct val="50000"/>
              </a:spcBef>
            </a:pPr>
            <a:endParaRPr lang="en-US" baseline="-25000" dirty="0">
              <a:latin typeface="Calibri" pitchFamily="34" charset="0"/>
            </a:endParaRPr>
          </a:p>
          <a:p>
            <a:pPr>
              <a:spcBef>
                <a:spcPct val="50000"/>
              </a:spcBef>
            </a:pPr>
            <a:endParaRPr lang="en-US" baseline="-25000" dirty="0">
              <a:latin typeface="Calibri" pitchFamily="34" charset="0"/>
            </a:endParaRPr>
          </a:p>
          <a:p>
            <a:pPr>
              <a:spcBef>
                <a:spcPct val="50000"/>
              </a:spcBef>
            </a:pPr>
            <a:endParaRPr lang="en-US" dirty="0">
              <a:latin typeface="Calibri" pitchFamily="34" charset="0"/>
            </a:endParaRPr>
          </a:p>
          <a:p>
            <a:pPr>
              <a:spcBef>
                <a:spcPct val="50000"/>
              </a:spcBef>
            </a:pPr>
            <a:r>
              <a:rPr lang="en-US" baseline="-25000" dirty="0">
                <a:latin typeface="Calibri" pitchFamily="34" charset="0"/>
              </a:rPr>
              <a:t> </a:t>
            </a:r>
            <a:endParaRPr lang="en-US" dirty="0">
              <a:latin typeface="Calibri" pitchFamily="34" charset="0"/>
            </a:endParaRPr>
          </a:p>
        </p:txBody>
      </p:sp>
      <p:cxnSp>
        <p:nvCxnSpPr>
          <p:cNvPr id="10" name="Straight Arrow Connector 9"/>
          <p:cNvCxnSpPr/>
          <p:nvPr/>
        </p:nvCxnSpPr>
        <p:spPr>
          <a:xfrm>
            <a:off x="1828800" y="25908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0"/>
          <p:cNvGrpSpPr>
            <a:grpSpLocks/>
          </p:cNvGrpSpPr>
          <p:nvPr/>
        </p:nvGrpSpPr>
        <p:grpSpPr bwMode="auto">
          <a:xfrm>
            <a:off x="1447800" y="2971800"/>
            <a:ext cx="6172200" cy="3756025"/>
            <a:chOff x="228600" y="176779"/>
            <a:chExt cx="8805672" cy="7111593"/>
          </a:xfrm>
        </p:grpSpPr>
        <p:sp>
          <p:nvSpPr>
            <p:cNvPr id="12" name="Oval 11"/>
            <p:cNvSpPr/>
            <p:nvPr/>
          </p:nvSpPr>
          <p:spPr>
            <a:xfrm>
              <a:off x="989584" y="838043"/>
              <a:ext cx="7240673" cy="5257049"/>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3" name="Oval 12"/>
            <p:cNvSpPr/>
            <p:nvPr/>
          </p:nvSpPr>
          <p:spPr>
            <a:xfrm>
              <a:off x="1752834" y="2972122"/>
              <a:ext cx="1675977" cy="30358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4" name="Oval 13"/>
            <p:cNvSpPr/>
            <p:nvPr/>
          </p:nvSpPr>
          <p:spPr>
            <a:xfrm>
              <a:off x="1752834" y="3885869"/>
              <a:ext cx="1675977" cy="30658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5" name="Circular Arrow 14"/>
            <p:cNvSpPr/>
            <p:nvPr/>
          </p:nvSpPr>
          <p:spPr>
            <a:xfrm>
              <a:off x="5868035" y="2590393"/>
              <a:ext cx="1979464" cy="2058934"/>
            </a:xfrm>
            <a:prstGeom prst="circularArrow">
              <a:avLst>
                <a:gd name="adj1" fmla="val 12500"/>
                <a:gd name="adj2" fmla="val 1142319"/>
                <a:gd name="adj3" fmla="val 20457681"/>
                <a:gd name="adj4" fmla="val 399188"/>
                <a:gd name="adj5" fmla="val 125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6" name="Lightning Bolt 15"/>
            <p:cNvSpPr/>
            <p:nvPr/>
          </p:nvSpPr>
          <p:spPr>
            <a:xfrm>
              <a:off x="228600" y="1141624"/>
              <a:ext cx="1752981" cy="1755355"/>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7" name="Explosion 1 16"/>
            <p:cNvSpPr/>
            <p:nvPr/>
          </p:nvSpPr>
          <p:spPr>
            <a:xfrm flipV="1">
              <a:off x="4115054" y="3125416"/>
              <a:ext cx="1218480" cy="760453"/>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8138" name="TextBox 34"/>
            <p:cNvSpPr txBox="1">
              <a:spLocks noChangeArrowheads="1"/>
            </p:cNvSpPr>
            <p:nvPr/>
          </p:nvSpPr>
          <p:spPr bwMode="auto">
            <a:xfrm>
              <a:off x="4142232" y="3206523"/>
              <a:ext cx="1429511" cy="990640"/>
            </a:xfrm>
            <a:prstGeom prst="rect">
              <a:avLst/>
            </a:prstGeom>
            <a:noFill/>
            <a:ln w="9525">
              <a:noFill/>
              <a:miter lim="800000"/>
              <a:headEnd/>
              <a:tailEnd/>
            </a:ln>
          </p:spPr>
          <p:txBody>
            <a:bodyPr>
              <a:spAutoFit/>
            </a:bodyPr>
            <a:lstStyle/>
            <a:p>
              <a:r>
                <a:rPr lang="en-US" sz="2800">
                  <a:latin typeface="Calibri" pitchFamily="34" charset="0"/>
                </a:rPr>
                <a:t>ATP</a:t>
              </a:r>
            </a:p>
          </p:txBody>
        </p:sp>
        <p:cxnSp>
          <p:nvCxnSpPr>
            <p:cNvPr id="25" name="Straight Arrow Connector 24"/>
            <p:cNvCxnSpPr/>
            <p:nvPr/>
          </p:nvCxnSpPr>
          <p:spPr>
            <a:xfrm flipV="1">
              <a:off x="3277066" y="3504140"/>
              <a:ext cx="837988" cy="7814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5446776" y="3495122"/>
              <a:ext cx="543560" cy="30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8141" name="TextBox 52"/>
            <p:cNvSpPr txBox="1">
              <a:spLocks noChangeArrowheads="1"/>
            </p:cNvSpPr>
            <p:nvPr/>
          </p:nvSpPr>
          <p:spPr bwMode="auto">
            <a:xfrm>
              <a:off x="5881624" y="2917976"/>
              <a:ext cx="1883664" cy="1456824"/>
            </a:xfrm>
            <a:prstGeom prst="rect">
              <a:avLst/>
            </a:prstGeom>
            <a:noFill/>
            <a:ln w="9525">
              <a:noFill/>
              <a:miter lim="800000"/>
              <a:headEnd/>
              <a:tailEnd/>
            </a:ln>
          </p:spPr>
          <p:txBody>
            <a:bodyPr>
              <a:spAutoFit/>
            </a:bodyPr>
            <a:lstStyle/>
            <a:p>
              <a:pPr algn="ctr"/>
              <a:r>
                <a:rPr lang="en-US" sz="2200">
                  <a:latin typeface="Calibri" pitchFamily="34" charset="0"/>
                </a:rPr>
                <a:t>Calvin Cycle</a:t>
              </a:r>
            </a:p>
          </p:txBody>
        </p:sp>
        <p:sp>
          <p:nvSpPr>
            <p:cNvPr id="48142" name="TextBox 53"/>
            <p:cNvSpPr txBox="1">
              <a:spLocks noChangeArrowheads="1"/>
            </p:cNvSpPr>
            <p:nvPr/>
          </p:nvSpPr>
          <p:spPr bwMode="auto">
            <a:xfrm>
              <a:off x="304798" y="1219199"/>
              <a:ext cx="1337056" cy="990640"/>
            </a:xfrm>
            <a:prstGeom prst="rect">
              <a:avLst/>
            </a:prstGeom>
            <a:noFill/>
            <a:ln w="9525">
              <a:noFill/>
              <a:miter lim="800000"/>
              <a:headEnd/>
              <a:tailEnd/>
            </a:ln>
          </p:spPr>
          <p:txBody>
            <a:bodyPr>
              <a:spAutoFit/>
            </a:bodyPr>
            <a:lstStyle/>
            <a:p>
              <a:r>
                <a:rPr lang="en-US" sz="2800">
                  <a:latin typeface="Calibri" pitchFamily="34" charset="0"/>
                </a:rPr>
                <a:t>Light</a:t>
              </a:r>
            </a:p>
          </p:txBody>
        </p:sp>
        <p:sp>
          <p:nvSpPr>
            <p:cNvPr id="48143" name="TextBox 54"/>
            <p:cNvSpPr txBox="1">
              <a:spLocks noChangeArrowheads="1"/>
            </p:cNvSpPr>
            <p:nvPr/>
          </p:nvSpPr>
          <p:spPr bwMode="auto">
            <a:xfrm>
              <a:off x="1859280" y="176779"/>
              <a:ext cx="1215136" cy="990640"/>
            </a:xfrm>
            <a:prstGeom prst="rect">
              <a:avLst/>
            </a:prstGeom>
            <a:noFill/>
            <a:ln w="9525">
              <a:noFill/>
              <a:miter lim="800000"/>
              <a:headEnd/>
              <a:tailEnd/>
            </a:ln>
          </p:spPr>
          <p:txBody>
            <a:bodyPr>
              <a:spAutoFit/>
            </a:bodyPr>
            <a:lstStyle/>
            <a:p>
              <a:r>
                <a:rPr lang="en-US" sz="2800">
                  <a:latin typeface="Calibri" pitchFamily="34" charset="0"/>
                </a:rPr>
                <a:t>H</a:t>
              </a:r>
              <a:r>
                <a:rPr lang="en-US" sz="2800" baseline="-25000">
                  <a:latin typeface="Calibri" pitchFamily="34" charset="0"/>
                </a:rPr>
                <a:t>2</a:t>
              </a:r>
              <a:r>
                <a:rPr lang="en-US" sz="2800">
                  <a:latin typeface="Calibri" pitchFamily="34" charset="0"/>
                </a:rPr>
                <a:t>O</a:t>
              </a:r>
            </a:p>
          </p:txBody>
        </p:sp>
        <p:sp>
          <p:nvSpPr>
            <p:cNvPr id="48144" name="TextBox 55"/>
            <p:cNvSpPr txBox="1">
              <a:spLocks noChangeArrowheads="1"/>
            </p:cNvSpPr>
            <p:nvPr/>
          </p:nvSpPr>
          <p:spPr bwMode="auto">
            <a:xfrm>
              <a:off x="2209801" y="6019801"/>
              <a:ext cx="1062735" cy="990640"/>
            </a:xfrm>
            <a:prstGeom prst="rect">
              <a:avLst/>
            </a:prstGeom>
            <a:noFill/>
            <a:ln w="9525">
              <a:noFill/>
              <a:miter lim="800000"/>
              <a:headEnd/>
              <a:tailEnd/>
            </a:ln>
          </p:spPr>
          <p:txBody>
            <a:bodyPr>
              <a:spAutoFit/>
            </a:bodyPr>
            <a:lstStyle/>
            <a:p>
              <a:r>
                <a:rPr lang="en-US" sz="2800">
                  <a:latin typeface="Calibri" pitchFamily="34" charset="0"/>
                </a:rPr>
                <a:t>O</a:t>
              </a:r>
              <a:r>
                <a:rPr lang="en-US" sz="2800" baseline="-25000">
                  <a:latin typeface="Calibri" pitchFamily="34" charset="0"/>
                </a:rPr>
                <a:t>2</a:t>
              </a:r>
              <a:endParaRPr lang="en-US" sz="2800">
                <a:latin typeface="Calibri" pitchFamily="34" charset="0"/>
              </a:endParaRPr>
            </a:p>
          </p:txBody>
        </p:sp>
        <p:sp>
          <p:nvSpPr>
            <p:cNvPr id="32" name="Down Arrow 31"/>
            <p:cNvSpPr/>
            <p:nvPr/>
          </p:nvSpPr>
          <p:spPr>
            <a:xfrm>
              <a:off x="2210330" y="1141624"/>
              <a:ext cx="457496" cy="167720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3" name="Down Arrow 32"/>
            <p:cNvSpPr/>
            <p:nvPr/>
          </p:nvSpPr>
          <p:spPr>
            <a:xfrm>
              <a:off x="2285069" y="4267599"/>
              <a:ext cx="457496" cy="182749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4" name="Down Arrow 33"/>
            <p:cNvSpPr/>
            <p:nvPr/>
          </p:nvSpPr>
          <p:spPr>
            <a:xfrm>
              <a:off x="6554280" y="1219774"/>
              <a:ext cx="532235" cy="167720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8148" name="TextBox 59"/>
            <p:cNvSpPr txBox="1">
              <a:spLocks noChangeArrowheads="1"/>
            </p:cNvSpPr>
            <p:nvPr/>
          </p:nvSpPr>
          <p:spPr bwMode="auto">
            <a:xfrm>
              <a:off x="6316472" y="321053"/>
              <a:ext cx="1285240" cy="990640"/>
            </a:xfrm>
            <a:prstGeom prst="rect">
              <a:avLst/>
            </a:prstGeom>
            <a:noFill/>
            <a:ln w="9525">
              <a:noFill/>
              <a:miter lim="800000"/>
              <a:headEnd/>
              <a:tailEnd/>
            </a:ln>
          </p:spPr>
          <p:txBody>
            <a:bodyPr>
              <a:spAutoFit/>
            </a:bodyPr>
            <a:lstStyle/>
            <a:p>
              <a:r>
                <a:rPr lang="en-US" sz="2800">
                  <a:latin typeface="Calibri" pitchFamily="34" charset="0"/>
                </a:rPr>
                <a:t>CO</a:t>
              </a:r>
              <a:r>
                <a:rPr lang="en-US" sz="2800" baseline="-25000">
                  <a:latin typeface="Calibri" pitchFamily="34" charset="0"/>
                </a:rPr>
                <a:t>2</a:t>
              </a:r>
              <a:endParaRPr lang="en-US" sz="2800">
                <a:latin typeface="Calibri" pitchFamily="34" charset="0"/>
              </a:endParaRPr>
            </a:p>
          </p:txBody>
        </p:sp>
        <p:sp>
          <p:nvSpPr>
            <p:cNvPr id="48149" name="TextBox 60"/>
            <p:cNvSpPr txBox="1">
              <a:spLocks noChangeArrowheads="1"/>
            </p:cNvSpPr>
            <p:nvPr/>
          </p:nvSpPr>
          <p:spPr bwMode="auto">
            <a:xfrm>
              <a:off x="6705600" y="5715001"/>
              <a:ext cx="2328672" cy="1573371"/>
            </a:xfrm>
            <a:prstGeom prst="rect">
              <a:avLst/>
            </a:prstGeom>
            <a:noFill/>
            <a:ln w="9525">
              <a:noFill/>
              <a:miter lim="800000"/>
              <a:headEnd/>
              <a:tailEnd/>
            </a:ln>
          </p:spPr>
          <p:txBody>
            <a:bodyPr>
              <a:spAutoFit/>
            </a:bodyPr>
            <a:lstStyle/>
            <a:p>
              <a:r>
                <a:rPr lang="en-US" sz="2400">
                  <a:latin typeface="Calibri" pitchFamily="34" charset="0"/>
                </a:rPr>
                <a:t>Sugar (Glucose)</a:t>
              </a:r>
            </a:p>
          </p:txBody>
        </p:sp>
        <p:sp>
          <p:nvSpPr>
            <p:cNvPr id="37" name="Down Arrow 36"/>
            <p:cNvSpPr/>
            <p:nvPr/>
          </p:nvSpPr>
          <p:spPr>
            <a:xfrm>
              <a:off x="7086515" y="4267599"/>
              <a:ext cx="380492" cy="159905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8151" name="TextBox 62"/>
            <p:cNvSpPr txBox="1">
              <a:spLocks noChangeArrowheads="1"/>
            </p:cNvSpPr>
            <p:nvPr/>
          </p:nvSpPr>
          <p:spPr bwMode="auto">
            <a:xfrm>
              <a:off x="3429000" y="914399"/>
              <a:ext cx="2996184" cy="1107186"/>
            </a:xfrm>
            <a:prstGeom prst="rect">
              <a:avLst/>
            </a:prstGeom>
            <a:noFill/>
            <a:ln w="9525">
              <a:noFill/>
              <a:miter lim="800000"/>
              <a:headEnd/>
              <a:tailEnd/>
            </a:ln>
          </p:spPr>
          <p:txBody>
            <a:bodyPr>
              <a:spAutoFit/>
            </a:bodyPr>
            <a:lstStyle/>
            <a:p>
              <a:r>
                <a:rPr lang="en-US" sz="3200" i="1">
                  <a:latin typeface="Calibri" pitchFamily="34" charset="0"/>
                </a:rPr>
                <a:t>Chloroplast </a:t>
              </a:r>
            </a:p>
          </p:txBody>
        </p:sp>
        <p:sp>
          <p:nvSpPr>
            <p:cNvPr id="48152" name="TextBox 51"/>
            <p:cNvSpPr txBox="1">
              <a:spLocks noChangeArrowheads="1"/>
            </p:cNvSpPr>
            <p:nvPr/>
          </p:nvSpPr>
          <p:spPr bwMode="auto">
            <a:xfrm>
              <a:off x="1315720" y="2917976"/>
              <a:ext cx="2500376" cy="1456824"/>
            </a:xfrm>
            <a:prstGeom prst="rect">
              <a:avLst/>
            </a:prstGeom>
            <a:noFill/>
            <a:ln w="9525">
              <a:noFill/>
              <a:miter lim="800000"/>
              <a:headEnd/>
              <a:tailEnd/>
            </a:ln>
          </p:spPr>
          <p:txBody>
            <a:bodyPr>
              <a:spAutoFit/>
            </a:bodyPr>
            <a:lstStyle/>
            <a:p>
              <a:pPr algn="ctr"/>
              <a:r>
                <a:rPr lang="en-US" sz="2200">
                  <a:latin typeface="Calibri" pitchFamily="34" charset="0"/>
                </a:rPr>
                <a:t>Light Reactions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1"/>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r>
              <a:rPr lang="en-US" sz="3600">
                <a:latin typeface="Calibri" pitchFamily="34" charset="0"/>
              </a:rPr>
              <a:t>Light Reactions</a:t>
            </a:r>
          </a:p>
        </p:txBody>
      </p:sp>
      <p:sp>
        <p:nvSpPr>
          <p:cNvPr id="3" name="TextBox 2"/>
          <p:cNvSpPr txBox="1">
            <a:spLocks noChangeArrowheads="1"/>
          </p:cNvSpPr>
          <p:nvPr/>
        </p:nvSpPr>
        <p:spPr bwMode="auto">
          <a:xfrm>
            <a:off x="0" y="609600"/>
            <a:ext cx="9144000" cy="523875"/>
          </a:xfrm>
          <a:prstGeom prst="rect">
            <a:avLst/>
          </a:prstGeom>
          <a:noFill/>
          <a:ln w="9525">
            <a:noFill/>
            <a:miter lim="800000"/>
            <a:headEnd/>
            <a:tailEnd/>
          </a:ln>
        </p:spPr>
        <p:txBody>
          <a:bodyPr>
            <a:spAutoFit/>
          </a:bodyPr>
          <a:lstStyle/>
          <a:p>
            <a:pPr algn="ctr"/>
            <a:r>
              <a:rPr lang="en-US" sz="2800" i="1">
                <a:latin typeface="Calibri" pitchFamily="34" charset="0"/>
              </a:rPr>
              <a:t>The “photo” part!</a:t>
            </a:r>
          </a:p>
        </p:txBody>
      </p:sp>
      <p:sp>
        <p:nvSpPr>
          <p:cNvPr id="6" name="TextBox 5"/>
          <p:cNvSpPr txBox="1">
            <a:spLocks noChangeArrowheads="1"/>
          </p:cNvSpPr>
          <p:nvPr/>
        </p:nvSpPr>
        <p:spPr bwMode="auto">
          <a:xfrm>
            <a:off x="5105400" y="2133600"/>
            <a:ext cx="3581400" cy="2062163"/>
          </a:xfrm>
          <a:prstGeom prst="rect">
            <a:avLst/>
          </a:prstGeom>
          <a:noFill/>
          <a:ln w="9525">
            <a:noFill/>
            <a:miter lim="800000"/>
            <a:headEnd/>
            <a:tailEnd/>
          </a:ln>
        </p:spPr>
        <p:txBody>
          <a:bodyPr>
            <a:spAutoFit/>
          </a:bodyPr>
          <a:lstStyle/>
          <a:p>
            <a:r>
              <a:rPr lang="en-US" sz="3200">
                <a:latin typeface="Calibri" pitchFamily="34" charset="0"/>
              </a:rPr>
              <a:t>Purpose: </a:t>
            </a:r>
            <a:r>
              <a:rPr lang="en-US" sz="3200" u="sng">
                <a:latin typeface="Calibri" pitchFamily="34" charset="0"/>
              </a:rPr>
              <a:t>to take sunlight and turn it into chemical energy (ATP)</a:t>
            </a:r>
          </a:p>
        </p:txBody>
      </p:sp>
      <p:sp>
        <p:nvSpPr>
          <p:cNvPr id="8" name="7-Point Star 7"/>
          <p:cNvSpPr/>
          <p:nvPr/>
        </p:nvSpPr>
        <p:spPr>
          <a:xfrm>
            <a:off x="609600" y="2133600"/>
            <a:ext cx="3505200" cy="2819400"/>
          </a:xfrm>
          <a:prstGeom prst="star7">
            <a:avLst>
              <a:gd name="adj" fmla="val 34106"/>
              <a:gd name="hf" fmla="val 102572"/>
              <a:gd name="vf" fmla="val 10521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p>
        </p:txBody>
      </p:sp>
      <p:sp>
        <p:nvSpPr>
          <p:cNvPr id="9" name="TextBox 8"/>
          <p:cNvSpPr txBox="1">
            <a:spLocks noChangeArrowheads="1"/>
          </p:cNvSpPr>
          <p:nvPr/>
        </p:nvSpPr>
        <p:spPr bwMode="auto">
          <a:xfrm>
            <a:off x="685800" y="1524000"/>
            <a:ext cx="1524000" cy="584200"/>
          </a:xfrm>
          <a:prstGeom prst="rect">
            <a:avLst/>
          </a:prstGeom>
          <a:noFill/>
          <a:ln w="9525">
            <a:noFill/>
            <a:miter lim="800000"/>
            <a:headEnd/>
            <a:tailEnd/>
          </a:ln>
        </p:spPr>
        <p:txBody>
          <a:bodyPr>
            <a:spAutoFit/>
          </a:bodyPr>
          <a:lstStyle/>
          <a:p>
            <a:r>
              <a:rPr lang="en-US" sz="3200">
                <a:latin typeface="Calibri" pitchFamily="34" charset="0"/>
              </a:rPr>
              <a:t>LIGHT</a:t>
            </a:r>
          </a:p>
        </p:txBody>
      </p:sp>
      <p:sp>
        <p:nvSpPr>
          <p:cNvPr id="10" name="TextBox 9"/>
          <p:cNvSpPr txBox="1">
            <a:spLocks noChangeArrowheads="1"/>
          </p:cNvSpPr>
          <p:nvPr/>
        </p:nvSpPr>
        <p:spPr bwMode="auto">
          <a:xfrm>
            <a:off x="2667000" y="1524000"/>
            <a:ext cx="1600200" cy="584200"/>
          </a:xfrm>
          <a:prstGeom prst="rect">
            <a:avLst/>
          </a:prstGeom>
          <a:noFill/>
          <a:ln w="9525">
            <a:noFill/>
            <a:miter lim="800000"/>
            <a:headEnd/>
            <a:tailEnd/>
          </a:ln>
        </p:spPr>
        <p:txBody>
          <a:bodyPr>
            <a:spAutoFit/>
          </a:bodyPr>
          <a:lstStyle/>
          <a:p>
            <a:r>
              <a:rPr lang="en-US" sz="3200">
                <a:latin typeface="Calibri" pitchFamily="34" charset="0"/>
              </a:rPr>
              <a:t>WATER</a:t>
            </a:r>
          </a:p>
        </p:txBody>
      </p:sp>
      <p:sp>
        <p:nvSpPr>
          <p:cNvPr id="11" name="TextBox 10"/>
          <p:cNvSpPr txBox="1">
            <a:spLocks noChangeArrowheads="1"/>
          </p:cNvSpPr>
          <p:nvPr/>
        </p:nvSpPr>
        <p:spPr bwMode="auto">
          <a:xfrm>
            <a:off x="457200" y="5486400"/>
            <a:ext cx="1447800" cy="584200"/>
          </a:xfrm>
          <a:prstGeom prst="rect">
            <a:avLst/>
          </a:prstGeom>
          <a:noFill/>
          <a:ln w="9525">
            <a:noFill/>
            <a:miter lim="800000"/>
            <a:headEnd/>
            <a:tailEnd/>
          </a:ln>
        </p:spPr>
        <p:txBody>
          <a:bodyPr>
            <a:spAutoFit/>
          </a:bodyPr>
          <a:lstStyle/>
          <a:p>
            <a:r>
              <a:rPr lang="en-US" sz="3200">
                <a:latin typeface="Calibri" pitchFamily="34" charset="0"/>
              </a:rPr>
              <a:t>ATP</a:t>
            </a:r>
          </a:p>
        </p:txBody>
      </p:sp>
      <p:sp>
        <p:nvSpPr>
          <p:cNvPr id="12" name="TextBox 11"/>
          <p:cNvSpPr txBox="1">
            <a:spLocks noChangeArrowheads="1"/>
          </p:cNvSpPr>
          <p:nvPr/>
        </p:nvSpPr>
        <p:spPr bwMode="auto">
          <a:xfrm>
            <a:off x="2819400" y="5486400"/>
            <a:ext cx="1676400" cy="584200"/>
          </a:xfrm>
          <a:prstGeom prst="rect">
            <a:avLst/>
          </a:prstGeom>
          <a:noFill/>
          <a:ln w="9525">
            <a:noFill/>
            <a:miter lim="800000"/>
            <a:headEnd/>
            <a:tailEnd/>
          </a:ln>
        </p:spPr>
        <p:txBody>
          <a:bodyPr>
            <a:spAutoFit/>
          </a:bodyPr>
          <a:lstStyle/>
          <a:p>
            <a:r>
              <a:rPr lang="en-US" sz="3200">
                <a:latin typeface="Calibri" pitchFamily="34" charset="0"/>
              </a:rPr>
              <a:t>OXYGEN</a:t>
            </a:r>
          </a:p>
        </p:txBody>
      </p:sp>
      <p:sp>
        <p:nvSpPr>
          <p:cNvPr id="13" name="TextBox 12"/>
          <p:cNvSpPr txBox="1">
            <a:spLocks noChangeArrowheads="1"/>
          </p:cNvSpPr>
          <p:nvPr/>
        </p:nvSpPr>
        <p:spPr bwMode="auto">
          <a:xfrm>
            <a:off x="1143000" y="3048000"/>
            <a:ext cx="2438400" cy="1077913"/>
          </a:xfrm>
          <a:prstGeom prst="rect">
            <a:avLst/>
          </a:prstGeom>
          <a:noFill/>
          <a:ln w="9525">
            <a:noFill/>
            <a:miter lim="800000"/>
            <a:headEnd/>
            <a:tailEnd/>
          </a:ln>
        </p:spPr>
        <p:txBody>
          <a:bodyPr>
            <a:spAutoFit/>
          </a:bodyPr>
          <a:lstStyle/>
          <a:p>
            <a:pPr algn="ctr"/>
            <a:r>
              <a:rPr lang="en-US" sz="3200" u="sng">
                <a:latin typeface="Calibri" pitchFamily="34" charset="0"/>
              </a:rPr>
              <a:t>LIGHT REACTIONS</a:t>
            </a:r>
          </a:p>
        </p:txBody>
      </p:sp>
      <p:cxnSp>
        <p:nvCxnSpPr>
          <p:cNvPr id="15" name="Curved Connector 14"/>
          <p:cNvCxnSpPr/>
          <p:nvPr/>
        </p:nvCxnSpPr>
        <p:spPr>
          <a:xfrm rot="16200000" flipH="1">
            <a:off x="914400" y="2362200"/>
            <a:ext cx="1066800" cy="304800"/>
          </a:xfrm>
          <a:prstGeom prst="curvedConnector3">
            <a:avLst>
              <a:gd name="adj1" fmla="val 5000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8" name="Curved Connector 17"/>
          <p:cNvCxnSpPr/>
          <p:nvPr/>
        </p:nvCxnSpPr>
        <p:spPr>
          <a:xfrm rot="5400000">
            <a:off x="2705100" y="2400300"/>
            <a:ext cx="914400" cy="228600"/>
          </a:xfrm>
          <a:prstGeom prst="curvedConnector3">
            <a:avLst>
              <a:gd name="adj1" fmla="val 5000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0" name="Curved Connector 19"/>
          <p:cNvCxnSpPr/>
          <p:nvPr/>
        </p:nvCxnSpPr>
        <p:spPr>
          <a:xfrm rot="5400000">
            <a:off x="876300" y="4305300"/>
            <a:ext cx="1219200" cy="990600"/>
          </a:xfrm>
          <a:prstGeom prst="curvedConnector3">
            <a:avLst>
              <a:gd name="adj1" fmla="val 5000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2" name="Curved Connector 21"/>
          <p:cNvCxnSpPr/>
          <p:nvPr/>
        </p:nvCxnSpPr>
        <p:spPr>
          <a:xfrm rot="16200000" flipH="1">
            <a:off x="2362200" y="4343400"/>
            <a:ext cx="1219200" cy="914400"/>
          </a:xfrm>
          <a:prstGeom prst="curvedConnector3">
            <a:avLst>
              <a:gd name="adj1" fmla="val 5000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4" name="TextBox 23"/>
          <p:cNvSpPr txBox="1">
            <a:spLocks noChangeArrowheads="1"/>
          </p:cNvSpPr>
          <p:nvPr/>
        </p:nvSpPr>
        <p:spPr bwMode="auto">
          <a:xfrm>
            <a:off x="5410200" y="5105400"/>
            <a:ext cx="3276600" cy="523875"/>
          </a:xfrm>
          <a:prstGeom prst="rect">
            <a:avLst/>
          </a:prstGeom>
          <a:noFill/>
          <a:ln w="9525">
            <a:noFill/>
            <a:miter lim="800000"/>
            <a:headEnd/>
            <a:tailEnd/>
          </a:ln>
        </p:spPr>
        <p:txBody>
          <a:bodyPr>
            <a:spAutoFit/>
          </a:bodyPr>
          <a:lstStyle/>
          <a:p>
            <a:r>
              <a:rPr lang="en-US" sz="2800">
                <a:latin typeface="Calibri" pitchFamily="34" charset="0"/>
              </a:rPr>
              <a:t>Needs chlorophyll!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4"/>
                                        </p:tgtEl>
                                        <p:attrNameLst>
                                          <p:attrName>style.visibility</p:attrName>
                                        </p:attrNameLst>
                                      </p:cBhvr>
                                      <p:to>
                                        <p:strVal val="visible"/>
                                      </p:to>
                                    </p:set>
                                    <p:anim calcmode="discrete" valueType="clr">
                                      <p:cBhvr override="childStyle">
                                        <p:cTn id="49"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4"/>
                                        </p:tgtEl>
                                        <p:attrNameLst>
                                          <p:attrName>fillcolor</p:attrName>
                                        </p:attrNameLst>
                                      </p:cBhvr>
                                      <p:tavLst>
                                        <p:tav tm="0">
                                          <p:val>
                                            <p:clrVal>
                                              <a:schemeClr val="accent2"/>
                                            </p:clrVal>
                                          </p:val>
                                        </p:tav>
                                        <p:tav tm="50000">
                                          <p:val>
                                            <p:clrVal>
                                              <a:schemeClr val="hlink"/>
                                            </p:clrVal>
                                          </p:val>
                                        </p:tav>
                                      </p:tavLst>
                                    </p:anim>
                                    <p:set>
                                      <p:cBhvr>
                                        <p:cTn id="51"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P spid="11" grpId="0"/>
      <p:bldP spid="12" grpId="0"/>
      <p:bldP spid="13" grpId="0"/>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1"/>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r>
              <a:rPr lang="en-US" sz="3600">
                <a:latin typeface="Calibri" pitchFamily="34" charset="0"/>
              </a:rPr>
              <a:t>Calvin Cycle (Dark Reaction)</a:t>
            </a:r>
          </a:p>
        </p:txBody>
      </p:sp>
      <p:sp>
        <p:nvSpPr>
          <p:cNvPr id="5" name="Donut 4"/>
          <p:cNvSpPr/>
          <p:nvPr/>
        </p:nvSpPr>
        <p:spPr>
          <a:xfrm>
            <a:off x="304800" y="2692400"/>
            <a:ext cx="4648200" cy="3657600"/>
          </a:xfrm>
          <a:prstGeom prst="donu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TextBox 5"/>
          <p:cNvSpPr txBox="1">
            <a:spLocks noChangeArrowheads="1"/>
          </p:cNvSpPr>
          <p:nvPr/>
        </p:nvSpPr>
        <p:spPr bwMode="auto">
          <a:xfrm>
            <a:off x="1371600" y="4216400"/>
            <a:ext cx="2514600" cy="584200"/>
          </a:xfrm>
          <a:prstGeom prst="rect">
            <a:avLst/>
          </a:prstGeom>
          <a:noFill/>
          <a:ln w="9525">
            <a:noFill/>
            <a:miter lim="800000"/>
            <a:headEnd/>
            <a:tailEnd/>
          </a:ln>
        </p:spPr>
        <p:txBody>
          <a:bodyPr>
            <a:spAutoFit/>
          </a:bodyPr>
          <a:lstStyle/>
          <a:p>
            <a:r>
              <a:rPr lang="en-US" sz="3200">
                <a:latin typeface="Calibri" pitchFamily="34" charset="0"/>
              </a:rPr>
              <a:t>CALVIN CYCLE</a:t>
            </a:r>
          </a:p>
        </p:txBody>
      </p:sp>
      <p:sp>
        <p:nvSpPr>
          <p:cNvPr id="7" name="TextBox 6"/>
          <p:cNvSpPr txBox="1">
            <a:spLocks noChangeArrowheads="1"/>
          </p:cNvSpPr>
          <p:nvPr/>
        </p:nvSpPr>
        <p:spPr bwMode="auto">
          <a:xfrm>
            <a:off x="457200" y="1473200"/>
            <a:ext cx="2286000" cy="1076325"/>
          </a:xfrm>
          <a:prstGeom prst="rect">
            <a:avLst/>
          </a:prstGeom>
          <a:noFill/>
          <a:ln w="9525">
            <a:noFill/>
            <a:miter lim="800000"/>
            <a:headEnd/>
            <a:tailEnd/>
          </a:ln>
        </p:spPr>
        <p:txBody>
          <a:bodyPr>
            <a:spAutoFit/>
          </a:bodyPr>
          <a:lstStyle/>
          <a:p>
            <a:r>
              <a:rPr lang="en-US" sz="3200">
                <a:latin typeface="Calibri" pitchFamily="34" charset="0"/>
              </a:rPr>
              <a:t>CARBON DIOXIDE</a:t>
            </a:r>
          </a:p>
        </p:txBody>
      </p:sp>
      <p:sp>
        <p:nvSpPr>
          <p:cNvPr id="8" name="TextBox 7"/>
          <p:cNvSpPr txBox="1">
            <a:spLocks noChangeArrowheads="1"/>
          </p:cNvSpPr>
          <p:nvPr/>
        </p:nvSpPr>
        <p:spPr bwMode="auto">
          <a:xfrm>
            <a:off x="2667000" y="1701800"/>
            <a:ext cx="1524000" cy="584200"/>
          </a:xfrm>
          <a:prstGeom prst="rect">
            <a:avLst/>
          </a:prstGeom>
          <a:noFill/>
          <a:ln w="9525">
            <a:noFill/>
            <a:miter lim="800000"/>
            <a:headEnd/>
            <a:tailEnd/>
          </a:ln>
        </p:spPr>
        <p:txBody>
          <a:bodyPr>
            <a:spAutoFit/>
          </a:bodyPr>
          <a:lstStyle/>
          <a:p>
            <a:r>
              <a:rPr lang="en-US" sz="3200">
                <a:latin typeface="Calibri" pitchFamily="34" charset="0"/>
              </a:rPr>
              <a:t>ATP</a:t>
            </a:r>
          </a:p>
        </p:txBody>
      </p:sp>
      <p:sp>
        <p:nvSpPr>
          <p:cNvPr id="9" name="TextBox 8"/>
          <p:cNvSpPr txBox="1">
            <a:spLocks noChangeArrowheads="1"/>
          </p:cNvSpPr>
          <p:nvPr/>
        </p:nvSpPr>
        <p:spPr bwMode="auto">
          <a:xfrm>
            <a:off x="3657600" y="6273800"/>
            <a:ext cx="2209800" cy="584200"/>
          </a:xfrm>
          <a:prstGeom prst="rect">
            <a:avLst/>
          </a:prstGeom>
          <a:noFill/>
          <a:ln w="9525">
            <a:noFill/>
            <a:miter lim="800000"/>
            <a:headEnd/>
            <a:tailEnd/>
          </a:ln>
        </p:spPr>
        <p:txBody>
          <a:bodyPr>
            <a:spAutoFit/>
          </a:bodyPr>
          <a:lstStyle/>
          <a:p>
            <a:r>
              <a:rPr lang="en-US" sz="3200">
                <a:latin typeface="Calibri" pitchFamily="34" charset="0"/>
              </a:rPr>
              <a:t>GLUCOSE</a:t>
            </a:r>
          </a:p>
        </p:txBody>
      </p:sp>
      <p:cxnSp>
        <p:nvCxnSpPr>
          <p:cNvPr id="11" name="Curved Connector 10"/>
          <p:cNvCxnSpPr/>
          <p:nvPr/>
        </p:nvCxnSpPr>
        <p:spPr>
          <a:xfrm rot="16200000" flipH="1">
            <a:off x="990600" y="2692400"/>
            <a:ext cx="914400" cy="609600"/>
          </a:xfrm>
          <a:prstGeom prst="curvedConnector3">
            <a:avLst>
              <a:gd name="adj1" fmla="val 5000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3" name="Curved Connector 12"/>
          <p:cNvCxnSpPr/>
          <p:nvPr/>
        </p:nvCxnSpPr>
        <p:spPr>
          <a:xfrm rot="5400000">
            <a:off x="2590800" y="2768600"/>
            <a:ext cx="990600" cy="76200"/>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5" name="Curved Connector 14"/>
          <p:cNvCxnSpPr/>
          <p:nvPr/>
        </p:nvCxnSpPr>
        <p:spPr>
          <a:xfrm rot="16200000" flipH="1">
            <a:off x="3200400" y="5207000"/>
            <a:ext cx="1219200" cy="1066800"/>
          </a:xfrm>
          <a:prstGeom prst="curvedConnector3">
            <a:avLst>
              <a:gd name="adj1" fmla="val 50000"/>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6" name="TextBox 15"/>
          <p:cNvSpPr txBox="1">
            <a:spLocks noChangeArrowheads="1"/>
          </p:cNvSpPr>
          <p:nvPr/>
        </p:nvSpPr>
        <p:spPr bwMode="auto">
          <a:xfrm>
            <a:off x="0" y="609600"/>
            <a:ext cx="9144000" cy="523875"/>
          </a:xfrm>
          <a:prstGeom prst="rect">
            <a:avLst/>
          </a:prstGeom>
          <a:noFill/>
          <a:ln w="9525">
            <a:noFill/>
            <a:miter lim="800000"/>
            <a:headEnd/>
            <a:tailEnd/>
          </a:ln>
        </p:spPr>
        <p:txBody>
          <a:bodyPr>
            <a:spAutoFit/>
          </a:bodyPr>
          <a:lstStyle/>
          <a:p>
            <a:pPr algn="ctr"/>
            <a:r>
              <a:rPr lang="en-US" sz="2800" i="1">
                <a:latin typeface="Calibri" pitchFamily="34" charset="0"/>
              </a:rPr>
              <a:t>The “synthesis” part </a:t>
            </a:r>
          </a:p>
        </p:txBody>
      </p:sp>
      <p:sp>
        <p:nvSpPr>
          <p:cNvPr id="17" name="TextBox 16"/>
          <p:cNvSpPr txBox="1">
            <a:spLocks noChangeArrowheads="1"/>
          </p:cNvSpPr>
          <p:nvPr/>
        </p:nvSpPr>
        <p:spPr bwMode="auto">
          <a:xfrm>
            <a:off x="5257800" y="1981200"/>
            <a:ext cx="3429000" cy="1570038"/>
          </a:xfrm>
          <a:prstGeom prst="rect">
            <a:avLst/>
          </a:prstGeom>
          <a:noFill/>
          <a:ln w="9525">
            <a:noFill/>
            <a:miter lim="800000"/>
            <a:headEnd/>
            <a:tailEnd/>
          </a:ln>
        </p:spPr>
        <p:txBody>
          <a:bodyPr>
            <a:spAutoFit/>
          </a:bodyPr>
          <a:lstStyle/>
          <a:p>
            <a:r>
              <a:rPr lang="en-US" sz="3200">
                <a:latin typeface="Calibri" pitchFamily="34" charset="0"/>
              </a:rPr>
              <a:t>Purpose: </a:t>
            </a:r>
            <a:r>
              <a:rPr lang="en-US" sz="3200" u="sng">
                <a:latin typeface="Calibri" pitchFamily="34" charset="0"/>
              </a:rPr>
              <a:t>to take carbon dioxide and make glucose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6" grpId="0"/>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7"/>
          <p:cNvSpPr txBox="1">
            <a:spLocks noChangeArrowheads="1"/>
          </p:cNvSpPr>
          <p:nvPr/>
        </p:nvSpPr>
        <p:spPr bwMode="auto">
          <a:xfrm>
            <a:off x="76200" y="0"/>
            <a:ext cx="9067800" cy="461963"/>
          </a:xfrm>
          <a:prstGeom prst="rect">
            <a:avLst/>
          </a:prstGeom>
          <a:noFill/>
          <a:ln w="9525">
            <a:noFill/>
            <a:miter lim="800000"/>
            <a:headEnd/>
            <a:tailEnd/>
          </a:ln>
        </p:spPr>
        <p:txBody>
          <a:bodyPr>
            <a:spAutoFit/>
          </a:bodyPr>
          <a:lstStyle/>
          <a:p>
            <a:pPr algn="ctr">
              <a:spcBef>
                <a:spcPct val="50000"/>
              </a:spcBef>
            </a:pPr>
            <a:r>
              <a:rPr lang="en-US" sz="2400" b="1" u="sng">
                <a:latin typeface="Calibri" pitchFamily="34" charset="0"/>
              </a:rPr>
              <a:t>Photosynthesis (continued)</a:t>
            </a:r>
          </a:p>
        </p:txBody>
      </p:sp>
      <p:sp>
        <p:nvSpPr>
          <p:cNvPr id="11" name="Oval 10"/>
          <p:cNvSpPr/>
          <p:nvPr/>
        </p:nvSpPr>
        <p:spPr>
          <a:xfrm>
            <a:off x="381000" y="1295400"/>
            <a:ext cx="8305800" cy="510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a:spLocks noChangeArrowheads="1"/>
          </p:cNvSpPr>
          <p:nvPr/>
        </p:nvSpPr>
        <p:spPr bwMode="auto">
          <a:xfrm>
            <a:off x="1905000" y="1905000"/>
            <a:ext cx="6324600" cy="2862322"/>
          </a:xfrm>
          <a:prstGeom prst="rect">
            <a:avLst/>
          </a:prstGeom>
          <a:noFill/>
          <a:ln w="9525">
            <a:noFill/>
            <a:miter lim="800000"/>
            <a:headEnd/>
            <a:tailEnd/>
          </a:ln>
        </p:spPr>
        <p:txBody>
          <a:bodyPr wrap="square">
            <a:spAutoFit/>
          </a:bodyPr>
          <a:lstStyle/>
          <a:p>
            <a:r>
              <a:rPr lang="en-US" dirty="0">
                <a:latin typeface="Calibri" pitchFamily="34" charset="0"/>
              </a:rPr>
              <a:t>1.Light			2.Dark</a:t>
            </a:r>
          </a:p>
          <a:p>
            <a:r>
              <a:rPr lang="en-US" dirty="0">
                <a:latin typeface="Calibri" pitchFamily="34" charset="0"/>
              </a:rPr>
              <a:t>   REACTION		   </a:t>
            </a:r>
            <a:r>
              <a:rPr lang="en-US" dirty="0" err="1">
                <a:latin typeface="Calibri" pitchFamily="34" charset="0"/>
              </a:rPr>
              <a:t>REACTION</a:t>
            </a:r>
            <a:endParaRPr lang="en-US" dirty="0">
              <a:latin typeface="Calibri" pitchFamily="34" charset="0"/>
            </a:endParaRPr>
          </a:p>
          <a:p>
            <a:r>
              <a:rPr lang="en-US" dirty="0">
                <a:latin typeface="Calibri" pitchFamily="34" charset="0"/>
              </a:rPr>
              <a:t>			(Calvin Cycle)</a:t>
            </a:r>
          </a:p>
          <a:p>
            <a:endParaRPr lang="en-US" dirty="0">
              <a:latin typeface="Calibri" pitchFamily="34" charset="0"/>
            </a:endParaRPr>
          </a:p>
          <a:p>
            <a:r>
              <a:rPr lang="en-US" dirty="0">
                <a:latin typeface="Calibri" pitchFamily="34" charset="0"/>
              </a:rPr>
              <a:t>NEED:  Light/H</a:t>
            </a:r>
            <a:r>
              <a:rPr lang="en-US" baseline="-25000" dirty="0">
                <a:latin typeface="Calibri" pitchFamily="34" charset="0"/>
              </a:rPr>
              <a:t>2</a:t>
            </a:r>
            <a:r>
              <a:rPr lang="en-US" dirty="0">
                <a:latin typeface="Calibri" pitchFamily="34" charset="0"/>
              </a:rPr>
              <a:t>O		NEED: CO</a:t>
            </a:r>
            <a:r>
              <a:rPr lang="en-US" baseline="-25000" dirty="0">
                <a:latin typeface="Calibri" pitchFamily="34" charset="0"/>
              </a:rPr>
              <a:t>2</a:t>
            </a:r>
            <a:r>
              <a:rPr lang="en-US" dirty="0">
                <a:latin typeface="Calibri" pitchFamily="34" charset="0"/>
              </a:rPr>
              <a:t>/ATP</a:t>
            </a:r>
          </a:p>
          <a:p>
            <a:endParaRPr lang="en-US" dirty="0">
              <a:latin typeface="Calibri" pitchFamily="34" charset="0"/>
            </a:endParaRPr>
          </a:p>
          <a:p>
            <a:r>
              <a:rPr lang="en-US" dirty="0">
                <a:latin typeface="Calibri" pitchFamily="34" charset="0"/>
              </a:rPr>
              <a:t>PRODUCES:  ATP/O</a:t>
            </a:r>
            <a:r>
              <a:rPr lang="en-US" baseline="-25000" dirty="0">
                <a:latin typeface="Calibri" pitchFamily="34" charset="0"/>
              </a:rPr>
              <a:t>2	</a:t>
            </a:r>
            <a:r>
              <a:rPr lang="en-US" baseline="-25000" dirty="0" smtClean="0">
                <a:latin typeface="Calibri" pitchFamily="34" charset="0"/>
              </a:rPr>
              <a:t>                             </a:t>
            </a:r>
            <a:r>
              <a:rPr lang="en-US" dirty="0" smtClean="0">
                <a:latin typeface="Calibri" pitchFamily="34" charset="0"/>
              </a:rPr>
              <a:t>PRODUCES</a:t>
            </a:r>
            <a:r>
              <a:rPr lang="en-US" dirty="0">
                <a:latin typeface="Calibri" pitchFamily="34" charset="0"/>
              </a:rPr>
              <a:t>:    </a:t>
            </a:r>
            <a:r>
              <a:rPr lang="en-US" dirty="0" smtClean="0">
                <a:latin typeface="Calibri" pitchFamily="34" charset="0"/>
              </a:rPr>
              <a:t>Glucose</a:t>
            </a:r>
            <a:endParaRPr lang="en-US" dirty="0">
              <a:latin typeface="Calibri" pitchFamily="34" charset="0"/>
            </a:endParaRPr>
          </a:p>
          <a:p>
            <a:endParaRPr lang="en-US" dirty="0" smtClean="0">
              <a:latin typeface="Calibri" pitchFamily="34" charset="0"/>
            </a:endParaRPr>
          </a:p>
          <a:p>
            <a:r>
              <a:rPr lang="en-US" dirty="0" smtClean="0">
                <a:latin typeface="Calibri" pitchFamily="34" charset="0"/>
              </a:rPr>
              <a:t>PURPOSE</a:t>
            </a:r>
            <a:r>
              <a:rPr lang="en-US" dirty="0">
                <a:latin typeface="Calibri" pitchFamily="34" charset="0"/>
              </a:rPr>
              <a:t>:		PURPOSE:  </a:t>
            </a:r>
          </a:p>
          <a:p>
            <a:endParaRPr lang="en-US" dirty="0">
              <a:latin typeface="Calibri" pitchFamily="34" charset="0"/>
            </a:endParaRPr>
          </a:p>
        </p:txBody>
      </p:sp>
      <p:sp>
        <p:nvSpPr>
          <p:cNvPr id="16" name="Right Arrow 15"/>
          <p:cNvSpPr/>
          <p:nvPr/>
        </p:nvSpPr>
        <p:spPr>
          <a:xfrm rot="3155232">
            <a:off x="489743" y="2262982"/>
            <a:ext cx="766763"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Sun 16"/>
          <p:cNvSpPr/>
          <p:nvPr/>
        </p:nvSpPr>
        <p:spPr>
          <a:xfrm>
            <a:off x="0" y="1676400"/>
            <a:ext cx="1066800" cy="6096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p:cNvSpPr/>
          <p:nvPr/>
        </p:nvSpPr>
        <p:spPr>
          <a:xfrm rot="19732724">
            <a:off x="501650" y="4581525"/>
            <a:ext cx="64452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TextBox 23"/>
          <p:cNvSpPr txBox="1">
            <a:spLocks noChangeArrowheads="1"/>
          </p:cNvSpPr>
          <p:nvPr/>
        </p:nvSpPr>
        <p:spPr bwMode="auto">
          <a:xfrm>
            <a:off x="0" y="4953000"/>
            <a:ext cx="685800" cy="461963"/>
          </a:xfrm>
          <a:prstGeom prst="rect">
            <a:avLst/>
          </a:prstGeom>
          <a:noFill/>
          <a:ln w="9525">
            <a:noFill/>
            <a:miter lim="800000"/>
            <a:headEnd/>
            <a:tailEnd/>
          </a:ln>
        </p:spPr>
        <p:txBody>
          <a:bodyPr>
            <a:spAutoFit/>
          </a:bodyPr>
          <a:lstStyle/>
          <a:p>
            <a:r>
              <a:rPr lang="en-US" sz="2400">
                <a:latin typeface="Calibri" pitchFamily="34" charset="0"/>
              </a:rPr>
              <a:t>H</a:t>
            </a:r>
            <a:r>
              <a:rPr lang="en-US" sz="2400" baseline="-25000">
                <a:latin typeface="Calibri" pitchFamily="34" charset="0"/>
              </a:rPr>
              <a:t>2</a:t>
            </a:r>
            <a:r>
              <a:rPr lang="en-US" sz="2400">
                <a:latin typeface="Calibri" pitchFamily="34" charset="0"/>
              </a:rPr>
              <a:t>O</a:t>
            </a:r>
          </a:p>
        </p:txBody>
      </p:sp>
      <p:sp>
        <p:nvSpPr>
          <p:cNvPr id="25" name="Right Arrow 24"/>
          <p:cNvSpPr/>
          <p:nvPr/>
        </p:nvSpPr>
        <p:spPr>
          <a:xfrm rot="8309440">
            <a:off x="7621588" y="2462213"/>
            <a:ext cx="990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TextBox 25"/>
          <p:cNvSpPr txBox="1">
            <a:spLocks noChangeArrowheads="1"/>
          </p:cNvSpPr>
          <p:nvPr/>
        </p:nvSpPr>
        <p:spPr bwMode="auto">
          <a:xfrm>
            <a:off x="8153400" y="1752600"/>
            <a:ext cx="685800" cy="461963"/>
          </a:xfrm>
          <a:prstGeom prst="rect">
            <a:avLst/>
          </a:prstGeom>
          <a:noFill/>
          <a:ln w="9525">
            <a:noFill/>
            <a:miter lim="800000"/>
            <a:headEnd/>
            <a:tailEnd/>
          </a:ln>
        </p:spPr>
        <p:txBody>
          <a:bodyPr>
            <a:spAutoFit/>
          </a:bodyPr>
          <a:lstStyle/>
          <a:p>
            <a:r>
              <a:rPr lang="en-US" sz="2400">
                <a:latin typeface="Calibri" pitchFamily="34" charset="0"/>
              </a:rPr>
              <a:t>CO</a:t>
            </a:r>
            <a:r>
              <a:rPr lang="en-US" sz="2400" baseline="-25000">
                <a:latin typeface="Calibri" pitchFamily="34" charset="0"/>
              </a:rPr>
              <a:t>2</a:t>
            </a:r>
            <a:endParaRPr lang="en-US" sz="2400">
              <a:latin typeface="Calibri" pitchFamily="34" charset="0"/>
            </a:endParaRPr>
          </a:p>
        </p:txBody>
      </p:sp>
      <p:sp>
        <p:nvSpPr>
          <p:cNvPr id="29" name="Right Arrow 28"/>
          <p:cNvSpPr/>
          <p:nvPr/>
        </p:nvSpPr>
        <p:spPr>
          <a:xfrm rot="7513387">
            <a:off x="2005013" y="5670550"/>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TextBox 29"/>
          <p:cNvSpPr txBox="1">
            <a:spLocks noChangeArrowheads="1"/>
          </p:cNvSpPr>
          <p:nvPr/>
        </p:nvSpPr>
        <p:spPr bwMode="auto">
          <a:xfrm>
            <a:off x="1905000" y="6172200"/>
            <a:ext cx="685800" cy="461963"/>
          </a:xfrm>
          <a:prstGeom prst="rect">
            <a:avLst/>
          </a:prstGeom>
          <a:noFill/>
          <a:ln w="9525">
            <a:noFill/>
            <a:miter lim="800000"/>
            <a:headEnd/>
            <a:tailEnd/>
          </a:ln>
        </p:spPr>
        <p:txBody>
          <a:bodyPr>
            <a:spAutoFit/>
          </a:bodyPr>
          <a:lstStyle/>
          <a:p>
            <a:r>
              <a:rPr lang="en-US" sz="2400">
                <a:latin typeface="Calibri" pitchFamily="34" charset="0"/>
              </a:rPr>
              <a:t>O</a:t>
            </a:r>
            <a:r>
              <a:rPr lang="en-US" sz="2400" baseline="-25000">
                <a:latin typeface="Calibri" pitchFamily="34" charset="0"/>
              </a:rPr>
              <a:t>2</a:t>
            </a:r>
            <a:endParaRPr lang="en-US" sz="2400">
              <a:latin typeface="Calibri" pitchFamily="34" charset="0"/>
            </a:endParaRPr>
          </a:p>
        </p:txBody>
      </p:sp>
      <p:sp>
        <p:nvSpPr>
          <p:cNvPr id="36" name="Freeform 35"/>
          <p:cNvSpPr/>
          <p:nvPr/>
        </p:nvSpPr>
        <p:spPr>
          <a:xfrm>
            <a:off x="3352800" y="2971800"/>
            <a:ext cx="1447800" cy="685800"/>
          </a:xfrm>
          <a:custGeom>
            <a:avLst/>
            <a:gdLst>
              <a:gd name="connsiteX0" fmla="*/ 0 w 736979"/>
              <a:gd name="connsiteY0" fmla="*/ 1462884 h 1462884"/>
              <a:gd name="connsiteX1" fmla="*/ 13647 w 736979"/>
              <a:gd name="connsiteY1" fmla="*/ 1162633 h 1462884"/>
              <a:gd name="connsiteX2" fmla="*/ 27295 w 736979"/>
              <a:gd name="connsiteY2" fmla="*/ 1108042 h 1462884"/>
              <a:gd name="connsiteX3" fmla="*/ 40943 w 736979"/>
              <a:gd name="connsiteY3" fmla="*/ 985212 h 1462884"/>
              <a:gd name="connsiteX4" fmla="*/ 54591 w 736979"/>
              <a:gd name="connsiteY4" fmla="*/ 889678 h 1462884"/>
              <a:gd name="connsiteX5" fmla="*/ 68238 w 736979"/>
              <a:gd name="connsiteY5" fmla="*/ 780496 h 1462884"/>
              <a:gd name="connsiteX6" fmla="*/ 95534 w 736979"/>
              <a:gd name="connsiteY6" fmla="*/ 698609 h 1462884"/>
              <a:gd name="connsiteX7" fmla="*/ 122829 w 736979"/>
              <a:gd name="connsiteY7" fmla="*/ 521188 h 1462884"/>
              <a:gd name="connsiteX8" fmla="*/ 150125 w 736979"/>
              <a:gd name="connsiteY8" fmla="*/ 425654 h 1462884"/>
              <a:gd name="connsiteX9" fmla="*/ 204716 w 736979"/>
              <a:gd name="connsiteY9" fmla="*/ 343767 h 1462884"/>
              <a:gd name="connsiteX10" fmla="*/ 232011 w 736979"/>
              <a:gd name="connsiteY10" fmla="*/ 302824 h 1462884"/>
              <a:gd name="connsiteX11" fmla="*/ 259307 w 736979"/>
              <a:gd name="connsiteY11" fmla="*/ 261881 h 1462884"/>
              <a:gd name="connsiteX12" fmla="*/ 272955 w 736979"/>
              <a:gd name="connsiteY12" fmla="*/ 220937 h 1462884"/>
              <a:gd name="connsiteX13" fmla="*/ 341194 w 736979"/>
              <a:gd name="connsiteY13" fmla="*/ 139051 h 1462884"/>
              <a:gd name="connsiteX14" fmla="*/ 382137 w 736979"/>
              <a:gd name="connsiteY14" fmla="*/ 125403 h 1462884"/>
              <a:gd name="connsiteX15" fmla="*/ 423080 w 736979"/>
              <a:gd name="connsiteY15" fmla="*/ 98108 h 1462884"/>
              <a:gd name="connsiteX16" fmla="*/ 464023 w 736979"/>
              <a:gd name="connsiteY16" fmla="*/ 57164 h 1462884"/>
              <a:gd name="connsiteX17" fmla="*/ 545910 w 736979"/>
              <a:gd name="connsiteY17" fmla="*/ 29869 h 1462884"/>
              <a:gd name="connsiteX18" fmla="*/ 586853 w 736979"/>
              <a:gd name="connsiteY18" fmla="*/ 16221 h 1462884"/>
              <a:gd name="connsiteX19" fmla="*/ 736979 w 736979"/>
              <a:gd name="connsiteY19" fmla="*/ 2573 h 146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6979" h="1462884">
                <a:moveTo>
                  <a:pt x="0" y="1462884"/>
                </a:moveTo>
                <a:cubicBezTo>
                  <a:pt x="4549" y="1362800"/>
                  <a:pt x="5963" y="1262525"/>
                  <a:pt x="13647" y="1162633"/>
                </a:cubicBezTo>
                <a:cubicBezTo>
                  <a:pt x="15086" y="1143931"/>
                  <a:pt x="24443" y="1126581"/>
                  <a:pt x="27295" y="1108042"/>
                </a:cubicBezTo>
                <a:cubicBezTo>
                  <a:pt x="33559" y="1067326"/>
                  <a:pt x="35833" y="1026089"/>
                  <a:pt x="40943" y="985212"/>
                </a:cubicBezTo>
                <a:cubicBezTo>
                  <a:pt x="44933" y="953292"/>
                  <a:pt x="50340" y="921564"/>
                  <a:pt x="54591" y="889678"/>
                </a:cubicBezTo>
                <a:cubicBezTo>
                  <a:pt x="59438" y="853323"/>
                  <a:pt x="60553" y="816359"/>
                  <a:pt x="68238" y="780496"/>
                </a:cubicBezTo>
                <a:cubicBezTo>
                  <a:pt x="74267" y="752362"/>
                  <a:pt x="95534" y="698609"/>
                  <a:pt x="95534" y="698609"/>
                </a:cubicBezTo>
                <a:cubicBezTo>
                  <a:pt x="117483" y="479122"/>
                  <a:pt x="92563" y="627120"/>
                  <a:pt x="122829" y="521188"/>
                </a:cubicBezTo>
                <a:cubicBezTo>
                  <a:pt x="126986" y="506637"/>
                  <a:pt x="140500" y="442978"/>
                  <a:pt x="150125" y="425654"/>
                </a:cubicBezTo>
                <a:cubicBezTo>
                  <a:pt x="166057" y="396977"/>
                  <a:pt x="186519" y="371063"/>
                  <a:pt x="204716" y="343767"/>
                </a:cubicBezTo>
                <a:lnTo>
                  <a:pt x="232011" y="302824"/>
                </a:lnTo>
                <a:lnTo>
                  <a:pt x="259307" y="261881"/>
                </a:lnTo>
                <a:cubicBezTo>
                  <a:pt x="263856" y="248233"/>
                  <a:pt x="266521" y="233804"/>
                  <a:pt x="272955" y="220937"/>
                </a:cubicBezTo>
                <a:cubicBezTo>
                  <a:pt x="285544" y="195759"/>
                  <a:pt x="318555" y="154144"/>
                  <a:pt x="341194" y="139051"/>
                </a:cubicBezTo>
                <a:cubicBezTo>
                  <a:pt x="353164" y="131071"/>
                  <a:pt x="369270" y="131837"/>
                  <a:pt x="382137" y="125403"/>
                </a:cubicBezTo>
                <a:cubicBezTo>
                  <a:pt x="396808" y="118068"/>
                  <a:pt x="410479" y="108609"/>
                  <a:pt x="423080" y="98108"/>
                </a:cubicBezTo>
                <a:cubicBezTo>
                  <a:pt x="437907" y="85752"/>
                  <a:pt x="447151" y="66537"/>
                  <a:pt x="464023" y="57164"/>
                </a:cubicBezTo>
                <a:cubicBezTo>
                  <a:pt x="489174" y="43191"/>
                  <a:pt x="518614" y="38967"/>
                  <a:pt x="545910" y="29869"/>
                </a:cubicBezTo>
                <a:cubicBezTo>
                  <a:pt x="559558" y="25320"/>
                  <a:pt x="572612" y="18255"/>
                  <a:pt x="586853" y="16221"/>
                </a:cubicBezTo>
                <a:cubicBezTo>
                  <a:pt x="700402" y="0"/>
                  <a:pt x="650220" y="2573"/>
                  <a:pt x="736979" y="25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4800600" y="2971800"/>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5943600" y="2971800"/>
            <a:ext cx="762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239" name="TextBox 18"/>
          <p:cNvSpPr txBox="1">
            <a:spLocks noChangeArrowheads="1"/>
          </p:cNvSpPr>
          <p:nvPr/>
        </p:nvSpPr>
        <p:spPr bwMode="auto">
          <a:xfrm>
            <a:off x="1905000" y="4343400"/>
            <a:ext cx="2362200" cy="923925"/>
          </a:xfrm>
          <a:prstGeom prst="rect">
            <a:avLst/>
          </a:prstGeom>
          <a:noFill/>
          <a:ln w="9525">
            <a:noFill/>
            <a:miter lim="800000"/>
            <a:headEnd/>
            <a:tailEnd/>
          </a:ln>
        </p:spPr>
        <p:txBody>
          <a:bodyPr>
            <a:spAutoFit/>
          </a:bodyPr>
          <a:lstStyle/>
          <a:p>
            <a:r>
              <a:rPr lang="en-US">
                <a:latin typeface="Calibri" pitchFamily="34" charset="0"/>
              </a:rPr>
              <a:t>to take sunlight and turn it into chemical energy (ATP)</a:t>
            </a:r>
          </a:p>
        </p:txBody>
      </p:sp>
      <p:sp>
        <p:nvSpPr>
          <p:cNvPr id="52240" name="TextBox 20"/>
          <p:cNvSpPr txBox="1">
            <a:spLocks noChangeArrowheads="1"/>
          </p:cNvSpPr>
          <p:nvPr/>
        </p:nvSpPr>
        <p:spPr bwMode="auto">
          <a:xfrm>
            <a:off x="4724400" y="4419600"/>
            <a:ext cx="2362200" cy="646113"/>
          </a:xfrm>
          <a:prstGeom prst="rect">
            <a:avLst/>
          </a:prstGeom>
          <a:noFill/>
          <a:ln w="9525">
            <a:noFill/>
            <a:miter lim="800000"/>
            <a:headEnd/>
            <a:tailEnd/>
          </a:ln>
        </p:spPr>
        <p:txBody>
          <a:bodyPr>
            <a:spAutoFit/>
          </a:bodyPr>
          <a:lstStyle/>
          <a:p>
            <a:r>
              <a:rPr lang="en-US">
                <a:latin typeface="Calibri" pitchFamily="34" charset="0"/>
              </a:rPr>
              <a:t>to take carbon dioxide and make glucose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P spid="26"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1371600"/>
            <a:ext cx="3810000" cy="5257800"/>
          </a:xfrm>
        </p:spPr>
        <p:txBody>
          <a:bodyPr>
            <a:normAutofit/>
          </a:bodyPr>
          <a:lstStyle/>
          <a:p>
            <a:r>
              <a:rPr lang="en-US" sz="2400" b="1" i="1" dirty="0" err="1" smtClean="0"/>
              <a:t>Biomagnification</a:t>
            </a:r>
            <a:r>
              <a:rPr lang="en-US" sz="2400" dirty="0" smtClean="0"/>
              <a:t> - higher concentrations of a particular chemical, such as the pesticide DDT, are reached in organisms higher up the food chain, generally through a series of prey-predator relationships</a:t>
            </a:r>
          </a:p>
          <a:p>
            <a:r>
              <a:rPr lang="en-US" sz="2400" dirty="0" smtClean="0"/>
              <a:t>Examples: DDT and the bald eagle; PCBs and Lake Crabtree</a:t>
            </a:r>
          </a:p>
          <a:p>
            <a:r>
              <a:rPr lang="en-US" sz="1300" b="1" dirty="0" smtClean="0">
                <a:ln>
                  <a:solidFill>
                    <a:srgbClr val="FFFF00"/>
                  </a:solidFill>
                </a:ln>
              </a:rPr>
              <a:t>Video on DDT and bald eagle: </a:t>
            </a:r>
            <a:r>
              <a:rPr lang="en-US" sz="1300" b="1" dirty="0" smtClean="0">
                <a:ln>
                  <a:solidFill>
                    <a:srgbClr val="FFFF00"/>
                  </a:solidFill>
                </a:ln>
                <a:hlinkClick r:id="rId2"/>
              </a:rPr>
              <a:t>http://www.youtube.com/watch?v=R7M02vNhzwE</a:t>
            </a:r>
            <a:endParaRPr lang="en-US" sz="1300" b="1" dirty="0" smtClean="0">
              <a:ln>
                <a:solidFill>
                  <a:srgbClr val="FFFF00"/>
                </a:solidFill>
              </a:ln>
            </a:endParaRPr>
          </a:p>
          <a:p>
            <a:endParaRPr lang="en-US" sz="2400" dirty="0"/>
          </a:p>
        </p:txBody>
      </p:sp>
      <p:pic>
        <p:nvPicPr>
          <p:cNvPr id="62466" name="Picture 2" descr="http://users.rcn.com/jkimball.ma.ultranet/BiologyPages/D/DDT_chain.gif"/>
          <p:cNvPicPr>
            <a:picLocks noChangeAspect="1" noChangeArrowheads="1"/>
          </p:cNvPicPr>
          <p:nvPr/>
        </p:nvPicPr>
        <p:blipFill>
          <a:blip r:embed="rId3" cstate="print"/>
          <a:srcRect/>
          <a:stretch>
            <a:fillRect/>
          </a:stretch>
        </p:blipFill>
        <p:spPr bwMode="auto">
          <a:xfrm>
            <a:off x="228600" y="990600"/>
            <a:ext cx="4514715" cy="5303520"/>
          </a:xfrm>
          <a:prstGeom prst="rect">
            <a:avLst/>
          </a:prstGeom>
          <a:noFill/>
        </p:spPr>
      </p:pic>
      <p:sp>
        <p:nvSpPr>
          <p:cNvPr id="5" name="TextBox 4"/>
          <p:cNvSpPr txBox="1"/>
          <p:nvPr/>
        </p:nvSpPr>
        <p:spPr>
          <a:xfrm>
            <a:off x="228600" y="152400"/>
            <a:ext cx="8342733" cy="584775"/>
          </a:xfrm>
          <a:prstGeom prst="rect">
            <a:avLst/>
          </a:prstGeom>
          <a:noFill/>
        </p:spPr>
        <p:txBody>
          <a:bodyPr wrap="none" rtlCol="0">
            <a:spAutoFit/>
          </a:bodyPr>
          <a:lstStyle/>
          <a:p>
            <a:r>
              <a:rPr lang="en-US" sz="3200" dirty="0" smtClean="0"/>
              <a:t>Human Impacts on Ecosystems: </a:t>
            </a:r>
            <a:r>
              <a:rPr lang="en-US" sz="3200" dirty="0" err="1" smtClean="0"/>
              <a:t>Biomagnification</a:t>
            </a:r>
            <a:endParaRPr lang="en-US" sz="3200" dirty="0">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6200" y="0"/>
            <a:ext cx="9067800" cy="3924300"/>
          </a:xfrm>
          <a:prstGeom prst="rect">
            <a:avLst/>
          </a:prstGeom>
          <a:noFill/>
          <a:ln w="9525">
            <a:noFill/>
            <a:miter lim="800000"/>
            <a:headEnd/>
            <a:tailEnd/>
          </a:ln>
        </p:spPr>
        <p:txBody>
          <a:bodyPr>
            <a:spAutoFit/>
          </a:bodyPr>
          <a:lstStyle/>
          <a:p>
            <a:pPr algn="ctr">
              <a:spcBef>
                <a:spcPct val="50000"/>
              </a:spcBef>
            </a:pPr>
            <a:r>
              <a:rPr lang="en-US" sz="2400" b="1" u="sng">
                <a:latin typeface="Calibri" pitchFamily="34" charset="0"/>
              </a:rPr>
              <a:t>Chemosynthesis</a:t>
            </a:r>
          </a:p>
          <a:p>
            <a:pPr>
              <a:spcBef>
                <a:spcPct val="50000"/>
              </a:spcBef>
            </a:pPr>
            <a:r>
              <a:rPr lang="en-US" b="1" u="sng">
                <a:latin typeface="Calibri" pitchFamily="34" charset="0"/>
              </a:rPr>
              <a:t>Chemosynthesis:  </a:t>
            </a:r>
            <a:r>
              <a:rPr lang="en-US">
                <a:latin typeface="Calibri" pitchFamily="34" charset="0"/>
              </a:rPr>
              <a:t>The process by which some organisms, such as bacteria, produce energy through a chemical reaction.</a:t>
            </a:r>
          </a:p>
          <a:p>
            <a:pPr>
              <a:spcBef>
                <a:spcPct val="50000"/>
              </a:spcBef>
            </a:pPr>
            <a:r>
              <a:rPr lang="en-US">
                <a:latin typeface="Calibri" pitchFamily="34" charset="0"/>
              </a:rPr>
              <a:t>Ex.  Organisms found near deep sea hydrothermal vents use hydrogen sulfide coming out of seafloor in vent fluids to create energy.</a:t>
            </a:r>
          </a:p>
          <a:p>
            <a:pPr>
              <a:spcBef>
                <a:spcPct val="50000"/>
              </a:spcBef>
            </a:pPr>
            <a:r>
              <a:rPr lang="en-US" b="1" u="sng">
                <a:latin typeface="Calibri" pitchFamily="34" charset="0"/>
              </a:rPr>
              <a:t>Equation:</a:t>
            </a:r>
          </a:p>
          <a:p>
            <a:r>
              <a:rPr lang="pt-BR" b="1">
                <a:latin typeface="Calibri" pitchFamily="34" charset="0"/>
              </a:rPr>
              <a:t>Hydrogen sulfide chemosynthesis</a:t>
            </a:r>
            <a:r>
              <a:rPr lang="pt-BR">
                <a:latin typeface="Calibri" pitchFamily="34" charset="0"/>
              </a:rPr>
              <a:t>: </a:t>
            </a:r>
            <a:r>
              <a:rPr lang="pt-BR" b="1">
                <a:latin typeface="Calibri" pitchFamily="34" charset="0"/>
              </a:rPr>
              <a:t>CO</a:t>
            </a:r>
            <a:r>
              <a:rPr lang="pt-BR" b="1" baseline="-25000">
                <a:latin typeface="Calibri" pitchFamily="34" charset="0"/>
              </a:rPr>
              <a:t>2</a:t>
            </a:r>
            <a:r>
              <a:rPr lang="pt-BR" b="1">
                <a:latin typeface="Calibri" pitchFamily="34" charset="0"/>
              </a:rPr>
              <a:t> + O</a:t>
            </a:r>
            <a:r>
              <a:rPr lang="pt-BR" b="1" baseline="-25000">
                <a:latin typeface="Calibri" pitchFamily="34" charset="0"/>
              </a:rPr>
              <a:t>2</a:t>
            </a:r>
            <a:r>
              <a:rPr lang="pt-BR" b="1">
                <a:latin typeface="Calibri" pitchFamily="34" charset="0"/>
              </a:rPr>
              <a:t> + H</a:t>
            </a:r>
            <a:r>
              <a:rPr lang="pt-BR" b="1" baseline="-25000">
                <a:latin typeface="Calibri" pitchFamily="34" charset="0"/>
              </a:rPr>
              <a:t>2</a:t>
            </a:r>
            <a:r>
              <a:rPr lang="pt-BR" b="1">
                <a:latin typeface="Calibri" pitchFamily="34" charset="0"/>
              </a:rPr>
              <a:t>S → CH</a:t>
            </a:r>
            <a:r>
              <a:rPr lang="pt-BR" b="1" baseline="-25000">
                <a:latin typeface="Calibri" pitchFamily="34" charset="0"/>
              </a:rPr>
              <a:t>2</a:t>
            </a:r>
            <a:r>
              <a:rPr lang="pt-BR" b="1">
                <a:latin typeface="Calibri" pitchFamily="34" charset="0"/>
              </a:rPr>
              <a:t>O + S + H</a:t>
            </a:r>
            <a:r>
              <a:rPr lang="pt-BR" b="1" baseline="-25000">
                <a:latin typeface="Calibri" pitchFamily="34" charset="0"/>
              </a:rPr>
              <a:t>2</a:t>
            </a:r>
            <a:r>
              <a:rPr lang="pt-BR" b="1">
                <a:latin typeface="Calibri" pitchFamily="34" charset="0"/>
              </a:rPr>
              <a:t>O</a:t>
            </a:r>
            <a:endParaRPr lang="pt-BR">
              <a:latin typeface="Calibri" pitchFamily="34" charset="0"/>
            </a:endParaRPr>
          </a:p>
          <a:p>
            <a:pPr>
              <a:spcBef>
                <a:spcPct val="50000"/>
              </a:spcBef>
            </a:pPr>
            <a:endParaRPr lang="en-US" baseline="-25000">
              <a:latin typeface="Calibri" pitchFamily="34" charset="0"/>
            </a:endParaRPr>
          </a:p>
          <a:p>
            <a:pPr>
              <a:spcBef>
                <a:spcPct val="50000"/>
              </a:spcBef>
            </a:pPr>
            <a:endParaRPr lang="en-US" baseline="-25000">
              <a:latin typeface="Calibri" pitchFamily="34" charset="0"/>
            </a:endParaRPr>
          </a:p>
          <a:p>
            <a:pPr>
              <a:spcBef>
                <a:spcPct val="50000"/>
              </a:spcBef>
            </a:pPr>
            <a:endParaRPr lang="en-US">
              <a:latin typeface="Calibri" pitchFamily="34" charset="0"/>
            </a:endParaRPr>
          </a:p>
          <a:p>
            <a:pPr>
              <a:spcBef>
                <a:spcPct val="50000"/>
              </a:spcBef>
            </a:pPr>
            <a:r>
              <a:rPr lang="en-US" baseline="-25000">
                <a:latin typeface="Calibri" pitchFamily="34" charset="0"/>
              </a:rPr>
              <a:t> </a:t>
            </a:r>
            <a:endParaRPr lang="en-US">
              <a:latin typeface="Calibri" pitchFamily="34" charset="0"/>
            </a:endParaRPr>
          </a:p>
        </p:txBody>
      </p:sp>
      <p:pic>
        <p:nvPicPr>
          <p:cNvPr id="54274" name="Picture 4" descr="chemosynthesis.jpg"/>
          <p:cNvPicPr>
            <a:picLocks noChangeAspect="1"/>
          </p:cNvPicPr>
          <p:nvPr/>
        </p:nvPicPr>
        <p:blipFill>
          <a:blip r:embed="rId3" cstate="print"/>
          <a:srcRect l="41667"/>
          <a:stretch>
            <a:fillRect/>
          </a:stretch>
        </p:blipFill>
        <p:spPr bwMode="auto">
          <a:xfrm>
            <a:off x="4419600" y="2971800"/>
            <a:ext cx="4078288" cy="3276600"/>
          </a:xfrm>
          <a:prstGeom prst="rect">
            <a:avLst/>
          </a:prstGeom>
          <a:solidFill>
            <a:schemeClr val="bg1"/>
          </a:solidFill>
          <a:ln w="9525">
            <a:noFill/>
            <a:miter lim="800000"/>
            <a:headEnd/>
            <a:tailEnd/>
          </a:ln>
        </p:spPr>
      </p:pic>
      <p:pic>
        <p:nvPicPr>
          <p:cNvPr id="54275" name="Picture 1"/>
          <p:cNvPicPr>
            <a:picLocks noChangeAspect="1" noChangeArrowheads="1"/>
          </p:cNvPicPr>
          <p:nvPr/>
        </p:nvPicPr>
        <p:blipFill>
          <a:blip r:embed="rId4" cstate="print"/>
          <a:srcRect/>
          <a:stretch>
            <a:fillRect/>
          </a:stretch>
        </p:blipFill>
        <p:spPr bwMode="auto">
          <a:xfrm>
            <a:off x="457200" y="2971800"/>
            <a:ext cx="3457575"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Impacts on Ecosystems: Pesticide Use</a:t>
            </a:r>
            <a:endParaRPr lang="en-US" dirty="0"/>
          </a:p>
        </p:txBody>
      </p:sp>
      <p:pic>
        <p:nvPicPr>
          <p:cNvPr id="4" name="Content Placeholder 3" descr="ddt.jpg"/>
          <p:cNvPicPr>
            <a:picLocks noGrp="1" noChangeAspect="1"/>
          </p:cNvPicPr>
          <p:nvPr>
            <p:ph idx="1"/>
          </p:nvPr>
        </p:nvPicPr>
        <p:blipFill>
          <a:blip r:embed="rId2" cstate="print"/>
          <a:stretch>
            <a:fillRect/>
          </a:stretch>
        </p:blipFill>
        <p:spPr>
          <a:xfrm>
            <a:off x="0" y="1447800"/>
            <a:ext cx="9144000" cy="582168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868362"/>
          </a:xfrm>
        </p:spPr>
        <p:txBody>
          <a:bodyPr>
            <a:normAutofit/>
          </a:bodyPr>
          <a:lstStyle/>
          <a:p>
            <a:r>
              <a:rPr lang="en-US" sz="3200" dirty="0" smtClean="0"/>
              <a:t>Human Impacts on Ecosystems: Nutrient Pollution</a:t>
            </a:r>
            <a:endParaRPr lang="en-US" sz="3200" dirty="0"/>
          </a:p>
        </p:txBody>
      </p:sp>
      <p:sp>
        <p:nvSpPr>
          <p:cNvPr id="3" name="Content Placeholder 2"/>
          <p:cNvSpPr>
            <a:spLocks noGrp="1"/>
          </p:cNvSpPr>
          <p:nvPr>
            <p:ph idx="1"/>
          </p:nvPr>
        </p:nvSpPr>
        <p:spPr>
          <a:xfrm>
            <a:off x="457200" y="1143001"/>
            <a:ext cx="8229600" cy="1676400"/>
          </a:xfrm>
        </p:spPr>
        <p:txBody>
          <a:bodyPr>
            <a:normAutofit/>
          </a:bodyPr>
          <a:lstStyle/>
          <a:p>
            <a:pPr>
              <a:buNone/>
            </a:pPr>
            <a:r>
              <a:rPr lang="en-US" sz="2800" b="1" u="sng" dirty="0" smtClean="0"/>
              <a:t>Nutrient Pollution</a:t>
            </a:r>
            <a:r>
              <a:rPr lang="en-US" sz="2800" dirty="0" smtClean="0"/>
              <a:t>: excess nitrogen and phosphorus flow into aquatic ecosystems</a:t>
            </a:r>
          </a:p>
          <a:p>
            <a:endParaRPr lang="en-US" dirty="0" smtClean="0"/>
          </a:p>
          <a:p>
            <a:endParaRPr lang="en-US" dirty="0" smtClean="0"/>
          </a:p>
          <a:p>
            <a:endParaRPr lang="en-US" dirty="0"/>
          </a:p>
        </p:txBody>
      </p:sp>
      <p:pic>
        <p:nvPicPr>
          <p:cNvPr id="5" name="Picture 4" descr="culturaleutroph.jpg"/>
          <p:cNvPicPr>
            <a:picLocks noChangeAspect="1"/>
          </p:cNvPicPr>
          <p:nvPr/>
        </p:nvPicPr>
        <p:blipFill>
          <a:blip r:embed="rId2" cstate="print"/>
          <a:stretch>
            <a:fillRect/>
          </a:stretch>
        </p:blipFill>
        <p:spPr>
          <a:xfrm>
            <a:off x="2667000" y="2466975"/>
            <a:ext cx="6238875" cy="4391025"/>
          </a:xfrm>
          <a:prstGeom prst="rect">
            <a:avLst/>
          </a:prstGeom>
        </p:spPr>
      </p:pic>
      <p:sp>
        <p:nvSpPr>
          <p:cNvPr id="6" name="TextBox 5"/>
          <p:cNvSpPr txBox="1"/>
          <p:nvPr/>
        </p:nvSpPr>
        <p:spPr>
          <a:xfrm>
            <a:off x="457200" y="2362201"/>
            <a:ext cx="2133600" cy="2154436"/>
          </a:xfrm>
          <a:prstGeom prst="rect">
            <a:avLst/>
          </a:prstGeom>
          <a:noFill/>
        </p:spPr>
        <p:txBody>
          <a:bodyPr wrap="square" rtlCol="0">
            <a:spAutoFit/>
          </a:bodyPr>
          <a:lstStyle/>
          <a:p>
            <a:r>
              <a:rPr lang="en-US" sz="2000" dirty="0" smtClean="0"/>
              <a:t>How does the nitrogen and phosphorus get into the water? </a:t>
            </a:r>
          </a:p>
          <a:p>
            <a:r>
              <a:rPr lang="en-US" dirty="0" smtClean="0"/>
              <a:t/>
            </a:r>
            <a:br>
              <a:rPr lang="en-US" dirty="0" smtClean="0"/>
            </a:br>
            <a:endParaRPr lang="en-US" dirty="0" smtClean="0"/>
          </a:p>
          <a:p>
            <a:endParaRPr lang="en-US" dirty="0"/>
          </a:p>
        </p:txBody>
      </p:sp>
      <p:sp>
        <p:nvSpPr>
          <p:cNvPr id="8" name="TextBox 7"/>
          <p:cNvSpPr txBox="1"/>
          <p:nvPr/>
        </p:nvSpPr>
        <p:spPr>
          <a:xfrm>
            <a:off x="533400" y="3733800"/>
            <a:ext cx="1600200" cy="3416320"/>
          </a:xfrm>
          <a:prstGeom prst="rect">
            <a:avLst/>
          </a:prstGeom>
          <a:noFill/>
        </p:spPr>
        <p:txBody>
          <a:bodyPr wrap="square" rtlCol="0">
            <a:spAutoFit/>
          </a:bodyPr>
          <a:lstStyle/>
          <a:p>
            <a:r>
              <a:rPr lang="en-US" sz="2000" dirty="0" smtClean="0"/>
              <a:t>Runoff  from animal waste, fertilizers, and soaps</a:t>
            </a:r>
          </a:p>
          <a:p>
            <a:endParaRPr lang="en-US" sz="2000" dirty="0" smtClean="0"/>
          </a:p>
          <a:p>
            <a:r>
              <a:rPr lang="en-US" sz="1600" dirty="0" smtClean="0">
                <a:ln>
                  <a:solidFill>
                    <a:srgbClr val="FFFF00"/>
                  </a:solidFill>
                </a:ln>
              </a:rPr>
              <a:t>Video: </a:t>
            </a:r>
            <a:r>
              <a:rPr lang="en-US" sz="1400" dirty="0" smtClean="0">
                <a:ln>
                  <a:solidFill>
                    <a:srgbClr val="FFFF00"/>
                  </a:solidFill>
                </a:ln>
              </a:rPr>
              <a:t>EPA stop at 1:40</a:t>
            </a:r>
            <a:br>
              <a:rPr lang="en-US" sz="1400" dirty="0" smtClean="0">
                <a:ln>
                  <a:solidFill>
                    <a:srgbClr val="FFFF00"/>
                  </a:solidFill>
                </a:ln>
              </a:rPr>
            </a:br>
            <a:r>
              <a:rPr lang="en-US" sz="1400" dirty="0" smtClean="0">
                <a:ln>
                  <a:solidFill>
                    <a:srgbClr val="FFFF00"/>
                  </a:solidFill>
                </a:ln>
                <a:hlinkClick r:id="rId3"/>
              </a:rPr>
              <a:t>http://www.youtube.com/watch?v=vCicSNnKUvM</a:t>
            </a:r>
            <a:endParaRPr lang="en-US" sz="1400" dirty="0" smtClean="0">
              <a:ln>
                <a:solidFill>
                  <a:srgbClr val="FFFF00"/>
                </a:solidFill>
              </a:ln>
            </a:endParaRP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rmAutofit/>
          </a:bodyPr>
          <a:lstStyle/>
          <a:p>
            <a:r>
              <a:rPr lang="en-US" sz="3600" dirty="0" smtClean="0"/>
              <a:t>Effects of Nutrient Pollution= </a:t>
            </a:r>
            <a:r>
              <a:rPr lang="en-US" sz="3600" dirty="0" err="1" smtClean="0"/>
              <a:t>Eutrophication</a:t>
            </a:r>
            <a:endParaRPr lang="en-US" sz="3600" dirty="0"/>
          </a:p>
        </p:txBody>
      </p:sp>
      <p:sp>
        <p:nvSpPr>
          <p:cNvPr id="3" name="Content Placeholder 2"/>
          <p:cNvSpPr>
            <a:spLocks noGrp="1"/>
          </p:cNvSpPr>
          <p:nvPr>
            <p:ph idx="1"/>
          </p:nvPr>
        </p:nvSpPr>
        <p:spPr>
          <a:xfrm>
            <a:off x="6019800" y="762000"/>
            <a:ext cx="3124200" cy="4876800"/>
          </a:xfrm>
        </p:spPr>
        <p:txBody>
          <a:bodyPr>
            <a:noAutofit/>
          </a:bodyPr>
          <a:lstStyle/>
          <a:p>
            <a:pPr marL="514350" indent="-514350">
              <a:buNone/>
            </a:pPr>
            <a:r>
              <a:rPr lang="en-US" sz="2200" dirty="0" smtClean="0"/>
              <a:t>Steps of </a:t>
            </a:r>
            <a:r>
              <a:rPr lang="en-US" sz="2200" dirty="0" err="1" smtClean="0"/>
              <a:t>Eutrophication</a:t>
            </a:r>
            <a:endParaRPr lang="en-US" sz="2200" dirty="0" smtClean="0"/>
          </a:p>
          <a:p>
            <a:pPr marL="514350" indent="-514350">
              <a:buFont typeface="+mj-lt"/>
              <a:buAutoNum type="arabicPeriod"/>
            </a:pPr>
            <a:r>
              <a:rPr lang="en-US" sz="2200" dirty="0" smtClean="0"/>
              <a:t>Nitrogen and Phosphorus enter the water.</a:t>
            </a:r>
          </a:p>
          <a:p>
            <a:pPr marL="514350" indent="-514350">
              <a:buFont typeface="+mj-lt"/>
              <a:buAutoNum type="arabicPeriod"/>
            </a:pPr>
            <a:r>
              <a:rPr lang="en-US" sz="2200" dirty="0" smtClean="0"/>
              <a:t>Increase in algae (phytoplankton)</a:t>
            </a:r>
          </a:p>
          <a:p>
            <a:pPr marL="514350" indent="-514350">
              <a:buFont typeface="+mj-lt"/>
              <a:buAutoNum type="arabicPeriod"/>
            </a:pPr>
            <a:r>
              <a:rPr lang="en-US" sz="2200" dirty="0" smtClean="0"/>
              <a:t>Algae dies</a:t>
            </a:r>
          </a:p>
          <a:p>
            <a:pPr marL="514350" indent="-514350">
              <a:buFont typeface="+mj-lt"/>
              <a:buAutoNum type="arabicPeriod"/>
            </a:pPr>
            <a:r>
              <a:rPr lang="en-US" sz="2200" dirty="0" smtClean="0"/>
              <a:t>Lots of bacteria that decompose algae remove oxygen from water</a:t>
            </a:r>
          </a:p>
          <a:p>
            <a:pPr marL="514350" indent="-514350">
              <a:buFont typeface="+mj-lt"/>
              <a:buAutoNum type="arabicPeriod"/>
            </a:pPr>
            <a:r>
              <a:rPr lang="en-US" sz="2200" dirty="0" smtClean="0"/>
              <a:t>No oxygen for the fish or other animals, so they die. </a:t>
            </a:r>
          </a:p>
          <a:p>
            <a:pPr marL="514350" indent="-514350">
              <a:buFont typeface="+mj-lt"/>
              <a:buAutoNum type="arabicPeriod"/>
            </a:pPr>
            <a:r>
              <a:rPr lang="en-US" sz="2200" dirty="0" smtClean="0"/>
              <a:t>No oxygen= dead zone</a:t>
            </a:r>
            <a:endParaRPr lang="en-US" sz="2200" dirty="0"/>
          </a:p>
        </p:txBody>
      </p:sp>
      <p:pic>
        <p:nvPicPr>
          <p:cNvPr id="76802" name="Picture 2" descr="http://eutrophicationhumaneffect.files.wordpress.com/2012/05/eutrophication.jpg"/>
          <p:cNvPicPr>
            <a:picLocks noChangeAspect="1" noChangeArrowheads="1"/>
          </p:cNvPicPr>
          <p:nvPr/>
        </p:nvPicPr>
        <p:blipFill>
          <a:blip r:embed="rId2" cstate="print"/>
          <a:srcRect/>
          <a:stretch>
            <a:fillRect/>
          </a:stretch>
        </p:blipFill>
        <p:spPr bwMode="auto">
          <a:xfrm>
            <a:off x="0" y="914400"/>
            <a:ext cx="5410200" cy="5181600"/>
          </a:xfrm>
          <a:prstGeom prst="rect">
            <a:avLst/>
          </a:prstGeom>
          <a:noFill/>
        </p:spPr>
      </p:pic>
      <p:sp>
        <p:nvSpPr>
          <p:cNvPr id="5" name="TextBox 4"/>
          <p:cNvSpPr txBox="1"/>
          <p:nvPr/>
        </p:nvSpPr>
        <p:spPr>
          <a:xfrm>
            <a:off x="685800" y="6019800"/>
            <a:ext cx="7848600" cy="1046440"/>
          </a:xfrm>
          <a:prstGeom prst="rect">
            <a:avLst/>
          </a:prstGeom>
          <a:noFill/>
        </p:spPr>
        <p:txBody>
          <a:bodyPr wrap="square" rtlCol="0">
            <a:spAutoFit/>
          </a:bodyPr>
          <a:lstStyle/>
          <a:p>
            <a:r>
              <a:rPr lang="en-US" sz="1100" dirty="0" smtClean="0"/>
              <a:t>Video on </a:t>
            </a:r>
            <a:r>
              <a:rPr lang="en-US" sz="1100" dirty="0" err="1" smtClean="0"/>
              <a:t>eutrophication</a:t>
            </a:r>
            <a:r>
              <a:rPr lang="en-US" sz="1100" dirty="0" smtClean="0"/>
              <a:t> and the Chesapeake Bay</a:t>
            </a:r>
            <a:br>
              <a:rPr lang="en-US" sz="1100" dirty="0" smtClean="0"/>
            </a:br>
            <a:r>
              <a:rPr lang="en-US" sz="1100" dirty="0" smtClean="0"/>
              <a:t>This 8 minute video clip shows how NASA is helping to monitor the health of Chesapeake Bay. </a:t>
            </a:r>
          </a:p>
          <a:p>
            <a:r>
              <a:rPr lang="en-US" sz="1100" dirty="0" smtClean="0"/>
              <a:t>It includes </a:t>
            </a:r>
            <a:r>
              <a:rPr lang="en-US" sz="1100" dirty="0" err="1" smtClean="0"/>
              <a:t>eutrophication</a:t>
            </a:r>
            <a:r>
              <a:rPr lang="en-US" sz="1100" dirty="0" smtClean="0"/>
              <a:t> and attempts to restore native </a:t>
            </a:r>
            <a:r>
              <a:rPr lang="en-US" sz="1100" dirty="0" err="1" smtClean="0"/>
              <a:t>oystersNASA</a:t>
            </a:r>
            <a:r>
              <a:rPr lang="en-US" sz="1100" dirty="0" smtClean="0"/>
              <a:t>: </a:t>
            </a:r>
          </a:p>
          <a:p>
            <a:r>
              <a:rPr lang="en-US" sz="1100" dirty="0" smtClean="0">
                <a:hlinkClick r:id="rId3"/>
              </a:rPr>
              <a:t>http://www.nasa.gov/audience/foreducators/nasaeclips/search.html?terms=chesapeake%20bay</a:t>
            </a:r>
            <a:endParaRPr lang="en-US" sz="1100"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3275</Words>
  <Application>Microsoft Office PowerPoint</Application>
  <PresentationFormat>On-screen Show (4:3)</PresentationFormat>
  <Paragraphs>534</Paragraphs>
  <Slides>60</Slides>
  <Notes>20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Ecosystems and Sustainability</vt:lpstr>
      <vt:lpstr>Slide 2</vt:lpstr>
      <vt:lpstr>Human Impacts on Ecosystems: Invasive Species</vt:lpstr>
      <vt:lpstr>Human Impacts on Ecosystems: Deforestation</vt:lpstr>
      <vt:lpstr>Human Impacts on Ecosystems: Loss of Biodiversity</vt:lpstr>
      <vt:lpstr>Slide 6</vt:lpstr>
      <vt:lpstr>Human Impacts on Ecosystems: Pesticide Use</vt:lpstr>
      <vt:lpstr>Human Impacts on Ecosystems: Nutrient Pollution</vt:lpstr>
      <vt:lpstr>Effects of Nutrient Pollution= Eutrophication</vt:lpstr>
      <vt:lpstr>Human Impacts on Ecosystems in North Carolina</vt:lpstr>
      <vt:lpstr>Human Impacts on Ecosystems in North Carolina</vt:lpstr>
      <vt:lpstr>Human Impacts on Ecosystems in North Carolina </vt:lpstr>
      <vt:lpstr>Causes of Acid Rain</vt:lpstr>
      <vt:lpstr>Slide 14</vt:lpstr>
      <vt:lpstr>Slide 15</vt:lpstr>
      <vt:lpstr>Slide 16</vt:lpstr>
      <vt:lpstr>Slide 17</vt:lpstr>
      <vt:lpstr>Slide 18</vt:lpstr>
      <vt:lpstr>Energy in Ecosystems </vt:lpstr>
      <vt:lpstr>Slide 20</vt:lpstr>
      <vt:lpstr>Slide 21</vt:lpstr>
      <vt:lpstr>Slide 22</vt:lpstr>
      <vt:lpstr>Slide 23</vt:lpstr>
      <vt:lpstr>Slide 24</vt:lpstr>
      <vt:lpstr>Slide 25</vt:lpstr>
      <vt:lpstr>What shapes an Ecosystem?</vt:lpstr>
      <vt:lpstr>Slide 27</vt:lpstr>
      <vt:lpstr>Slide 28</vt:lpstr>
      <vt:lpstr>Slide 29</vt:lpstr>
      <vt:lpstr>Slide 30</vt:lpstr>
      <vt:lpstr>Age Structure Diagrams</vt:lpstr>
      <vt:lpstr>Slide 32</vt:lpstr>
      <vt:lpstr>Slide 33</vt:lpstr>
      <vt:lpstr>Slide 34</vt:lpstr>
      <vt:lpstr>Slide 35</vt:lpstr>
      <vt:lpstr>Slide 36</vt:lpstr>
      <vt:lpstr>Slide 37</vt:lpstr>
      <vt:lpstr>E N E R G Y</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abolchalk</dc:creator>
  <cp:lastModifiedBy>abolchalk</cp:lastModifiedBy>
  <cp:revision>120</cp:revision>
  <dcterms:created xsi:type="dcterms:W3CDTF">2012-08-23T12:47:27Z</dcterms:created>
  <dcterms:modified xsi:type="dcterms:W3CDTF">2014-02-10T19:13:23Z</dcterms:modified>
</cp:coreProperties>
</file>