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8"/>
  </p:notesMasterIdLst>
  <p:handoutMasterIdLst>
    <p:handoutMasterId r:id="rId19"/>
  </p:handoutMasterIdLst>
  <p:sldIdLst>
    <p:sldId id="281" r:id="rId2"/>
    <p:sldId id="282" r:id="rId3"/>
    <p:sldId id="263" r:id="rId4"/>
    <p:sldId id="275" r:id="rId5"/>
    <p:sldId id="261" r:id="rId6"/>
    <p:sldId id="271" r:id="rId7"/>
    <p:sldId id="276" r:id="rId8"/>
    <p:sldId id="277" r:id="rId9"/>
    <p:sldId id="278" r:id="rId10"/>
    <p:sldId id="262" r:id="rId11"/>
    <p:sldId id="279" r:id="rId12"/>
    <p:sldId id="272" r:id="rId13"/>
    <p:sldId id="270" r:id="rId14"/>
    <p:sldId id="273" r:id="rId15"/>
    <p:sldId id="280" r:id="rId16"/>
    <p:sldId id="27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585" autoAdjust="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F7C0D9-1404-4803-9492-C2C680CDAACA}" type="datetimeFigureOut">
              <a:rPr lang="en-US"/>
              <a:pPr>
                <a:defRPr/>
              </a:pPr>
              <a:t>2/20/2013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9CFB32-DC45-4214-AE60-A3E9A5F0C4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FC0F62-FF67-4338-92E8-94AABB46E02B}" type="datetimeFigureOut">
              <a:rPr lang="en-US"/>
              <a:pPr>
                <a:defRPr/>
              </a:pPr>
              <a:t>2/20/2013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0C74CD-5BA9-4338-9C57-C61AD3B406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035BF2-0690-4FED-898D-84BCB31437C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530730-4FBD-4698-9041-A8DA00C175F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5C4C4B-780F-43AF-9350-0698EF0FF3A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39A506-1FDF-4151-8163-3D7770DF8D3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23F7AA-C02F-4B51-B16D-38F7B3BF88D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94DA5-2F01-4F36-A9CE-8EAF2E77D14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712589-6A41-4618-B14A-B523EC56E40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1F74F2-32EC-400C-AE25-73D4ED5DE17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6E45AE-A3AE-4876-B7E3-E02522505BD3}" type="slidenum">
              <a:rPr lang="en-US" sz="1200"/>
              <a:pPr algn="r"/>
              <a:t>16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9321-AF64-4CB0-9CFF-12F412ACE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7B42-B2B6-47ED-B0E2-5997DC829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F986-A5BE-4E05-BE58-08C5216AF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1881-FA9F-4E0B-A195-BB0AE4101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F6EE-5337-4A80-8E02-D13B275EA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E6C4-0799-4394-A698-B7C31BF77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E147-0ACA-430A-A177-FF1089B1F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F64E-973E-41BD-A42B-769297489A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2B90-A8B2-4491-9184-491D864FA8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94AD-58A9-40DD-8E38-A017CDC3C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8A142-A88F-446B-98CA-E396BC542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9DF88D-4154-4E02-A1FA-2B86FD4B4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farm4.static.flickr.com/3101/3109866149_2dc2a7083f.jpg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farm4.static.flickr.com/3127/2913183206_b332a11e0d.jpg?v=0" TargetMode="Externa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hyperlink" Target="http://www.connecticutvalleybiological.com/images/L3250_termites.001.jpg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038600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-108" charset="2"/>
              <a:buNone/>
            </a:pPr>
            <a:r>
              <a:rPr lang="en-US" sz="3200" b="1" u="sng" smtClean="0"/>
              <a:t>ACID</a:t>
            </a:r>
          </a:p>
          <a:p>
            <a:pPr eaLnBrk="1" hangingPunct="1">
              <a:lnSpc>
                <a:spcPct val="90000"/>
              </a:lnSpc>
              <a:buFont typeface="Wingdings" pitchFamily="-108" charset="2"/>
              <a:buNone/>
            </a:pPr>
            <a:r>
              <a:rPr lang="en-US" smtClean="0"/>
              <a:t>pH: 1-6</a:t>
            </a:r>
          </a:p>
          <a:p>
            <a:pPr eaLnBrk="1" hangingPunct="1">
              <a:lnSpc>
                <a:spcPct val="90000"/>
              </a:lnSpc>
              <a:buFont typeface="Wingdings" pitchFamily="-108" charset="2"/>
              <a:buNone/>
            </a:pPr>
            <a:r>
              <a:rPr lang="en-US" smtClean="0"/>
              <a:t>Gives H+ to a solution</a:t>
            </a:r>
          </a:p>
          <a:p>
            <a:pPr eaLnBrk="1" hangingPunct="1">
              <a:lnSpc>
                <a:spcPct val="90000"/>
              </a:lnSpc>
              <a:buFont typeface="Symbol" pitchFamily="-108" charset="2"/>
              <a:buNone/>
            </a:pPr>
            <a:endParaRPr lang="en-US" smtClean="0">
              <a:sym typeface="Wingdings" pitchFamily="-108" charset="2"/>
            </a:endParaRPr>
          </a:p>
          <a:p>
            <a:pPr eaLnBrk="1" hangingPunct="1">
              <a:lnSpc>
                <a:spcPct val="90000"/>
              </a:lnSpc>
              <a:buFont typeface="Symbol" pitchFamily="-108" charset="2"/>
              <a:buNone/>
            </a:pPr>
            <a:r>
              <a:rPr lang="en-US" smtClean="0">
                <a:sym typeface="Wingdings" pitchFamily="-108" charset="2"/>
              </a:rPr>
              <a:t></a:t>
            </a:r>
            <a:r>
              <a:rPr lang="en-US" smtClean="0"/>
              <a:t>strong acids can burn</a:t>
            </a:r>
          </a:p>
          <a:p>
            <a:pPr eaLnBrk="1" hangingPunct="1">
              <a:lnSpc>
                <a:spcPct val="90000"/>
              </a:lnSpc>
              <a:buFont typeface="Symbol" pitchFamily="-108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Symbol" pitchFamily="-108" charset="2"/>
              <a:buNone/>
            </a:pPr>
            <a:r>
              <a:rPr lang="en-US" smtClean="0"/>
              <a:t>Ex:</a:t>
            </a:r>
            <a:r>
              <a:rPr lang="en-US" sz="2400" smtClean="0"/>
              <a:t> lemon juice, stomach acid</a:t>
            </a:r>
          </a:p>
          <a:p>
            <a:pPr eaLnBrk="1" hangingPunct="1">
              <a:lnSpc>
                <a:spcPct val="90000"/>
              </a:lnSpc>
              <a:buFont typeface="Wingdings" pitchFamily="-108" charset="2"/>
              <a:buNone/>
            </a:pPr>
            <a:endParaRPr lang="en-US" sz="2400" smtClean="0"/>
          </a:p>
          <a:p>
            <a:pPr algn="ctr" eaLnBrk="1" hangingPunct="1">
              <a:lnSpc>
                <a:spcPct val="90000"/>
              </a:lnSpc>
              <a:buFont typeface="Wingdings" pitchFamily="-108" charset="2"/>
              <a:buNone/>
            </a:pPr>
            <a:endParaRPr lang="en-US" sz="2400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0"/>
            <a:ext cx="4038600" cy="4530725"/>
          </a:xfrm>
        </p:spPr>
        <p:txBody>
          <a:bodyPr/>
          <a:lstStyle/>
          <a:p>
            <a:pPr algn="ctr" eaLnBrk="1" hangingPunct="1">
              <a:buFont typeface="Wingdings" pitchFamily="-108" charset="2"/>
              <a:buNone/>
            </a:pPr>
            <a:r>
              <a:rPr lang="en-US" sz="3200" b="1" u="sng" smtClean="0"/>
              <a:t>BASE</a:t>
            </a:r>
          </a:p>
          <a:p>
            <a:pPr eaLnBrk="1" hangingPunct="1">
              <a:buFont typeface="Wingdings" pitchFamily="-108" charset="2"/>
              <a:buNone/>
            </a:pPr>
            <a:r>
              <a:rPr lang="en-US" smtClean="0"/>
              <a:t>pH: 8-14</a:t>
            </a:r>
          </a:p>
          <a:p>
            <a:pPr eaLnBrk="1" hangingPunct="1">
              <a:buFont typeface="Wingdings" pitchFamily="-108" charset="2"/>
              <a:buNone/>
            </a:pPr>
            <a:r>
              <a:rPr lang="en-US" smtClean="0"/>
              <a:t>Removes H+ from a solution making -OH</a:t>
            </a:r>
          </a:p>
          <a:p>
            <a:pPr eaLnBrk="1" hangingPunct="1">
              <a:buFont typeface="Symbol" pitchFamily="-108" charset="2"/>
              <a:buNone/>
            </a:pPr>
            <a:r>
              <a:rPr lang="en-US" smtClean="0">
                <a:sym typeface="Wingdings" pitchFamily="-108" charset="2"/>
              </a:rPr>
              <a:t></a:t>
            </a:r>
            <a:r>
              <a:rPr lang="en-US" smtClean="0"/>
              <a:t>Soapy, used for cleaning</a:t>
            </a:r>
          </a:p>
          <a:p>
            <a:pPr eaLnBrk="1" hangingPunct="1">
              <a:buFont typeface="Symbol" pitchFamily="-108" charset="2"/>
              <a:buNone/>
            </a:pPr>
            <a:r>
              <a:rPr lang="en-US" smtClean="0"/>
              <a:t>Ex:</a:t>
            </a:r>
            <a:r>
              <a:rPr lang="en-US" sz="2400" smtClean="0"/>
              <a:t>  NaOH, ammonia</a:t>
            </a:r>
          </a:p>
          <a:p>
            <a:pPr eaLnBrk="1" hangingPunct="1">
              <a:buFont typeface="Wingdings" pitchFamily="-108" charset="2"/>
              <a:buNone/>
            </a:pPr>
            <a:endParaRPr lang="en-US" sz="2400" smtClean="0"/>
          </a:p>
          <a:p>
            <a:pPr eaLnBrk="1" hangingPunct="1">
              <a:buFont typeface="Wingdings" pitchFamily="-108" charset="2"/>
              <a:buNone/>
            </a:pPr>
            <a:endParaRPr lang="en-US" sz="3200" u="sng" smtClean="0"/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4267200" y="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4953000"/>
            <a:ext cx="9144000" cy="1600200"/>
            <a:chOff x="0" y="4953000"/>
            <a:chExt cx="9144000" cy="1600200"/>
          </a:xfrm>
        </p:grpSpPr>
        <p:sp>
          <p:nvSpPr>
            <p:cNvPr id="2056" name="Text Box 13"/>
            <p:cNvSpPr txBox="1">
              <a:spLocks noChangeArrowheads="1"/>
            </p:cNvSpPr>
            <p:nvPr/>
          </p:nvSpPr>
          <p:spPr bwMode="auto">
            <a:xfrm>
              <a:off x="3276600" y="4953000"/>
              <a:ext cx="2133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7</a:t>
              </a:r>
            </a:p>
          </p:txBody>
        </p:sp>
        <p:sp>
          <p:nvSpPr>
            <p:cNvPr id="2057" name="TextBox 10"/>
            <p:cNvSpPr txBox="1">
              <a:spLocks noChangeArrowheads="1"/>
            </p:cNvSpPr>
            <p:nvPr/>
          </p:nvSpPr>
          <p:spPr bwMode="auto">
            <a:xfrm>
              <a:off x="3810000" y="5867400"/>
              <a:ext cx="990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Neutral H2O</a:t>
              </a:r>
            </a:p>
          </p:txBody>
        </p:sp>
        <p:sp>
          <p:nvSpPr>
            <p:cNvPr id="2058" name="Text Box 13"/>
            <p:cNvSpPr txBox="1">
              <a:spLocks noChangeArrowheads="1"/>
            </p:cNvSpPr>
            <p:nvPr/>
          </p:nvSpPr>
          <p:spPr bwMode="auto">
            <a:xfrm>
              <a:off x="0" y="4953000"/>
              <a:ext cx="2133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0</a:t>
              </a:r>
            </a:p>
          </p:txBody>
        </p:sp>
        <p:sp>
          <p:nvSpPr>
            <p:cNvPr id="2059" name="Text Box 13"/>
            <p:cNvSpPr txBox="1">
              <a:spLocks noChangeArrowheads="1"/>
            </p:cNvSpPr>
            <p:nvPr/>
          </p:nvSpPr>
          <p:spPr bwMode="auto">
            <a:xfrm>
              <a:off x="7010400" y="4953000"/>
              <a:ext cx="2133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14</a:t>
              </a:r>
            </a:p>
          </p:txBody>
        </p:sp>
        <p:sp>
          <p:nvSpPr>
            <p:cNvPr id="2060" name="AutoShape 16"/>
            <p:cNvSpPr>
              <a:spLocks noChangeArrowheads="1"/>
            </p:cNvSpPr>
            <p:nvPr/>
          </p:nvSpPr>
          <p:spPr bwMode="auto">
            <a:xfrm>
              <a:off x="4724400" y="5181600"/>
              <a:ext cx="2895600" cy="228600"/>
            </a:xfrm>
            <a:prstGeom prst="rightArrow">
              <a:avLst>
                <a:gd name="adj1" fmla="val 50000"/>
                <a:gd name="adj2" fmla="val 3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AutoShape 17"/>
            <p:cNvSpPr>
              <a:spLocks noChangeArrowheads="1"/>
            </p:cNvSpPr>
            <p:nvPr/>
          </p:nvSpPr>
          <p:spPr bwMode="auto">
            <a:xfrm>
              <a:off x="1371600" y="5181600"/>
              <a:ext cx="2667000" cy="228600"/>
            </a:xfrm>
            <a:prstGeom prst="leftArrow">
              <a:avLst>
                <a:gd name="adj1" fmla="val 50000"/>
                <a:gd name="adj2" fmla="val 29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AutoShape 18"/>
            <p:cNvSpPr>
              <a:spLocks noChangeArrowheads="1"/>
            </p:cNvSpPr>
            <p:nvPr/>
          </p:nvSpPr>
          <p:spPr bwMode="auto">
            <a:xfrm>
              <a:off x="4800600" y="6248400"/>
              <a:ext cx="2209800" cy="228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135491975 h 21600"/>
                <a:gd name="T4" fmla="*/ 2147483647 w 21600"/>
                <a:gd name="T5" fmla="*/ 270983951 h 21600"/>
                <a:gd name="T6" fmla="*/ 2147483647 w 21600"/>
                <a:gd name="T7" fmla="*/ 13549197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Text Box 13"/>
            <p:cNvSpPr txBox="1">
              <a:spLocks noChangeArrowheads="1"/>
            </p:cNvSpPr>
            <p:nvPr/>
          </p:nvSpPr>
          <p:spPr bwMode="auto">
            <a:xfrm>
              <a:off x="7010400" y="6096000"/>
              <a:ext cx="2133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More Basic</a:t>
              </a:r>
            </a:p>
          </p:txBody>
        </p:sp>
        <p:sp>
          <p:nvSpPr>
            <p:cNvPr id="2064" name="Text Box 13"/>
            <p:cNvSpPr txBox="1">
              <a:spLocks noChangeArrowheads="1"/>
            </p:cNvSpPr>
            <p:nvPr/>
          </p:nvSpPr>
          <p:spPr bwMode="auto">
            <a:xfrm>
              <a:off x="0" y="6019800"/>
              <a:ext cx="2133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More Acidic</a:t>
              </a:r>
            </a:p>
          </p:txBody>
        </p:sp>
        <p:sp>
          <p:nvSpPr>
            <p:cNvPr id="2065" name="AutoShape 21"/>
            <p:cNvSpPr>
              <a:spLocks noChangeArrowheads="1"/>
            </p:cNvSpPr>
            <p:nvPr/>
          </p:nvSpPr>
          <p:spPr bwMode="auto">
            <a:xfrm rot="10800000">
              <a:off x="1905000" y="6248400"/>
              <a:ext cx="1981200" cy="228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135491975 h 21600"/>
                <a:gd name="T4" fmla="*/ 2147483647 w 21600"/>
                <a:gd name="T5" fmla="*/ 270983951 h 21600"/>
                <a:gd name="T6" fmla="*/ 2147483647 w 21600"/>
                <a:gd name="T7" fmla="*/ 13549197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http://thehobbeehive.files.wordpress.com/2010/10/avocado-gazpacho-cold-soup-cucumber-fresh-healthy-easy-natural-sweet-spicy-summer-walnuts-cilantro-tone-it-up-we-love-food-fri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267200"/>
            <a:ext cx="17526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152400" y="685800"/>
            <a:ext cx="6248400" cy="73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endParaRPr lang="en-US" sz="2000" b="1" u="sng" dirty="0"/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en-US" dirty="0"/>
              <a:t>Compounds made of C, H, and O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en-US" dirty="0"/>
              <a:t>Used for long term energy storage, insulation and protective coatings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en-US" dirty="0"/>
              <a:t>Foods with the high amount of lipids have the greatest potential energy available.  Ex. Peanuts and Avocados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en-US" dirty="0"/>
              <a:t> Lipids are non-polar &amp; </a:t>
            </a:r>
            <a:r>
              <a:rPr lang="en-US" b="1" dirty="0"/>
              <a:t>do not dissolve in water </a:t>
            </a:r>
            <a:r>
              <a:rPr lang="en-US" dirty="0"/>
              <a:t>(water is polar, likes dissolve likes)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indent="22225">
              <a:spcBef>
                <a:spcPts val="0"/>
              </a:spcBef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pPr eaLnBrk="1" hangingPunct="1"/>
            <a:r>
              <a:rPr lang="en-US" smtClean="0"/>
              <a:t>	</a:t>
            </a:r>
            <a:r>
              <a:rPr lang="en-US" b="1" smtClean="0">
                <a:solidFill>
                  <a:srgbClr val="0070C0"/>
                </a:solidFill>
              </a:rPr>
              <a:t>Lipids</a:t>
            </a:r>
            <a:r>
              <a:rPr lang="en-US" smtClean="0"/>
              <a:t>		</a:t>
            </a:r>
          </a:p>
        </p:txBody>
      </p:sp>
      <p:pic>
        <p:nvPicPr>
          <p:cNvPr id="9221" name="Picture 9" descr="http://www.wizardrecipes.com/blog/wp-content/uploads/2010/08/foods-high-in-saturated-f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-152400"/>
            <a:ext cx="19669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981200"/>
            <a:ext cx="17160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http://static.howstuffworks.com/gif/walrus-4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905000"/>
            <a:ext cx="2133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http://3.bp.blogspot.com/_inwdIe1giWk/SZkzg8iICBI/AAAAAAAAK9g/ZGXbm6IqqFo/s320/Fin+Whale.JPG"/>
          <p:cNvPicPr>
            <a:picLocks noChangeAspect="1" noChangeArrowheads="1"/>
          </p:cNvPicPr>
          <p:nvPr/>
        </p:nvPicPr>
        <p:blipFill>
          <a:blip r:embed="rId8" cstate="print"/>
          <a:srcRect t="14598" b="32848"/>
          <a:stretch>
            <a:fillRect/>
          </a:stretch>
        </p:blipFill>
        <p:spPr bwMode="auto">
          <a:xfrm>
            <a:off x="533400" y="2057400"/>
            <a:ext cx="2801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http://novocreamseparators.com/blog/wp-content/uploads/2009/10/oil-and-water1.jpg"/>
          <p:cNvPicPr>
            <a:picLocks noChangeAspect="1" noChangeArrowheads="1"/>
          </p:cNvPicPr>
          <p:nvPr/>
        </p:nvPicPr>
        <p:blipFill>
          <a:blip r:embed="rId9" cstate="print"/>
          <a:srcRect l="14667"/>
          <a:stretch>
            <a:fillRect/>
          </a:stretch>
        </p:blipFill>
        <p:spPr bwMode="auto">
          <a:xfrm>
            <a:off x="6477000" y="5181600"/>
            <a:ext cx="19827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http://www.birdsong-peanuts.com/images/peanut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4419600"/>
            <a:ext cx="16605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486400" cy="4525963"/>
          </a:xfrm>
        </p:spPr>
        <p:txBody>
          <a:bodyPr/>
          <a:lstStyle/>
          <a:p>
            <a:pPr marL="36576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0070C0"/>
                </a:solidFill>
              </a:rPr>
              <a:t>Fatty Acids </a:t>
            </a:r>
            <a:r>
              <a:rPr lang="en-US" sz="2000" dirty="0" smtClean="0"/>
              <a:t>are monomers of most lipids (sometimes glycerol)</a:t>
            </a:r>
          </a:p>
          <a:p>
            <a:pPr marL="365760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dirty="0" smtClean="0"/>
              <a:t>Fatty Acids can be a(n):</a:t>
            </a:r>
          </a:p>
          <a:p>
            <a:pPr marL="365760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dirty="0" smtClean="0"/>
              <a:t>1.  (Fats) -- Saturated Fatty Acid - no double bonds- holds maximum amount of </a:t>
            </a:r>
            <a:r>
              <a:rPr lang="en-US" sz="2000" dirty="0" err="1" smtClean="0"/>
              <a:t>hydrogens</a:t>
            </a:r>
            <a:r>
              <a:rPr lang="en-US" sz="2000" dirty="0" smtClean="0"/>
              <a:t>, solid at room temperature </a:t>
            </a:r>
            <a:br>
              <a:rPr lang="en-US" sz="2000" dirty="0" smtClean="0"/>
            </a:br>
            <a:endParaRPr lang="en-US" sz="2000" dirty="0" smtClean="0"/>
          </a:p>
          <a:p>
            <a:pPr marL="365760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dirty="0" smtClean="0"/>
              <a:t>2.  (Oils) -- Unsaturated Fatty Acid - one or more double bonds, creating a bend in the molecule, holds fewer </a:t>
            </a:r>
            <a:r>
              <a:rPr lang="en-US" sz="2000" dirty="0" err="1" smtClean="0"/>
              <a:t>hydrogens</a:t>
            </a:r>
            <a:r>
              <a:rPr lang="en-US" sz="2000" dirty="0" smtClean="0"/>
              <a:t>, liquid at room temperature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43" name="Picture 4" descr="fatty acid - 3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181600"/>
            <a:ext cx="20986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http://hyperphysics.phy-astr.gsu.edu/hbase/organic/imgorg/lip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351338"/>
            <a:ext cx="40386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itle 7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70C0"/>
                </a:solidFill>
              </a:rPr>
              <a:t>Types of Lipids</a:t>
            </a:r>
          </a:p>
        </p:txBody>
      </p:sp>
      <p:pic>
        <p:nvPicPr>
          <p:cNvPr id="49156" name="Picture 4" descr="http://www.diseaseproof.com/MSNba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71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http://blog.foodnetwork.com/healthyeats/files/2009/03/butter_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295400"/>
            <a:ext cx="12144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http://s3.amazonaws.com/curbly_uploads_production/photos/0000/0010/5837/how-olive-oil-works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124200"/>
            <a:ext cx="170338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1910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Lipids continued…	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914400"/>
            <a:ext cx="8382000" cy="3554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dirty="0"/>
              <a:t>The body breaks down C-H bonds to produce energy, unsaturated fatty acids have less C-H bonds so they give less energy.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Types of Lipids: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dirty="0"/>
              <a:t>3.  Waxes - water proofing (skin, fur, feathers) protective coating on plants.</a:t>
            </a:r>
            <a:br>
              <a:rPr lang="en-US" dirty="0"/>
            </a:br>
            <a:endParaRPr lang="en-US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/>
              <a:t>4.  Steroids </a:t>
            </a:r>
            <a:r>
              <a:rPr lang="en-US" dirty="0"/>
              <a:t>– Maintain and control functions throughout the body.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dirty="0"/>
              <a:t>	Ex. Cholesterol &amp; sex hormones (testosterone and estrogen)</a:t>
            </a:r>
            <a:r>
              <a:rPr lang="en-US" b="1" dirty="0"/>
              <a:t>		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en-US" dirty="0"/>
          </a:p>
        </p:txBody>
      </p:sp>
      <p:pic>
        <p:nvPicPr>
          <p:cNvPr id="7173" name="Picture 5" descr="http://www.deo.ucsf.edu/images/charts/4.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2514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http://www.benettontalk.com/wp-content/uploads/2008/08/earwax_on_sw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590800"/>
            <a:ext cx="14398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1447800"/>
            <a:ext cx="8763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http://dropyourbloodpressure.net/wp-content/uploads/2010/06/low-cholesterol-diet-lower-high-blood-pressure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886200"/>
            <a:ext cx="18303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114800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Nucleic Acid			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304800" y="685800"/>
            <a:ext cx="56388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/>
              <a:t>Large polymer molecule made of C, H, O, N, and P atoms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/>
              <a:t>Chains of Monomer called </a:t>
            </a:r>
            <a:r>
              <a:rPr lang="en-US" sz="2400" b="1" i="1">
                <a:solidFill>
                  <a:srgbClr val="0070C0"/>
                </a:solidFill>
              </a:rPr>
              <a:t>nucleotides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/>
              <a:t>Include a phosphate group, sugar and a nitrogen base</a:t>
            </a:r>
          </a:p>
          <a:p>
            <a:pPr marL="342900" indent="-342900">
              <a:spcBef>
                <a:spcPct val="50000"/>
              </a:spcBef>
            </a:pPr>
            <a:endParaRPr lang="en-US" sz="2000" b="1"/>
          </a:p>
          <a:p>
            <a:pPr marL="342900" indent="-342900">
              <a:spcBef>
                <a:spcPct val="50000"/>
              </a:spcBef>
            </a:pPr>
            <a:endParaRPr lang="en-US" sz="2000" b="1"/>
          </a:p>
          <a:p>
            <a:pPr marL="342900" indent="-342900">
              <a:spcBef>
                <a:spcPct val="50000"/>
              </a:spcBef>
            </a:pPr>
            <a:r>
              <a:rPr lang="en-US" sz="2000" b="1"/>
              <a:t>Types of Nucleic acids:</a:t>
            </a:r>
          </a:p>
          <a:p>
            <a:pPr marL="342900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en-US" sz="2000"/>
              <a:t>DNA - deoxyribonucleic acid, an organisms genetic material. </a:t>
            </a:r>
            <a:br>
              <a:rPr lang="en-US" sz="2000"/>
            </a:br>
            <a:r>
              <a:rPr lang="en-US" sz="2000"/>
              <a:t>DNA stores information to build proteins.</a:t>
            </a:r>
          </a:p>
          <a:p>
            <a:pPr marL="342900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en-US" sz="2000"/>
              <a:t>RNA - Ribonucleic acid, a copy of DNA, </a:t>
            </a:r>
            <a:br>
              <a:rPr lang="en-US" sz="2000"/>
            </a:br>
            <a:r>
              <a:rPr lang="en-US" sz="2000"/>
              <a:t>RNA carries the code to build the proteins</a:t>
            </a:r>
          </a:p>
          <a:p>
            <a:pPr marL="342900" indent="-342900"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5" descr="nucleic aci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901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://www.oldthinkernews.com/wp-content/uploads/2011/01/dna-tele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5814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3" descr="prote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257492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http://telstar.ote.cmu.edu/environ/m3/s5/graphics/embedded/dipeptide_e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00400"/>
            <a:ext cx="35258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http://www.westpointsteakhouse.com/yahoo_site_admin/assets/images/image004.330215549_st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28600"/>
            <a:ext cx="1816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6" descr="http://www.ifood.tv/files/images/Foods_containing_prote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6875" y="228600"/>
            <a:ext cx="2397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0"/>
            <a:ext cx="52578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800" dirty="0"/>
              <a:t>Proteins</a:t>
            </a:r>
            <a:endParaRPr lang="en-US" sz="3800" b="1" dirty="0"/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200" dirty="0"/>
              <a:t>Polymer made of C, H, O, N and sometimes 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200" dirty="0"/>
              <a:t>Proteins are long chains of </a:t>
            </a:r>
            <a:br>
              <a:rPr lang="en-US" sz="2200" dirty="0"/>
            </a:br>
            <a:r>
              <a:rPr lang="en-US" sz="2200" b="1" dirty="0">
                <a:solidFill>
                  <a:srgbClr val="0070C0"/>
                </a:solidFill>
              </a:rPr>
              <a:t>amino acids </a:t>
            </a:r>
            <a:r>
              <a:rPr lang="en-US" sz="2200" dirty="0"/>
              <a:t>(monomers) linked </a:t>
            </a:r>
            <a:br>
              <a:rPr lang="en-US" sz="2200" dirty="0"/>
            </a:br>
            <a:r>
              <a:rPr lang="en-US" sz="2200" dirty="0"/>
              <a:t>together by a peptide </a:t>
            </a:r>
            <a:r>
              <a:rPr lang="en-US" sz="2200" dirty="0" smtClean="0"/>
              <a:t>bond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sym typeface="Wingdings" pitchFamily="2" charset="2"/>
              </a:rPr>
              <a:t>Examples: </a:t>
            </a:r>
            <a:r>
              <a:rPr lang="en-US" sz="2200" b="1" u="sng" dirty="0" smtClean="0">
                <a:sym typeface="Wingdings" pitchFamily="2" charset="2"/>
              </a:rPr>
              <a:t>insulin</a:t>
            </a:r>
            <a:r>
              <a:rPr lang="en-US" sz="2200" dirty="0" smtClean="0">
                <a:sym typeface="Wingdings" pitchFamily="2" charset="2"/>
              </a:rPr>
              <a:t> (</a:t>
            </a:r>
            <a:r>
              <a:rPr lang="en-US" sz="2200" dirty="0" smtClean="0"/>
              <a:t>important for metabolism and utilization of energy from glucose)</a:t>
            </a:r>
            <a:r>
              <a:rPr lang="en-US" sz="2200" dirty="0" smtClean="0">
                <a:sym typeface="Wingdings" pitchFamily="2" charset="2"/>
              </a:rPr>
              <a:t>, </a:t>
            </a:r>
            <a:r>
              <a:rPr lang="en-US" sz="2200" b="1" u="sng" dirty="0" smtClean="0">
                <a:sym typeface="Wingdings" pitchFamily="2" charset="2"/>
              </a:rPr>
              <a:t>hemoglobin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(blood to carry oxygen) </a:t>
            </a:r>
            <a:endParaRPr lang="en-US" sz="2200" dirty="0">
              <a:sym typeface="Wingdings" pitchFamily="2" charset="2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200" b="1" dirty="0" err="1" smtClean="0"/>
              <a:t>Dipeptide</a:t>
            </a:r>
            <a:r>
              <a:rPr lang="en-US" sz="2200" dirty="0" smtClean="0"/>
              <a:t> </a:t>
            </a:r>
            <a:r>
              <a:rPr lang="en-US" sz="2200" dirty="0"/>
              <a:t>– 2 amino acids </a:t>
            </a:r>
            <a:br>
              <a:rPr lang="en-US" sz="2200" dirty="0"/>
            </a:br>
            <a:r>
              <a:rPr lang="en-US" sz="2200" dirty="0"/>
              <a:t>held by a peptide bond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200" b="1" dirty="0" smtClean="0"/>
              <a:t>Polypeptide </a:t>
            </a:r>
            <a:r>
              <a:rPr lang="en-US" sz="2200" dirty="0"/>
              <a:t>– many amino acids held by a peptide bond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200" dirty="0"/>
              <a:t>20 different amino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066800"/>
            <a:ext cx="5029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sym typeface="Wingdings" pitchFamily="2" charset="2"/>
              </a:rPr>
              <a:t>1. Structured functions - hair and skin</a:t>
            </a:r>
            <a:br>
              <a:rPr lang="en-US" sz="2400">
                <a:sym typeface="Wingdings" pitchFamily="2" charset="2"/>
              </a:rPr>
            </a:br>
            <a:endParaRPr lang="en-US" sz="2400">
              <a:sym typeface="Wingdings" pitchFamily="2" charset="2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>
                <a:sym typeface="Wingdings" pitchFamily="2" charset="2"/>
              </a:rPr>
              <a:t>2. Muscle movement</a:t>
            </a:r>
            <a:br>
              <a:rPr lang="en-US" sz="2400">
                <a:sym typeface="Wingdings" pitchFamily="2" charset="2"/>
              </a:rPr>
            </a:br>
            <a:endParaRPr lang="en-US" sz="2400">
              <a:sym typeface="Wingdings" pitchFamily="2" charset="2"/>
            </a:endParaRPr>
          </a:p>
          <a:p>
            <a:pPr marL="342900" indent="-342900">
              <a:buFont typeface="Arial" charset="0"/>
              <a:buNone/>
            </a:pPr>
            <a:r>
              <a:rPr lang="en-US" sz="2400">
                <a:sym typeface="Wingdings" pitchFamily="2" charset="2"/>
              </a:rPr>
              <a:t>3.  Chemical reactions (enzymes)</a:t>
            </a:r>
          </a:p>
          <a:p>
            <a:pPr marL="342900" indent="-342900"/>
            <a:r>
              <a:rPr lang="en-US" sz="2400">
                <a:sym typeface="Wingdings" pitchFamily="2" charset="2"/>
              </a:rPr>
              <a:t>	- Enzymes are proteins and help speed up a reaction</a:t>
            </a:r>
          </a:p>
          <a:p>
            <a:pPr marL="342900" indent="-342900"/>
            <a:endParaRPr lang="en-US" sz="2400">
              <a:sym typeface="Wingdings" pitchFamily="2" charset="2"/>
            </a:endParaRPr>
          </a:p>
          <a:p>
            <a:pPr marL="342900" indent="-342900"/>
            <a:r>
              <a:rPr lang="en-US" sz="2400">
                <a:sym typeface="Wingdings" pitchFamily="2" charset="2"/>
              </a:rPr>
              <a:t>* Protein are not a good source of energy.  The body will utilize proteins as a last resort.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3900488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</a:rPr>
              <a:t>Proteins are used for:</a:t>
            </a:r>
          </a:p>
        </p:txBody>
      </p:sp>
      <p:pic>
        <p:nvPicPr>
          <p:cNvPr id="14340" name="Picture 2" descr="http://i.ehow.co.uk/images/a06/in/ra/benefits-skin_-hair_-nails-energy-3.1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09600"/>
            <a:ext cx="2185988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http://www.rothregatta.org/wp-content/uploads/protein-muscle-building-protein-muscle-bui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057400"/>
            <a:ext cx="19812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http://www.bbc.co.uk/schools/gcsebitesize/science/images/gcsechem_18par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0063"/>
            <a:ext cx="266700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1148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Enzymes	</a:t>
            </a:r>
            <a:br>
              <a:rPr lang="en-US" dirty="0" smtClean="0"/>
            </a:br>
            <a:r>
              <a:rPr lang="en-US" dirty="0" smtClean="0"/>
              <a:t>	</a:t>
            </a:r>
          </a:p>
        </p:txBody>
      </p:sp>
      <p:sp>
        <p:nvSpPr>
          <p:cNvPr id="10245" name="Text Box 13"/>
          <p:cNvSpPr txBox="1">
            <a:spLocks noChangeArrowheads="1"/>
          </p:cNvSpPr>
          <p:nvPr/>
        </p:nvSpPr>
        <p:spPr bwMode="auto">
          <a:xfrm>
            <a:off x="381000" y="533400"/>
            <a:ext cx="6237288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en-US"/>
              <a:t>Enzymes are a type of protein</a:t>
            </a:r>
          </a:p>
          <a:p>
            <a:pPr marL="342900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en-US"/>
              <a:t>They speed up a chemical reaction (serve as a catalyst)</a:t>
            </a:r>
            <a:br>
              <a:rPr lang="en-US"/>
            </a:br>
            <a:r>
              <a:rPr lang="en-US"/>
              <a:t> by lowering the activation rate. </a:t>
            </a:r>
          </a:p>
          <a:p>
            <a:pPr marL="342900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en-US"/>
              <a:t>Almost all metabolic reactions are helped along by </a:t>
            </a:r>
            <a:br>
              <a:rPr lang="en-US"/>
            </a:br>
            <a:r>
              <a:rPr lang="en-US"/>
              <a:t>enzymes</a:t>
            </a:r>
            <a:br>
              <a:rPr lang="en-US"/>
            </a:br>
            <a:endParaRPr lang="en-US" sz="1000"/>
          </a:p>
          <a:p>
            <a:pPr marL="342900" indent="-342900">
              <a:buFont typeface="Arial" charset="0"/>
              <a:buAutoNum type="arabicPeriod"/>
            </a:pPr>
            <a:r>
              <a:rPr lang="en-US"/>
              <a:t>Enzymes function at a specific temperature, pH, and </a:t>
            </a:r>
            <a:br>
              <a:rPr lang="en-US"/>
            </a:br>
            <a:r>
              <a:rPr lang="en-US"/>
              <a:t>concentration (amount of enzyme).</a:t>
            </a:r>
          </a:p>
          <a:p>
            <a:pPr marL="342900" indent="-342900">
              <a:buFont typeface="Arial" charset="0"/>
              <a:buNone/>
            </a:pPr>
            <a:r>
              <a:rPr lang="en-US"/>
              <a:t>	Ex.  Pepsin enzyme in the stomach - works at a pH of 2</a:t>
            </a:r>
          </a:p>
        </p:txBody>
      </p:sp>
      <p:sp>
        <p:nvSpPr>
          <p:cNvPr id="10246" name="Text Box 14"/>
          <p:cNvSpPr txBox="1">
            <a:spLocks noChangeArrowheads="1"/>
          </p:cNvSpPr>
          <p:nvPr/>
        </p:nvSpPr>
        <p:spPr bwMode="auto">
          <a:xfrm>
            <a:off x="0" y="4910138"/>
            <a:ext cx="693420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AutoNum type="arabicPeriod" startAt="5"/>
            </a:pPr>
            <a:r>
              <a:rPr lang="en-US"/>
              <a:t>Enzymes names usually end in - ase</a:t>
            </a:r>
          </a:p>
          <a:p>
            <a:pPr marL="342900" indent="-342900">
              <a:spcBef>
                <a:spcPct val="50000"/>
              </a:spcBef>
              <a:buFont typeface="Arial" charset="0"/>
              <a:buNone/>
            </a:pPr>
            <a:r>
              <a:rPr lang="en-US"/>
              <a:t>	Ex. </a:t>
            </a:r>
            <a:r>
              <a:rPr lang="en-US" i="1"/>
              <a:t>Lipase</a:t>
            </a:r>
            <a:r>
              <a:rPr lang="en-US"/>
              <a:t> - breakdown fats</a:t>
            </a:r>
          </a:p>
          <a:p>
            <a:pPr marL="342900" indent="-342900">
              <a:spcBef>
                <a:spcPct val="40000"/>
              </a:spcBef>
              <a:buFont typeface="Arial" charset="0"/>
              <a:buNone/>
            </a:pPr>
            <a:r>
              <a:rPr lang="en-US"/>
              <a:t>	 </a:t>
            </a:r>
            <a:r>
              <a:rPr lang="en-US" i="1"/>
              <a:t>catalase</a:t>
            </a:r>
            <a:r>
              <a:rPr lang="en-US"/>
              <a:t> – breakdown hydrogen peroxide in tissues</a:t>
            </a:r>
          </a:p>
          <a:p>
            <a:pPr marL="342900" indent="-342900">
              <a:spcBef>
                <a:spcPct val="40000"/>
              </a:spcBef>
              <a:buFont typeface="Arial" charset="0"/>
              <a:buNone/>
            </a:pPr>
            <a:r>
              <a:rPr lang="en-US"/>
              <a:t>      </a:t>
            </a:r>
            <a:r>
              <a:rPr lang="en-US" i="1"/>
              <a:t>amylase</a:t>
            </a:r>
            <a:r>
              <a:rPr lang="en-US"/>
              <a:t> - breakdown starch, saliva is an amylase</a:t>
            </a:r>
          </a:p>
        </p:txBody>
      </p:sp>
      <p:pic>
        <p:nvPicPr>
          <p:cNvPr id="15366" name="Picture 5" descr="enzyme graph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33400"/>
            <a:ext cx="25066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 descr="http://biologyeoc.wikispaces.com/file/view/EnzymeExample.jpg/32172951/EnzymeExam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6025" y="3352800"/>
            <a:ext cx="3771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5334000" y="33528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Substrate</a:t>
            </a:r>
          </a:p>
        </p:txBody>
      </p:sp>
      <p:cxnSp>
        <p:nvCxnSpPr>
          <p:cNvPr id="14" name="Straight Arrow Connector 13"/>
          <p:cNvCxnSpPr>
            <a:stCxn id="15368" idx="2"/>
          </p:cNvCxnSpPr>
          <p:nvPr/>
        </p:nvCxnSpPr>
        <p:spPr>
          <a:xfrm rot="5400000">
            <a:off x="5659438" y="3854450"/>
            <a:ext cx="392112" cy="128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5368" idx="2"/>
          </p:cNvCxnSpPr>
          <p:nvPr/>
        </p:nvCxnSpPr>
        <p:spPr>
          <a:xfrm rot="16200000" flipH="1">
            <a:off x="5811838" y="3830638"/>
            <a:ext cx="392112" cy="1762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rved Up Arrow 18"/>
          <p:cNvSpPr/>
          <p:nvPr/>
        </p:nvSpPr>
        <p:spPr>
          <a:xfrm flipH="1">
            <a:off x="5791200" y="5181600"/>
            <a:ext cx="21336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372" name="TextBox 19"/>
          <p:cNvSpPr txBox="1">
            <a:spLocks noChangeArrowheads="1"/>
          </p:cNvSpPr>
          <p:nvPr/>
        </p:nvSpPr>
        <p:spPr bwMode="auto">
          <a:xfrm>
            <a:off x="6096000" y="5943600"/>
            <a:ext cx="201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Enzyme is reused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Buffers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8458200" cy="3962400"/>
          </a:xfrm>
        </p:spPr>
        <p:txBody>
          <a:bodyPr/>
          <a:lstStyle/>
          <a:p>
            <a:r>
              <a:rPr lang="en-US" smtClean="0"/>
              <a:t>pH of the blood should be maintained at 7.4. If the pH drops below 6.8 or rises above 7.8, death may occur. Fortunately, we have </a:t>
            </a:r>
            <a:r>
              <a:rPr lang="en-US" b="1" u="sng" smtClean="0"/>
              <a:t>buffers</a:t>
            </a:r>
            <a:r>
              <a:rPr lang="en-US" smtClean="0"/>
              <a:t> in the blood to protect against large changes in pH. </a:t>
            </a:r>
          </a:p>
          <a:p>
            <a:r>
              <a:rPr lang="en-US" smtClean="0"/>
              <a:t>The most important way that the </a:t>
            </a:r>
            <a:r>
              <a:rPr lang="en-US" b="1" u="sng" smtClean="0"/>
              <a:t>pH of the blood is kept relatively constant is by buffers </a:t>
            </a:r>
            <a:r>
              <a:rPr lang="en-US" smtClean="0"/>
              <a:t>dissolved in the blood.</a:t>
            </a:r>
          </a:p>
          <a:p>
            <a:r>
              <a:rPr lang="en-US" smtClean="0"/>
              <a:t>Which helps maintain </a:t>
            </a:r>
            <a:r>
              <a:rPr lang="en-US" b="1" u="sng" smtClean="0"/>
              <a:t>HOMEOSTASIS</a:t>
            </a:r>
            <a:r>
              <a:rPr lang="en-US" b="1" smtClean="0"/>
              <a:t>!!!</a:t>
            </a:r>
          </a:p>
          <a:p>
            <a:endParaRPr lang="en-US" smtClean="0"/>
          </a:p>
        </p:txBody>
      </p:sp>
      <p:pic>
        <p:nvPicPr>
          <p:cNvPr id="3076" name="Picture 2" descr="http://www.harpercollege.edu/tm-ps/chm/100/dgodambe/thedisk/bloodbuf/blood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486400"/>
            <a:ext cx="3981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5181600" y="6534150"/>
            <a:ext cx="800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Hyper</a:t>
            </a:r>
          </a:p>
          <a:p>
            <a:endParaRPr lang="en-US"/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3352800" y="6488113"/>
            <a:ext cx="1350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Depression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8686800" cy="5715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smtClean="0"/>
              <a:t>Chemical Reactions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u="sng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Chemical Reactions- when bonds between atoms are formed or broken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	CH</a:t>
            </a:r>
            <a:r>
              <a:rPr lang="en-US" sz="2400" baseline="-25000" smtClean="0"/>
              <a:t>4</a:t>
            </a:r>
            <a:r>
              <a:rPr lang="en-US" sz="2400" smtClean="0"/>
              <a:t> +2O</a:t>
            </a:r>
            <a:r>
              <a:rPr lang="en-US" sz="2400" baseline="-25000" smtClean="0"/>
              <a:t>2</a:t>
            </a:r>
            <a:r>
              <a:rPr lang="en-US" sz="2400" smtClean="0"/>
              <a:t> -------&gt; CO</a:t>
            </a:r>
            <a:r>
              <a:rPr lang="en-US" sz="2400" baseline="-25000" smtClean="0"/>
              <a:t>2</a:t>
            </a:r>
            <a:r>
              <a:rPr lang="en-US" sz="2400" smtClean="0"/>
              <a:t>  + 2H</a:t>
            </a:r>
            <a:r>
              <a:rPr lang="en-US" sz="2400" baseline="-25000" smtClean="0"/>
              <a:t>2</a:t>
            </a:r>
            <a:r>
              <a:rPr lang="en-US" sz="2400" smtClean="0"/>
              <a:t>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Reactants               Products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Metabolism - all the chemical reactions that occur inside an organism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Some reactions require energy to occur, this is why we consume food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Others release energy, which may be used by the cell to do other work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u="sng" smtClean="0"/>
          </a:p>
        </p:txBody>
      </p:sp>
      <p:pic>
        <p:nvPicPr>
          <p:cNvPr id="2051" name="Picture 4" descr="http://staff.um.edu.mt/jgri1/teaching/che2372/notes/10/10_16.gif"/>
          <p:cNvPicPr>
            <a:picLocks noChangeAspect="1" noChangeArrowheads="1"/>
          </p:cNvPicPr>
          <p:nvPr/>
        </p:nvPicPr>
        <p:blipFill>
          <a:blip r:embed="rId3" cstate="print"/>
          <a:srcRect t="44980"/>
          <a:stretch>
            <a:fillRect/>
          </a:stretch>
        </p:blipFill>
        <p:spPr bwMode="auto">
          <a:xfrm>
            <a:off x="4953000" y="1371600"/>
            <a:ext cx="31242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Organic Molecules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04800" y="2667000"/>
            <a:ext cx="8610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Carbon can make up to 4 bonds with </a:t>
            </a:r>
            <a:br>
              <a:rPr lang="en-US" sz="2400" dirty="0"/>
            </a:br>
            <a:r>
              <a:rPr lang="en-US" sz="2400" dirty="0"/>
              <a:t>other elements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Carbon Bond Examples: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dirty="0"/>
              <a:t>*  Four Single Bonds - CH</a:t>
            </a:r>
            <a:r>
              <a:rPr lang="en-US" baseline="-25000" dirty="0"/>
              <a:t>4			</a:t>
            </a:r>
            <a:r>
              <a:rPr lang="en-US" dirty="0"/>
              <a:t>*  Two Double Bonds - CO</a:t>
            </a:r>
            <a:r>
              <a:rPr lang="en-US" baseline="-25000" dirty="0"/>
              <a:t>2</a:t>
            </a:r>
          </a:p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					</a:t>
            </a:r>
          </a:p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en-US" dirty="0"/>
              <a:t>					*  One Triple Bond - 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2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baseline="-25000" dirty="0"/>
              <a:t/>
            </a:r>
            <a:br>
              <a:rPr lang="en-US" baseline="-25000" dirty="0"/>
            </a:br>
            <a:endParaRPr lang="en-US" baseline="-25000" dirty="0"/>
          </a:p>
          <a:p>
            <a:pPr marL="342900" indent="-342900">
              <a:spcBef>
                <a:spcPct val="50000"/>
              </a:spcBef>
              <a:buFont typeface="Arial" charset="0"/>
              <a:buAutoNum type="arabicPeriod"/>
              <a:defRPr/>
            </a:pPr>
            <a:endParaRPr lang="en-US" baseline="-25000" dirty="0"/>
          </a:p>
          <a:p>
            <a:pPr marL="342900" indent="-342900">
              <a:spcBef>
                <a:spcPct val="50000"/>
              </a:spcBef>
              <a:buFont typeface="Arial" charset="0"/>
              <a:buAutoNum type="arabicPeriod"/>
              <a:defRPr/>
            </a:pPr>
            <a:endParaRPr lang="en-US" baseline="-25000" dirty="0"/>
          </a:p>
          <a:p>
            <a:pPr marL="342900" indent="-342900">
              <a:spcBef>
                <a:spcPct val="50000"/>
              </a:spcBef>
              <a:buFont typeface="Arial" charset="0"/>
              <a:buAutoNum type="arabicPeriod"/>
              <a:defRPr/>
            </a:pPr>
            <a:endParaRPr lang="en-US" baseline="-25000" dirty="0"/>
          </a:p>
          <a:p>
            <a:pPr marL="342900" indent="-342900">
              <a:spcBef>
                <a:spcPct val="50000"/>
              </a:spcBef>
              <a:buFont typeface="Arial" charset="0"/>
              <a:buNone/>
              <a:defRPr/>
            </a:pPr>
            <a:r>
              <a:rPr lang="en-US" baseline="-25000" dirty="0"/>
              <a:t>	</a:t>
            </a:r>
          </a:p>
        </p:txBody>
      </p:sp>
      <p:pic>
        <p:nvPicPr>
          <p:cNvPr id="6" name="Picture 5" descr="CH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800600"/>
            <a:ext cx="1219200" cy="110331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3077" name="Picture 10" descr="Carbon_Dioxide_Molecule_Formula.png"/>
          <p:cNvPicPr>
            <a:picLocks noChangeAspect="1"/>
          </p:cNvPicPr>
          <p:nvPr/>
        </p:nvPicPr>
        <p:blipFill>
          <a:blip r:embed="rId3" cstate="print"/>
          <a:srcRect b="51393"/>
          <a:stretch>
            <a:fillRect/>
          </a:stretch>
        </p:blipFill>
        <p:spPr bwMode="auto">
          <a:xfrm>
            <a:off x="5791200" y="4876800"/>
            <a:ext cx="1223963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8" name="Picture 11" descr="c2h2_ld.gif"/>
          <p:cNvPicPr>
            <a:picLocks noChangeAspect="1"/>
          </p:cNvPicPr>
          <p:nvPr/>
        </p:nvPicPr>
        <p:blipFill>
          <a:blip r:embed="rId4" cstate="print"/>
          <a:srcRect t="14894"/>
          <a:stretch>
            <a:fillRect/>
          </a:stretch>
        </p:blipFill>
        <p:spPr bwMode="auto">
          <a:xfrm>
            <a:off x="5181600" y="5867400"/>
            <a:ext cx="25241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381000" y="1219200"/>
            <a:ext cx="876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sz="2800">
                <a:cs typeface="Arial" charset="0"/>
              </a:rPr>
              <a:t>  Organic means it contains carbon, </a:t>
            </a:r>
            <a:br>
              <a:rPr lang="en-US" sz="2800">
                <a:cs typeface="Arial" charset="0"/>
              </a:rPr>
            </a:br>
            <a:r>
              <a:rPr lang="en-US" sz="2800">
                <a:cs typeface="Arial" charset="0"/>
              </a:rPr>
              <a:t>all Living things have carbon.  </a:t>
            </a:r>
          </a:p>
          <a:p>
            <a:endParaRPr lang="en-US" sz="2800"/>
          </a:p>
        </p:txBody>
      </p:sp>
      <p:pic>
        <p:nvPicPr>
          <p:cNvPr id="3080" name="Picture 2" descr="http://www.dezinerfolio.com/wp-content/uploads/2007/09/plan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990600"/>
            <a:ext cx="176688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4800600"/>
            <a:ext cx="899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Polymer</a:t>
            </a:r>
          </a:p>
          <a:p>
            <a:pPr>
              <a:buFontTx/>
              <a:buChar char="•"/>
            </a:pPr>
            <a:r>
              <a:rPr lang="en-US" sz="2400"/>
              <a:t>  an organic molecule made  up of long chain of repeating units</a:t>
            </a:r>
          </a:p>
          <a:p>
            <a:r>
              <a:rPr lang="en-US" sz="2400"/>
              <a:t>            Ex.  train      [o]---[o]---[o]---[o]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8600" y="3352800"/>
            <a:ext cx="739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Monomer</a:t>
            </a:r>
          </a:p>
          <a:p>
            <a:pPr>
              <a:buFontTx/>
              <a:buChar char="•"/>
            </a:pPr>
            <a:r>
              <a:rPr lang="en-US" sz="2400"/>
              <a:t> an organic molecule made up of one unit</a:t>
            </a:r>
          </a:p>
          <a:p>
            <a:r>
              <a:rPr lang="en-US" sz="2400"/>
              <a:t>          Ex. Train car  [o]</a:t>
            </a:r>
          </a:p>
        </p:txBody>
      </p:sp>
      <p:sp>
        <p:nvSpPr>
          <p:cNvPr id="4100" name="Title 16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Organic Molecules</a:t>
            </a:r>
          </a:p>
        </p:txBody>
      </p:sp>
      <p:pic>
        <p:nvPicPr>
          <p:cNvPr id="4101" name="Picture 12" descr="http://www.hsc.csu.edu.au/senior_science/options/polymers/2973/images/Fig_9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42862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20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Carbohydrates -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[S]-[U]-[G]-[A]-[R]-[S] 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457200"/>
            <a:ext cx="9144000" cy="6096000"/>
          </a:xfrm>
        </p:spPr>
        <p:txBody>
          <a:bodyPr/>
          <a:lstStyle/>
          <a:p>
            <a:pPr marL="457200" indent="-457200" algn="ctr" eaLnBrk="1" hangingPunct="1">
              <a:lnSpc>
                <a:spcPct val="90000"/>
              </a:lnSpc>
              <a:buFont typeface="Wingdings" pitchFamily="-108" charset="2"/>
              <a:buNone/>
              <a:defRPr/>
            </a:pPr>
            <a:endParaRPr lang="en-US" sz="2400" dirty="0" smtClean="0"/>
          </a:p>
          <a:p>
            <a:pPr marL="857250" lvl="1" indent="-400050" eaLnBrk="1" hangingPunct="1">
              <a:lnSpc>
                <a:spcPct val="90000"/>
              </a:lnSpc>
              <a:buFont typeface="Wingdings" pitchFamily="-108" charset="2"/>
              <a:buChar char="§"/>
              <a:defRPr/>
            </a:pPr>
            <a:r>
              <a:rPr lang="en-US" dirty="0" smtClean="0"/>
              <a:t>Carbohydrates are used to </a:t>
            </a:r>
            <a:r>
              <a:rPr lang="en-US" dirty="0" smtClean="0">
                <a:sym typeface="Wingdings" pitchFamily="-108" charset="2"/>
              </a:rPr>
              <a:t>store and release energy.  </a:t>
            </a:r>
            <a:br>
              <a:rPr lang="en-US" dirty="0" smtClean="0">
                <a:sym typeface="Wingdings" pitchFamily="-108" charset="2"/>
              </a:rPr>
            </a:br>
            <a:r>
              <a:rPr lang="en-US" b="1" dirty="0" smtClean="0">
                <a:solidFill>
                  <a:srgbClr val="FF0000"/>
                </a:solidFill>
                <a:sym typeface="Wingdings" pitchFamily="-108" charset="2"/>
              </a:rPr>
              <a:t>QUICK ENERGY</a:t>
            </a:r>
          </a:p>
          <a:p>
            <a:pPr marL="857250" lvl="1" indent="-400050" eaLnBrk="1" hangingPunct="1">
              <a:lnSpc>
                <a:spcPct val="90000"/>
              </a:lnSpc>
              <a:buFont typeface="Wingdings" pitchFamily="-108" charset="2"/>
              <a:buChar char="§"/>
              <a:defRPr/>
            </a:pPr>
            <a:r>
              <a:rPr lang="en-US" dirty="0" smtClean="0">
                <a:sym typeface="Wingdings" pitchFamily="-108" charset="2"/>
              </a:rPr>
              <a:t>They are </a:t>
            </a:r>
            <a:r>
              <a:rPr lang="en-US" dirty="0" smtClean="0"/>
              <a:t>compounds made of C, H, and O atoms.</a:t>
            </a:r>
          </a:p>
          <a:p>
            <a:pPr marL="857250" lvl="1" indent="-400050" eaLnBrk="1" hangingPunct="1">
              <a:lnSpc>
                <a:spcPct val="90000"/>
              </a:lnSpc>
              <a:buFont typeface="Wingdings" pitchFamily="-108" charset="2"/>
              <a:buNone/>
              <a:defRPr/>
            </a:pPr>
            <a:endParaRPr lang="en-US" dirty="0" smtClean="0"/>
          </a:p>
          <a:p>
            <a:pPr marL="857250" lvl="1" indent="-40005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>1.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Monosaccharide – </a:t>
            </a:r>
            <a:r>
              <a:rPr lang="en-US" b="1" i="1" u="sng" dirty="0" smtClean="0"/>
              <a:t>Monomer</a:t>
            </a:r>
            <a:r>
              <a:rPr lang="en-US" dirty="0" smtClean="0"/>
              <a:t> , ring carbohydrate</a:t>
            </a:r>
          </a:p>
          <a:p>
            <a:pPr marL="857250" lvl="1" indent="-40005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Ex. Glucose                               and fructose</a:t>
            </a:r>
          </a:p>
          <a:p>
            <a:pPr marL="857250" lvl="1" indent="-40005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857250" lvl="1" indent="-400050" eaLnBrk="1" hangingPunct="1">
              <a:lnSpc>
                <a:spcPct val="90000"/>
              </a:lnSpc>
              <a:buFont typeface="Wingdings" pitchFamily="-108" charset="2"/>
              <a:buNone/>
              <a:defRPr/>
            </a:pPr>
            <a:r>
              <a:rPr lang="en-US" dirty="0" smtClean="0"/>
              <a:t>2.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Disaccharide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two sugar carbohydrate</a:t>
            </a:r>
          </a:p>
          <a:p>
            <a:pPr marL="857250" lvl="1" indent="-400050" eaLnBrk="1" hangingPunct="1">
              <a:lnSpc>
                <a:spcPct val="90000"/>
              </a:lnSpc>
              <a:buFont typeface="Wingdings" pitchFamily="-108" charset="2"/>
              <a:buNone/>
              <a:defRPr/>
            </a:pPr>
            <a:r>
              <a:rPr lang="en-US" dirty="0" smtClean="0"/>
              <a:t>Ex.  Table Sugar - glucose bonded </a:t>
            </a:r>
            <a:br>
              <a:rPr lang="en-US" dirty="0" smtClean="0"/>
            </a:br>
            <a:r>
              <a:rPr lang="en-US" dirty="0" smtClean="0"/>
              <a:t>                         to fructose</a:t>
            </a:r>
          </a:p>
          <a:p>
            <a:pPr marL="857250" lvl="1" indent="-400050" eaLnBrk="1" hangingPunct="1">
              <a:lnSpc>
                <a:spcPct val="90000"/>
              </a:lnSpc>
              <a:buFont typeface="Wingdings" pitchFamily="-108" charset="2"/>
              <a:buNone/>
              <a:defRPr/>
            </a:pPr>
            <a:endParaRPr lang="en-US" dirty="0" smtClean="0"/>
          </a:p>
        </p:txBody>
      </p:sp>
      <p:pic>
        <p:nvPicPr>
          <p:cNvPr id="5129" name="Picture 9" descr="http://www.future-of-technology.com/web_images/gluco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743200"/>
            <a:ext cx="15875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http://thegoldenspiral.org/wp-content/uploads/2009/01/fructo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743200"/>
            <a:ext cx="189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https://bioap.wikispaces.com/file/view/sucrose.gif/163528271/sucrose.gif"/>
          <p:cNvPicPr>
            <a:picLocks noChangeAspect="1" noChangeArrowheads="1"/>
          </p:cNvPicPr>
          <p:nvPr/>
        </p:nvPicPr>
        <p:blipFill>
          <a:blip r:embed="rId5" cstate="print"/>
          <a:srcRect t="16846"/>
          <a:stretch>
            <a:fillRect/>
          </a:stretch>
        </p:blipFill>
        <p:spPr bwMode="auto">
          <a:xfrm>
            <a:off x="4800600" y="4419600"/>
            <a:ext cx="4133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rch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888" y="2057400"/>
            <a:ext cx="38211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Carbohydrates (cont.)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8229600" cy="419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0" lvl="1" indent="-400050" eaLnBrk="1" hangingPunct="1">
              <a:lnSpc>
                <a:spcPct val="90000"/>
              </a:lnSpc>
              <a:buFont typeface="Wingdings" pitchFamily="-108" charset="2"/>
              <a:buNone/>
              <a:defRPr/>
            </a:pPr>
            <a:r>
              <a:rPr lang="en-US" sz="2400" dirty="0">
                <a:latin typeface="+mn-lt"/>
              </a:rPr>
              <a:t>3.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Polysaccharide</a:t>
            </a:r>
            <a:r>
              <a:rPr lang="en-US" sz="32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- polymer carbohydrate.  The repeating monomer for all 3 types (A-C) is glucose.</a:t>
            </a:r>
          </a:p>
          <a:p>
            <a:pPr marL="857250" lvl="1" indent="-400050" eaLnBrk="1" hangingPunct="1">
              <a:lnSpc>
                <a:spcPct val="90000"/>
              </a:lnSpc>
              <a:buFont typeface="Wingdings" pitchFamily="-108" charset="2"/>
              <a:buNone/>
              <a:defRPr/>
            </a:pPr>
            <a:endParaRPr lang="en-US" sz="2400" dirty="0">
              <a:latin typeface="+mn-lt"/>
            </a:endParaRPr>
          </a:p>
          <a:p>
            <a:pPr marL="857250" lvl="1" indent="-400050" eaLnBrk="1" hangingPunct="1">
              <a:lnSpc>
                <a:spcPct val="90000"/>
              </a:lnSpc>
              <a:buFont typeface="Wingdings" pitchFamily="-108" charset="2"/>
              <a:buNone/>
              <a:defRPr/>
            </a:pPr>
            <a:r>
              <a:rPr lang="en-US" sz="2400" dirty="0">
                <a:latin typeface="+mn-lt"/>
              </a:rPr>
              <a:t>Example:</a:t>
            </a:r>
          </a:p>
          <a:p>
            <a:pPr marL="857250" lvl="1" indent="-400050" eaLnBrk="1" hangingPunct="1">
              <a:lnSpc>
                <a:spcPct val="90000"/>
              </a:lnSpc>
              <a:buFont typeface="Arial" charset="0"/>
              <a:buAutoNum type="alphaUcPeriod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Starch</a:t>
            </a:r>
            <a:r>
              <a:rPr lang="en-US" sz="2400" dirty="0">
                <a:latin typeface="+mn-lt"/>
              </a:rPr>
              <a:t> - a spiral chain of glucose.  </a:t>
            </a:r>
          </a:p>
          <a:p>
            <a:pPr marL="857250" lvl="1" indent="-400050" eaLnBrk="1" hangingPunct="1">
              <a:lnSpc>
                <a:spcPct val="90000"/>
              </a:lnSpc>
              <a:defRPr/>
            </a:pPr>
            <a:r>
              <a:rPr lang="en-US" sz="2400" dirty="0">
                <a:latin typeface="+mn-lt"/>
              </a:rPr>
              <a:t>	Made by plants as a storage molecule.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pPr marL="857250" lvl="1" indent="-400050" eaLnBrk="1" hangingPunct="1">
              <a:lnSpc>
                <a:spcPct val="90000"/>
              </a:lnSpc>
              <a:buFont typeface="Wingdings" pitchFamily="-108" charset="2"/>
              <a:buNone/>
              <a:defRPr/>
            </a:pPr>
            <a:endParaRPr lang="en-US" sz="2400" dirty="0"/>
          </a:p>
        </p:txBody>
      </p:sp>
      <p:pic>
        <p:nvPicPr>
          <p:cNvPr id="46084" name="Picture 4" descr="http://janneman27.files.wordpress.com/2010/08/st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14800"/>
            <a:ext cx="15398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http://www.criticalbench.com/images/know-resist-starc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76600"/>
            <a:ext cx="33035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http://www.botany.hawaii.edu/bot606/606Photo/BasicAnatomy/StainCSlip/CoverSlip_files/Starch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648200"/>
            <a:ext cx="2590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7800" y="6488113"/>
            <a:ext cx="31337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Starch granules in plant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www.extension.iastate.edu/nutrition/sport/images/gluc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95600"/>
            <a:ext cx="4495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Carbohydrates (cont.)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914400"/>
            <a:ext cx="8458200" cy="868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0" lvl="1" indent="-400050" eaLnBrk="1" hangingPunct="1">
              <a:lnSpc>
                <a:spcPct val="90000"/>
              </a:lnSpc>
              <a:buFont typeface="Wingdings" pitchFamily="-108" charset="2"/>
              <a:buNone/>
              <a:defRPr/>
            </a:pPr>
            <a:r>
              <a:rPr lang="en-US" sz="2400" dirty="0"/>
              <a:t>3.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Polysaccharide</a:t>
            </a:r>
            <a:r>
              <a:rPr lang="en-US" sz="3200" dirty="0"/>
              <a:t> </a:t>
            </a:r>
            <a:r>
              <a:rPr lang="en-US" sz="2400" dirty="0"/>
              <a:t>- polymer carbohydrate.  The repeating monomer for all 3 types (A-C) is glucose.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0" y="1828800"/>
            <a:ext cx="89154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lvl="1" indent="-400050" eaLnBrk="1" hangingPunct="1">
              <a:lnSpc>
                <a:spcPct val="90000"/>
              </a:lnSpc>
            </a:pPr>
            <a:r>
              <a:rPr lang="en-US" sz="2400"/>
              <a:t>B.   </a:t>
            </a:r>
            <a:r>
              <a:rPr lang="en-US" sz="2400" b="1">
                <a:solidFill>
                  <a:srgbClr val="C00000"/>
                </a:solidFill>
              </a:rPr>
              <a:t>Glycogen</a:t>
            </a:r>
            <a:r>
              <a:rPr lang="en-US" sz="2400"/>
              <a:t> - a chain of glucose made </a:t>
            </a:r>
          </a:p>
          <a:p>
            <a:pPr marL="857250" lvl="1" indent="-400050" eaLnBrk="1" hangingPunct="1">
              <a:lnSpc>
                <a:spcPct val="90000"/>
              </a:lnSpc>
            </a:pPr>
            <a:r>
              <a:rPr lang="en-US" sz="2400"/>
              <a:t>	by animals to store excess glucose after a meal.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pic>
        <p:nvPicPr>
          <p:cNvPr id="47106" name="Picture 2" descr="http://alevelnotes.com/content_images/i17_glycog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33607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Carbohydrates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91000" cy="4038600"/>
          </a:xfrm>
        </p:spPr>
        <p:txBody>
          <a:bodyPr/>
          <a:lstStyle/>
          <a:p>
            <a:pPr marL="457200" lvl="1" indent="-457200">
              <a:buFont typeface="Arial" charset="0"/>
              <a:buAutoNum type="alphaUcPeriod" startAt="3"/>
            </a:pPr>
            <a:r>
              <a:rPr lang="en-US" b="1" smtClean="0">
                <a:solidFill>
                  <a:srgbClr val="C00000"/>
                </a:solidFill>
              </a:rPr>
              <a:t>Cellulose </a:t>
            </a:r>
            <a:r>
              <a:rPr lang="en-US" smtClean="0"/>
              <a:t>- chain of glucose hooked together like a chained link fence.  </a:t>
            </a:r>
          </a:p>
          <a:p>
            <a:pPr marL="457200" lvl="1" indent="-457200">
              <a:buFont typeface="Arial" charset="0"/>
              <a:buAutoNum type="alphaUcPeriod" startAt="3"/>
            </a:pPr>
            <a:endParaRPr lang="en-US" smtClean="0"/>
          </a:p>
          <a:p>
            <a:pPr marL="457200" lvl="1" indent="-457200">
              <a:buFont typeface="Arial" charset="0"/>
              <a:buNone/>
            </a:pPr>
            <a:r>
              <a:rPr lang="en-US" smtClean="0"/>
              <a:t>Made by plants for cell wall support.  </a:t>
            </a:r>
          </a:p>
          <a:p>
            <a:pPr marL="457200" lvl="1" indent="-457200">
              <a:buFont typeface="Arial" charset="0"/>
              <a:buNone/>
            </a:pPr>
            <a:endParaRPr lang="en-US" smtClean="0"/>
          </a:p>
          <a:p>
            <a:pPr marL="457200" lvl="1" indent="-457200">
              <a:buFont typeface="Arial" charset="0"/>
              <a:buNone/>
            </a:pPr>
            <a:r>
              <a:rPr lang="en-US" smtClean="0"/>
              <a:t>Humans cannot digest cellulose.</a:t>
            </a:r>
          </a:p>
          <a:p>
            <a:endParaRPr lang="en-US" smtClean="0"/>
          </a:p>
        </p:txBody>
      </p:sp>
      <p:pic>
        <p:nvPicPr>
          <p:cNvPr id="48130" name="Picture 2" descr="http://mpronovost.ep.profweb.qc.ca/BIONP1/tech_stof_cellulose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0" y="1828800"/>
            <a:ext cx="444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914400"/>
            <a:ext cx="8458200" cy="868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0" lvl="1" indent="-400050" eaLnBrk="1" hangingPunct="1">
              <a:lnSpc>
                <a:spcPct val="90000"/>
              </a:lnSpc>
              <a:buFont typeface="Wingdings" pitchFamily="-108" charset="2"/>
              <a:buNone/>
              <a:defRPr/>
            </a:pPr>
            <a:r>
              <a:rPr lang="en-US" sz="2400" dirty="0"/>
              <a:t>3.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Polysaccharide</a:t>
            </a:r>
            <a:r>
              <a:rPr lang="en-US" sz="3200" dirty="0"/>
              <a:t> </a:t>
            </a:r>
            <a:r>
              <a:rPr lang="en-US" sz="2400" dirty="0"/>
              <a:t>- polymer carbohydrate.  The repeating monomer for all 3 types (A-C) is glucose.</a:t>
            </a:r>
          </a:p>
        </p:txBody>
      </p:sp>
      <p:pic>
        <p:nvPicPr>
          <p:cNvPr id="48132" name="Picture 4" descr="http://bagdadrollermills.com/images/IMG_0362.jpg"/>
          <p:cNvPicPr>
            <a:picLocks noChangeAspect="1" noChangeArrowheads="1"/>
          </p:cNvPicPr>
          <p:nvPr/>
        </p:nvPicPr>
        <p:blipFill>
          <a:blip r:embed="rId3" cstate="print"/>
          <a:srcRect l="7709" t="6319" r="8542" b="27014"/>
          <a:stretch>
            <a:fillRect/>
          </a:stretch>
        </p:blipFill>
        <p:spPr bwMode="auto">
          <a:xfrm>
            <a:off x="381000" y="5334000"/>
            <a:ext cx="19050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http://biology.unm.edu/ccouncil/Biology_203/Images/Protists/Trichonymph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483225"/>
            <a:ext cx="19113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5181600"/>
            <a:ext cx="1414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21720</TotalTime>
  <Words>556</Words>
  <Application>Microsoft Office PowerPoint</Application>
  <PresentationFormat>On-screen Show (4:3)</PresentationFormat>
  <Paragraphs>144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Buffers</vt:lpstr>
      <vt:lpstr>Slide 3</vt:lpstr>
      <vt:lpstr>Organic Molecules</vt:lpstr>
      <vt:lpstr>Organic Molecules</vt:lpstr>
      <vt:lpstr>Carbohydrates - [S]-[U]-[G]-[A]-[R]-[S]  </vt:lpstr>
      <vt:lpstr>Carbohydrates (cont.)</vt:lpstr>
      <vt:lpstr>Carbohydrates (cont.)</vt:lpstr>
      <vt:lpstr>Carbohydrates (cont.)</vt:lpstr>
      <vt:lpstr> Lipids  </vt:lpstr>
      <vt:lpstr>Types of Lipids</vt:lpstr>
      <vt:lpstr>Lipids continued…    </vt:lpstr>
      <vt:lpstr>Nucleic Acid   </vt:lpstr>
      <vt:lpstr>Slide 14</vt:lpstr>
      <vt:lpstr>Slide 15</vt:lpstr>
      <vt:lpstr>Enzymes   </vt:lpstr>
    </vt:vector>
  </TitlesOfParts>
  <Company>Science Olympiad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Resources</dc:title>
  <dc:creator>Kelly</dc:creator>
  <cp:lastModifiedBy>abolchalk</cp:lastModifiedBy>
  <cp:revision>205</cp:revision>
  <dcterms:created xsi:type="dcterms:W3CDTF">2008-11-16T22:12:48Z</dcterms:created>
  <dcterms:modified xsi:type="dcterms:W3CDTF">2013-02-20T14:43:25Z</dcterms:modified>
</cp:coreProperties>
</file>