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3" r:id="rId1"/>
  </p:sldMasterIdLst>
  <p:notesMasterIdLst>
    <p:notesMasterId r:id="rId22"/>
  </p:notesMasterIdLst>
  <p:sldIdLst>
    <p:sldId id="258" r:id="rId2"/>
    <p:sldId id="259" r:id="rId3"/>
    <p:sldId id="261" r:id="rId4"/>
    <p:sldId id="264" r:id="rId5"/>
    <p:sldId id="266" r:id="rId6"/>
    <p:sldId id="267" r:id="rId7"/>
    <p:sldId id="268" r:id="rId8"/>
    <p:sldId id="269" r:id="rId9"/>
    <p:sldId id="270" r:id="rId10"/>
    <p:sldId id="262" r:id="rId11"/>
    <p:sldId id="273" r:id="rId12"/>
    <p:sldId id="274" r:id="rId13"/>
    <p:sldId id="275" r:id="rId14"/>
    <p:sldId id="279" r:id="rId15"/>
    <p:sldId id="281" r:id="rId16"/>
    <p:sldId id="285" r:id="rId17"/>
    <p:sldId id="288" r:id="rId18"/>
    <p:sldId id="289" r:id="rId19"/>
    <p:sldId id="291" r:id="rId20"/>
    <p:sldId id="293" r:id="rId2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0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image" Target="../media/image22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0F3C0E2-85EA-4B7F-9BC0-F8DF21632F46}" type="datetimeFigureOut">
              <a:rPr lang="en-US" smtClean="0"/>
              <a:pPr/>
              <a:t>9/2/2016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E072C92-10A0-4EC7-9833-FC599D0FF99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69247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728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9728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4B21028-DE44-43BF-9A0F-C12EC46D7712}" type="slidenum">
              <a:rPr lang="en-US" altLang="zh-TW" smtClean="0"/>
              <a:pPr/>
              <a:t>1</a:t>
            </a:fld>
            <a:endParaRPr lang="en-US" altLang="zh-TW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18FF9DD-1232-4F39-A8F3-77339AA33509}" type="slidenum">
              <a:rPr lang="en-US" altLang="zh-TW" smtClean="0"/>
              <a:pPr/>
              <a:t>10</a:t>
            </a:fld>
            <a:endParaRPr lang="en-US" altLang="zh-TW" smtClean="0"/>
          </a:p>
        </p:txBody>
      </p:sp>
      <p:sp>
        <p:nvSpPr>
          <p:cNvPr id="1013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13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D0AA926-94C9-44B2-9513-0C23CB1D6AAC}" type="slidenum">
              <a:rPr lang="en-US" altLang="zh-TW" smtClean="0"/>
              <a:pPr/>
              <a:t>11</a:t>
            </a:fld>
            <a:endParaRPr lang="en-US" altLang="zh-TW" smtClean="0"/>
          </a:p>
        </p:txBody>
      </p:sp>
      <p:sp>
        <p:nvSpPr>
          <p:cNvPr id="1126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1DB0E6D-1872-4CDC-9565-D697E11BFFA7}" type="slidenum">
              <a:rPr lang="en-US" altLang="zh-TW" smtClean="0"/>
              <a:pPr/>
              <a:t>12</a:t>
            </a:fld>
            <a:endParaRPr lang="en-US" altLang="zh-TW" smtClean="0"/>
          </a:p>
        </p:txBody>
      </p:sp>
      <p:sp>
        <p:nvSpPr>
          <p:cNvPr id="1136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36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BF0C044-69A2-4E47-9455-2D4B11344744}" type="slidenum">
              <a:rPr lang="en-US" altLang="zh-TW" smtClean="0"/>
              <a:pPr/>
              <a:t>13</a:t>
            </a:fld>
            <a:endParaRPr lang="en-US" altLang="zh-TW" smtClean="0"/>
          </a:p>
        </p:txBody>
      </p:sp>
      <p:sp>
        <p:nvSpPr>
          <p:cNvPr id="1146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46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A11C53B-42D8-41D6-B3AB-3BFF46521395}" type="slidenum">
              <a:rPr lang="en-US" altLang="zh-TW" smtClean="0"/>
              <a:pPr/>
              <a:t>14</a:t>
            </a:fld>
            <a:endParaRPr lang="en-US" altLang="zh-TW" smtClean="0"/>
          </a:p>
        </p:txBody>
      </p:sp>
      <p:sp>
        <p:nvSpPr>
          <p:cNvPr id="1187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878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5253E26-F425-4D7B-86E8-F8F706D35BFC}" type="slidenum">
              <a:rPr lang="en-US" altLang="zh-TW" smtClean="0"/>
              <a:pPr/>
              <a:t>15</a:t>
            </a:fld>
            <a:endParaRPr lang="en-US" altLang="zh-TW" smtClean="0"/>
          </a:p>
        </p:txBody>
      </p:sp>
      <p:sp>
        <p:nvSpPr>
          <p:cNvPr id="1208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083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DA9D7F4-5245-401D-9BDA-97780ABB7A48}" type="slidenum">
              <a:rPr lang="en-US" altLang="zh-TW" smtClean="0"/>
              <a:pPr/>
              <a:t>16</a:t>
            </a:fld>
            <a:endParaRPr lang="en-US" altLang="zh-TW" smtClean="0"/>
          </a:p>
        </p:txBody>
      </p:sp>
      <p:sp>
        <p:nvSpPr>
          <p:cNvPr id="1249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493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2800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12800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AEB9FC9-1C25-4161-A053-FE79CAC17798}" type="slidenum">
              <a:rPr lang="en-US" altLang="zh-TW" smtClean="0"/>
              <a:pPr/>
              <a:t>17</a:t>
            </a:fld>
            <a:endParaRPr lang="en-US" altLang="zh-TW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5C5B581-811F-48D4-AA2B-7D64458373AD}" type="slidenum">
              <a:rPr lang="en-US" altLang="zh-TW" smtClean="0"/>
              <a:pPr/>
              <a:t>18</a:t>
            </a:fld>
            <a:endParaRPr lang="en-US" altLang="zh-TW" smtClean="0"/>
          </a:p>
        </p:txBody>
      </p:sp>
      <p:sp>
        <p:nvSpPr>
          <p:cNvPr id="1290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90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EB9DAF3-464B-4E08-8837-E6B105A2D846}" type="slidenum">
              <a:rPr lang="en-US" altLang="zh-TW" smtClean="0"/>
              <a:pPr/>
              <a:t>19</a:t>
            </a:fld>
            <a:endParaRPr lang="en-US" altLang="zh-TW" smtClean="0"/>
          </a:p>
        </p:txBody>
      </p:sp>
      <p:sp>
        <p:nvSpPr>
          <p:cNvPr id="1310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10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54CD1EB-888A-45D4-8830-D27854D4641B}" type="slidenum">
              <a:rPr lang="en-US" smtClean="0"/>
              <a:pPr/>
              <a:t>2</a:t>
            </a:fld>
            <a:endParaRPr lang="en-US" smtClean="0"/>
          </a:p>
        </p:txBody>
      </p:sp>
      <p:sp>
        <p:nvSpPr>
          <p:cNvPr id="983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83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8BA3324-BCCE-48E3-AC71-EAF03619E385}" type="slidenum">
              <a:rPr lang="en-US" altLang="zh-TW" smtClean="0"/>
              <a:pPr/>
              <a:t>20</a:t>
            </a:fld>
            <a:endParaRPr lang="en-US" altLang="zh-TW" smtClean="0"/>
          </a:p>
        </p:txBody>
      </p:sp>
      <p:sp>
        <p:nvSpPr>
          <p:cNvPr id="1331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31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63D63E7-9E06-4533-91FB-3F3A46DB9EBB}" type="slidenum">
              <a:rPr lang="en-US" smtClean="0"/>
              <a:pPr/>
              <a:t>3</a:t>
            </a:fld>
            <a:endParaRPr lang="en-US" smtClean="0"/>
          </a:p>
        </p:txBody>
      </p:sp>
      <p:sp>
        <p:nvSpPr>
          <p:cNvPr id="1003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03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06E2AF1-BCDC-4C70-A2A0-41D16DA5DAC3}" type="slidenum">
              <a:rPr lang="en-US" altLang="zh-TW" smtClean="0"/>
              <a:pPr/>
              <a:t>4</a:t>
            </a:fld>
            <a:endParaRPr lang="en-US" altLang="zh-TW" smtClean="0"/>
          </a:p>
        </p:txBody>
      </p:sp>
      <p:sp>
        <p:nvSpPr>
          <p:cNvPr id="1034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34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027AECB-4F48-4ED9-9F05-030B77B0C325}" type="slidenum">
              <a:rPr lang="en-US" altLang="zh-TW" smtClean="0"/>
              <a:pPr/>
              <a:t>5</a:t>
            </a:fld>
            <a:endParaRPr lang="en-US" altLang="zh-TW" smtClean="0"/>
          </a:p>
        </p:txBody>
      </p:sp>
      <p:sp>
        <p:nvSpPr>
          <p:cNvPr id="1054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547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4E3F17D-9B0C-4FB5-8997-CE83CE29ACD8}" type="slidenum">
              <a:rPr lang="en-US" altLang="zh-TW" smtClean="0"/>
              <a:pPr/>
              <a:t>6</a:t>
            </a:fld>
            <a:endParaRPr lang="en-US" altLang="zh-TW" smtClean="0"/>
          </a:p>
        </p:txBody>
      </p:sp>
      <p:sp>
        <p:nvSpPr>
          <p:cNvPr id="1064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65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6A008EB-CC58-4B71-9C02-6D43C1E448FB}" type="slidenum">
              <a:rPr lang="en-US" altLang="zh-TW" smtClean="0"/>
              <a:pPr/>
              <a:t>7</a:t>
            </a:fld>
            <a:endParaRPr lang="en-US" altLang="zh-TW" smtClean="0"/>
          </a:p>
        </p:txBody>
      </p:sp>
      <p:sp>
        <p:nvSpPr>
          <p:cNvPr id="1075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75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1AD3FB6-AEFB-4A07-BF96-8B58EFC1CC64}" type="slidenum">
              <a:rPr lang="en-US" altLang="zh-TW" smtClean="0"/>
              <a:pPr/>
              <a:t>8</a:t>
            </a:fld>
            <a:endParaRPr lang="en-US" altLang="zh-TW" smtClean="0"/>
          </a:p>
        </p:txBody>
      </p:sp>
      <p:sp>
        <p:nvSpPr>
          <p:cNvPr id="1085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85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288D194-E881-4DFB-90F7-96F3D2762837}" type="slidenum">
              <a:rPr lang="en-US" altLang="zh-TW" smtClean="0"/>
              <a:pPr/>
              <a:t>9</a:t>
            </a:fld>
            <a:endParaRPr lang="en-US" altLang="zh-TW" smtClean="0"/>
          </a:p>
        </p:txBody>
      </p:sp>
      <p:sp>
        <p:nvSpPr>
          <p:cNvPr id="1095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95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50EDC0-BB81-4FA5-A9E0-420571E73729}" type="datetimeFigureOut">
              <a:rPr lang="en-US" smtClean="0"/>
              <a:pPr/>
              <a:t>9/2/2016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DC12FE-A478-41E5-9839-12851A42164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50EDC0-BB81-4FA5-A9E0-420571E73729}" type="datetimeFigureOut">
              <a:rPr lang="en-US" smtClean="0"/>
              <a:pPr/>
              <a:t>9/2/2016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DC12FE-A478-41E5-9839-12851A42164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50EDC0-BB81-4FA5-A9E0-420571E73729}" type="datetimeFigureOut">
              <a:rPr lang="en-US" smtClean="0"/>
              <a:pPr/>
              <a:t>9/2/2016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DC12FE-A478-41E5-9839-12851A42164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2600" y="457200"/>
            <a:ext cx="7162800" cy="609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752600" y="1143000"/>
            <a:ext cx="3505200" cy="4343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10200" y="1143000"/>
            <a:ext cx="3505200" cy="4343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4DB245-2152-4BD6-8EBE-C01CA95F2A5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fade thruBlk="1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2600" y="457200"/>
            <a:ext cx="7162800" cy="609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752600" y="1143000"/>
            <a:ext cx="3505200" cy="4343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5410200" y="1143000"/>
            <a:ext cx="3505200" cy="4343400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B5C1669-494D-4988-89F3-A7EAF07DFFB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fade thruBlk="1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>
  <p:cSld name="Title, Clip Ar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2600" y="457200"/>
            <a:ext cx="7162800" cy="609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lipArt Placeholder 2"/>
          <p:cNvSpPr>
            <a:spLocks noGrp="1"/>
          </p:cNvSpPr>
          <p:nvPr>
            <p:ph type="clipArt" sz="half" idx="1"/>
          </p:nvPr>
        </p:nvSpPr>
        <p:spPr>
          <a:xfrm>
            <a:off x="1752600" y="1143000"/>
            <a:ext cx="3505200" cy="4343400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410200" y="1143000"/>
            <a:ext cx="3505200" cy="4343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EFD6888-084B-4B55-8FBF-7441431F727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fade thruBlk="1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50EDC0-BB81-4FA5-A9E0-420571E73729}" type="datetimeFigureOut">
              <a:rPr lang="en-US" smtClean="0"/>
              <a:pPr/>
              <a:t>9/2/2016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DC12FE-A478-41E5-9839-12851A42164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50EDC0-BB81-4FA5-A9E0-420571E73729}" type="datetimeFigureOut">
              <a:rPr lang="en-US" smtClean="0"/>
              <a:pPr/>
              <a:t>9/2/2016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DC12FE-A478-41E5-9839-12851A42164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50EDC0-BB81-4FA5-A9E0-420571E73729}" type="datetimeFigureOut">
              <a:rPr lang="en-US" smtClean="0"/>
              <a:pPr/>
              <a:t>9/2/2016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DC12FE-A478-41E5-9839-12851A42164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50EDC0-BB81-4FA5-A9E0-420571E73729}" type="datetimeFigureOut">
              <a:rPr lang="en-US" smtClean="0"/>
              <a:pPr/>
              <a:t>9/2/2016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DC12FE-A478-41E5-9839-12851A42164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50EDC0-BB81-4FA5-A9E0-420571E73729}" type="datetimeFigureOut">
              <a:rPr lang="en-US" smtClean="0"/>
              <a:pPr/>
              <a:t>9/2/2016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DC12FE-A478-41E5-9839-12851A42164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50EDC0-BB81-4FA5-A9E0-420571E73729}" type="datetimeFigureOut">
              <a:rPr lang="en-US" smtClean="0"/>
              <a:pPr/>
              <a:t>9/2/2016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DC12FE-A478-41E5-9839-12851A42164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50EDC0-BB81-4FA5-A9E0-420571E73729}" type="datetimeFigureOut">
              <a:rPr lang="en-US" smtClean="0"/>
              <a:pPr/>
              <a:t>9/2/2016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DC12FE-A478-41E5-9839-12851A42164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50EDC0-BB81-4FA5-A9E0-420571E73729}" type="datetimeFigureOut">
              <a:rPr lang="en-US" smtClean="0"/>
              <a:pPr/>
              <a:t>9/2/2016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C6DC12FE-A478-41E5-9839-12851A42164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C250EDC0-BB81-4FA5-A9E0-420571E73729}" type="datetimeFigureOut">
              <a:rPr lang="en-US" smtClean="0"/>
              <a:pPr/>
              <a:t>9/2/2016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C6DC12FE-A478-41E5-9839-12851A42164A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6" r:id="rId3"/>
    <p:sldLayoutId id="2147483667" r:id="rId4"/>
    <p:sldLayoutId id="2147483668" r:id="rId5"/>
    <p:sldLayoutId id="2147483669" r:id="rId6"/>
    <p:sldLayoutId id="2147483670" r:id="rId7"/>
    <p:sldLayoutId id="2147483671" r:id="rId8"/>
    <p:sldLayoutId id="2147483672" r:id="rId9"/>
    <p:sldLayoutId id="2147483673" r:id="rId10"/>
    <p:sldLayoutId id="2147483674" r:id="rId11"/>
    <p:sldLayoutId id="2147483675" r:id="rId12"/>
    <p:sldLayoutId id="2147483676" r:id="rId13"/>
    <p:sldLayoutId id="2147483677" r:id="rId14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notesSlide" Target="../notesSlides/notesSlide12.xml"/><Relationship Id="rId7" Type="http://schemas.openxmlformats.org/officeDocument/2006/relationships/image" Target="../media/image23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22.png"/><Relationship Id="rId4" Type="http://schemas.openxmlformats.org/officeDocument/2006/relationships/oleObject" Target="../embeddings/oleObject1.bin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microsoft.com/office/2007/relationships/media" Target="file:///C:\Documents%20and%20Settings\cmassengale\Application%20Data\Microsoft\Media%20Catalog\insect%5b1%5d.jpg" TargetMode="External"/><Relationship Id="rId7" Type="http://schemas.openxmlformats.org/officeDocument/2006/relationships/image" Target="../media/image25.png"/><Relationship Id="rId2" Type="http://schemas.openxmlformats.org/officeDocument/2006/relationships/video" Target="file:///C:\Documents%20and%20Settings\cmassengale\Application%20Data\Microsoft\Media%20Catalog\chlamydomonas%5b1%5d.jpg" TargetMode="External"/><Relationship Id="rId1" Type="http://schemas.microsoft.com/office/2007/relationships/media" Target="file:///C:\Documents%20and%20Settings\cmassengale\Application%20Data\Microsoft\Media%20Catalog\chlamydomonas%5b1%5d.jpg" TargetMode="External"/><Relationship Id="rId6" Type="http://schemas.openxmlformats.org/officeDocument/2006/relationships/notesSlide" Target="../notesSlides/notesSlide13.xml"/><Relationship Id="rId5" Type="http://schemas.openxmlformats.org/officeDocument/2006/relationships/slideLayout" Target="../slideLayouts/slideLayout2.xml"/><Relationship Id="rId4" Type="http://schemas.openxmlformats.org/officeDocument/2006/relationships/video" Target="file:///C:\Documents%20and%20Settings\cmassengale\Application%20Data\Microsoft\Media%20Catalog\insect%5b1%5d.jpg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3" Type="http://schemas.openxmlformats.org/officeDocument/2006/relationships/image" Target="../media/image29.jpeg"/><Relationship Id="rId7" Type="http://schemas.openxmlformats.org/officeDocument/2006/relationships/image" Target="../media/image33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jpeg"/><Relationship Id="rId5" Type="http://schemas.openxmlformats.org/officeDocument/2006/relationships/image" Target="../media/image31.jpeg"/><Relationship Id="rId4" Type="http://schemas.openxmlformats.org/officeDocument/2006/relationships/image" Target="../media/image30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13" Type="http://schemas.openxmlformats.org/officeDocument/2006/relationships/image" Target="../media/image44.gif"/><Relationship Id="rId3" Type="http://schemas.openxmlformats.org/officeDocument/2006/relationships/image" Target="../media/image35.png"/><Relationship Id="rId7" Type="http://schemas.openxmlformats.org/officeDocument/2006/relationships/image" Target="../media/image39.png"/><Relationship Id="rId12" Type="http://schemas.openxmlformats.org/officeDocument/2006/relationships/image" Target="../media/image4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38.jpeg"/><Relationship Id="rId11" Type="http://schemas.openxmlformats.org/officeDocument/2006/relationships/image" Target="../media/image42.png"/><Relationship Id="rId5" Type="http://schemas.openxmlformats.org/officeDocument/2006/relationships/image" Target="../media/image37.png"/><Relationship Id="rId10" Type="http://schemas.openxmlformats.org/officeDocument/2006/relationships/image" Target="../media/image41.gif"/><Relationship Id="rId4" Type="http://schemas.openxmlformats.org/officeDocument/2006/relationships/image" Target="../media/image36.jpeg"/><Relationship Id="rId9" Type="http://schemas.openxmlformats.org/officeDocument/2006/relationships/image" Target="http://www.agen.ufl.edu/~chyn/age2062/lect/lect_19/147b.gif" TargetMode="External"/><Relationship Id="rId14" Type="http://schemas.openxmlformats.org/officeDocument/2006/relationships/image" Target="../media/image45.gi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2" Type="http://schemas.openxmlformats.org/officeDocument/2006/relationships/video" Target="file:///C:\Documents%20and%20Settings\cmassengale\Application%20Data\Microsoft\Media%20Catalog\Copy%20of%20cell%5b1%5d.jpg" TargetMode="External"/><Relationship Id="rId1" Type="http://schemas.microsoft.com/office/2007/relationships/media" Target="file:///C:\Documents%20and%20Settings\cmassengale\Application%20Data\Microsoft\Media%20Catalog\Copy%20of%20cell%5b1%5d.jpg" TargetMode="External"/><Relationship Id="rId6" Type="http://schemas.openxmlformats.org/officeDocument/2006/relationships/image" Target="../media/image47.jpeg"/><Relationship Id="rId5" Type="http://schemas.openxmlformats.org/officeDocument/2006/relationships/image" Target="../media/image46.png"/><Relationship Id="rId4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file:///C:\Documents%20and%20Settings\cmassengale\Application%20Data\Microsoft\Media%20Catalog\Copy%20of%20cell%5b1%5d.jpg" TargetMode="External"/><Relationship Id="rId1" Type="http://schemas.microsoft.com/office/2007/relationships/media" Target="file:///C:\Documents%20and%20Settings\cmassengale\Application%20Data\Microsoft\Media%20Catalog\Copy%20of%20cell%5b1%5d.jpg" TargetMode="External"/><Relationship Id="rId5" Type="http://schemas.openxmlformats.org/officeDocument/2006/relationships/image" Target="../media/image46.png"/><Relationship Id="rId4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nswers.com/main/ntquery;jsessionid=1j97kp4acxjpo?method=4&amp;dsname=Wikipedia+Images&amp;dekey=Hooke-microscope.png&amp;gwp=8&amp;sbid=lc01b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2.jpeg"/><Relationship Id="rId4" Type="http://schemas.openxmlformats.org/officeDocument/2006/relationships/image" Target="../media/image11.g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gi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Text Placeholder 7"/>
          <p:cNvSpPr>
            <a:spLocks noGrp="1"/>
          </p:cNvSpPr>
          <p:nvPr>
            <p:ph type="body" idx="1"/>
          </p:nvPr>
        </p:nvSpPr>
        <p:spPr>
          <a:xfrm>
            <a:off x="533400" y="838200"/>
            <a:ext cx="7772400" cy="1500188"/>
          </a:xfrm>
        </p:spPr>
        <p:txBody>
          <a:bodyPr/>
          <a:lstStyle/>
          <a:p>
            <a:pPr algn="ctr"/>
            <a:r>
              <a:rPr lang="en-US" sz="4000" dirty="0" smtClean="0">
                <a:solidFill>
                  <a:srgbClr val="FF3300"/>
                </a:solidFill>
              </a:rPr>
              <a:t>INTRODUCTION TO THE CELL AND CELL THEORY…</a:t>
            </a:r>
          </a:p>
        </p:txBody>
      </p:sp>
      <p:sp>
        <p:nvSpPr>
          <p:cNvPr id="9220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1D1E9246-3EF1-4F77-B3E9-2A8F7487CC0E}" type="slidenum">
              <a:rPr lang="en-US" smtClean="0"/>
              <a:pPr/>
              <a:t>1</a:t>
            </a:fld>
            <a:endParaRPr lang="en-US" smtClean="0"/>
          </a:p>
        </p:txBody>
      </p:sp>
      <p:sp>
        <p:nvSpPr>
          <p:cNvPr id="5" name="TextBox 4"/>
          <p:cNvSpPr txBox="1"/>
          <p:nvPr/>
        </p:nvSpPr>
        <p:spPr>
          <a:xfrm>
            <a:off x="914400" y="5410200"/>
            <a:ext cx="7696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https://encrypted-tbn0.gstatic.com/images?q=tbn:ANd9GcSWaT1AWgIhyy1n8wwjx6PoiJaRb3AqGB2v2Zd5NvU9OpdMe5rlCw</a:t>
            </a:r>
            <a:endParaRPr lang="en-US" dirty="0"/>
          </a:p>
        </p:txBody>
      </p:sp>
      <p:pic>
        <p:nvPicPr>
          <p:cNvPr id="33794" name="Picture 2" descr="https://encrypted-tbn0.gstatic.com/images?q=tbn:ANd9GcSWaT1AWgIhyy1n8wwjx6PoiJaRb3AqGB2v2Zd5NvU9OpdMe5rlCw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4600" y="2285999"/>
            <a:ext cx="3996689" cy="3020755"/>
          </a:xfrm>
          <a:prstGeom prst="rect">
            <a:avLst/>
          </a:prstGeom>
          <a:noFill/>
        </p:spPr>
      </p:pic>
    </p:spTree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04800"/>
            <a:ext cx="7924800" cy="6096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sz="4800" b="1" smtClean="0">
                <a:latin typeface="Comic Sans MS" pitchFamily="66" charset="0"/>
              </a:rPr>
              <a:t>Basic Structure of a Cell</a:t>
            </a:r>
          </a:p>
        </p:txBody>
      </p:sp>
      <p:sp>
        <p:nvSpPr>
          <p:cNvPr id="13316" name="Rectangle 3"/>
          <p:cNvSpPr>
            <a:spLocks noGrp="1" noChangeArrowheads="1"/>
          </p:cNvSpPr>
          <p:nvPr>
            <p:ph idx="1"/>
          </p:nvPr>
        </p:nvSpPr>
        <p:spPr>
          <a:xfrm>
            <a:off x="3429000" y="5105400"/>
            <a:ext cx="5486400" cy="3810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endParaRPr lang="en-US" sz="2000" smtClean="0"/>
          </a:p>
        </p:txBody>
      </p:sp>
      <p:sp>
        <p:nvSpPr>
          <p:cNvPr id="1331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2BCCD647-7FB3-4403-B5D7-C7D1B357FC64}" type="slidenum">
              <a:rPr lang="en-US" smtClean="0"/>
              <a:pPr/>
              <a:t>10</a:t>
            </a:fld>
            <a:endParaRPr lang="en-US" smtClean="0"/>
          </a:p>
        </p:txBody>
      </p:sp>
      <p:pic>
        <p:nvPicPr>
          <p:cNvPr id="13317" name="Picture 4" descr="cell_structure[1]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14400" y="1295400"/>
            <a:ext cx="7315200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9828039D-8E84-4DC8-B793-052731CACA93}" type="slidenum">
              <a:rPr lang="en-US" smtClean="0"/>
              <a:pPr/>
              <a:t>11</a:t>
            </a:fld>
            <a:endParaRPr lang="en-US" smtClean="0"/>
          </a:p>
        </p:txBody>
      </p:sp>
      <p:pic>
        <p:nvPicPr>
          <p:cNvPr id="24579" name="Picture 5" descr="endosymbiosi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228600"/>
            <a:ext cx="8382000" cy="838200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zh-TW" sz="4800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  <a:ea typeface="新細明體" pitchFamily="18" charset="-120"/>
              </a:rPr>
              <a:t>Cell Size and Types</a:t>
            </a:r>
            <a:endParaRPr lang="en-US" altLang="zh-TW" sz="4800" b="1" dirty="0" smtClean="0">
              <a:solidFill>
                <a:schemeClr val="accent2"/>
              </a:solidFill>
              <a:latin typeface="Comic Sans MS" pitchFamily="66" charset="0"/>
              <a:ea typeface="新細明體" pitchFamily="18" charset="-120"/>
            </a:endParaRPr>
          </a:p>
        </p:txBody>
      </p:sp>
      <p:sp>
        <p:nvSpPr>
          <p:cNvPr id="5123" name="Rectangle 3"/>
          <p:cNvSpPr>
            <a:spLocks noGrp="1" noChangeArrowheads="1"/>
          </p:cNvSpPr>
          <p:nvPr>
            <p:ph idx="1"/>
          </p:nvPr>
        </p:nvSpPr>
        <p:spPr>
          <a:xfrm>
            <a:off x="381000" y="1219200"/>
            <a:ext cx="8610600" cy="1905000"/>
          </a:xfrm>
        </p:spPr>
        <p:txBody>
          <a:bodyPr/>
          <a:lstStyle/>
          <a:p>
            <a:pPr eaLnBrk="1" hangingPunct="1"/>
            <a:r>
              <a:rPr lang="en-US" altLang="zh-TW" sz="3200" b="1" dirty="0" smtClean="0">
                <a:ea typeface="新細明體" pitchFamily="18" charset="-120"/>
              </a:rPr>
              <a:t>Cells, the basic units of organisms, can only be </a:t>
            </a:r>
            <a:r>
              <a:rPr lang="en-US" altLang="zh-TW" sz="3200" b="1" dirty="0" smtClean="0">
                <a:solidFill>
                  <a:srgbClr val="990000"/>
                </a:solidFill>
                <a:ea typeface="新細明體" pitchFamily="18" charset="-120"/>
              </a:rPr>
              <a:t>observed under microscope</a:t>
            </a:r>
          </a:p>
          <a:p>
            <a:pPr eaLnBrk="1" hangingPunct="1"/>
            <a:r>
              <a:rPr lang="en-US" altLang="zh-TW" sz="3200" b="1" dirty="0" smtClean="0">
                <a:ea typeface="新細明體" pitchFamily="18" charset="-120"/>
              </a:rPr>
              <a:t>Three Basic types of cells include:</a:t>
            </a:r>
          </a:p>
        </p:txBody>
      </p:sp>
      <p:sp>
        <p:nvSpPr>
          <p:cNvPr id="102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8ED88580-D0E6-4D0F-AF87-8DB4BFD65DC2}" type="slidenum">
              <a:rPr lang="en-US" smtClean="0"/>
              <a:pPr/>
              <a:t>12</a:t>
            </a:fld>
            <a:endParaRPr lang="en-US" smtClean="0"/>
          </a:p>
        </p:txBody>
      </p:sp>
      <p:graphicFrame>
        <p:nvGraphicFramePr>
          <p:cNvPr id="5124" name="Object 4"/>
          <p:cNvGraphicFramePr>
            <a:graphicFrameLocks noChangeAspect="1"/>
          </p:cNvGraphicFramePr>
          <p:nvPr/>
        </p:nvGraphicFramePr>
        <p:xfrm>
          <a:off x="609600" y="3124200"/>
          <a:ext cx="2343150" cy="2362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1" name="點陣圖影像" r:id="rId4" imgW="2219313" imgH="2238342" progId="PBrush">
                  <p:embed/>
                </p:oleObj>
              </mc:Choice>
              <mc:Fallback>
                <p:oleObj name="點陣圖影像" r:id="rId4" imgW="2219313" imgH="2238342" progId="PBrush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9600" y="3124200"/>
                        <a:ext cx="2343150" cy="23622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99CC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125" name="Object 5"/>
          <p:cNvGraphicFramePr>
            <a:graphicFrameLocks noChangeAspect="1"/>
          </p:cNvGraphicFramePr>
          <p:nvPr/>
        </p:nvGraphicFramePr>
        <p:xfrm>
          <a:off x="3429000" y="3124200"/>
          <a:ext cx="2466975" cy="24082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2" name="點陣圖影像" r:id="rId6" imgW="2771483" imgH="2705372" progId="PBrush">
                  <p:embed/>
                </p:oleObj>
              </mc:Choice>
              <mc:Fallback>
                <p:oleObj name="點陣圖影像" r:id="rId6" imgW="2771483" imgH="2705372" progId="PBrush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29000" y="3124200"/>
                        <a:ext cx="2466975" cy="2408238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99CC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126" name="Text Box 6"/>
          <p:cNvSpPr txBox="1">
            <a:spLocks noChangeArrowheads="1"/>
          </p:cNvSpPr>
          <p:nvPr/>
        </p:nvSpPr>
        <p:spPr bwMode="auto">
          <a:xfrm>
            <a:off x="1066800" y="5943600"/>
            <a:ext cx="16764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/>
            <a:r>
              <a:rPr lang="en-US" altLang="zh-TW" dirty="0">
                <a:solidFill>
                  <a:srgbClr val="FF0000"/>
                </a:solidFill>
                <a:ea typeface="華康新儷粗黑" pitchFamily="34" charset="-120"/>
              </a:rPr>
              <a:t>Animal Cell</a:t>
            </a:r>
          </a:p>
        </p:txBody>
      </p:sp>
      <p:sp>
        <p:nvSpPr>
          <p:cNvPr id="5127" name="Text Box 7"/>
          <p:cNvSpPr txBox="1">
            <a:spLocks noChangeArrowheads="1"/>
          </p:cNvSpPr>
          <p:nvPr/>
        </p:nvSpPr>
        <p:spPr bwMode="auto">
          <a:xfrm>
            <a:off x="3810000" y="5943600"/>
            <a:ext cx="14478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/>
            <a:r>
              <a:rPr lang="en-US" altLang="zh-TW" dirty="0">
                <a:solidFill>
                  <a:srgbClr val="3333CC"/>
                </a:solidFill>
                <a:ea typeface="華康新儷粗黑" pitchFamily="34" charset="-120"/>
              </a:rPr>
              <a:t>Plant Cell</a:t>
            </a:r>
          </a:p>
        </p:txBody>
      </p:sp>
      <p:sp>
        <p:nvSpPr>
          <p:cNvPr id="1033" name="AutoShape 8">
            <a:hlinkClick r:id="" action="ppaction://hlinkshowjump?jump=nextslide" highlightClick="1"/>
          </p:cNvPr>
          <p:cNvSpPr>
            <a:spLocks noChangeArrowheads="1"/>
          </p:cNvSpPr>
          <p:nvPr/>
        </p:nvSpPr>
        <p:spPr bwMode="auto">
          <a:xfrm>
            <a:off x="8763000" y="6248400"/>
            <a:ext cx="381000" cy="609600"/>
          </a:xfrm>
          <a:prstGeom prst="actionButtonBlank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34" name="AutoShape 9">
            <a:hlinkClick r:id="" action="ppaction://hlinkshowjump?jump=firstslide" highlightClick="1"/>
          </p:cNvPr>
          <p:cNvSpPr>
            <a:spLocks noChangeArrowheads="1"/>
          </p:cNvSpPr>
          <p:nvPr/>
        </p:nvSpPr>
        <p:spPr bwMode="auto">
          <a:xfrm>
            <a:off x="8305800" y="6172200"/>
            <a:ext cx="381000" cy="609600"/>
          </a:xfrm>
          <a:prstGeom prst="actionButtonHome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35" name="AutoShape 10">
            <a:hlinkClick r:id="" action="ppaction://hlinkshowjump?jump=previousslide" highlightClick="1"/>
          </p:cNvPr>
          <p:cNvSpPr>
            <a:spLocks noChangeArrowheads="1"/>
          </p:cNvSpPr>
          <p:nvPr/>
        </p:nvSpPr>
        <p:spPr bwMode="auto">
          <a:xfrm>
            <a:off x="8001000" y="6172200"/>
            <a:ext cx="304800" cy="685800"/>
          </a:xfrm>
          <a:prstGeom prst="actionButtonBlank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132" name="Text Box 12"/>
          <p:cNvSpPr txBox="1">
            <a:spLocks noChangeArrowheads="1"/>
          </p:cNvSpPr>
          <p:nvPr/>
        </p:nvSpPr>
        <p:spPr bwMode="auto">
          <a:xfrm>
            <a:off x="6629400" y="5943600"/>
            <a:ext cx="1524000" cy="369332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square" anchor="b"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>
                <a:solidFill>
                  <a:srgbClr val="005800"/>
                </a:solidFill>
              </a:rPr>
              <a:t>Bacterial Cell</a:t>
            </a:r>
          </a:p>
        </p:txBody>
      </p:sp>
      <p:pic>
        <p:nvPicPr>
          <p:cNvPr id="5133" name="Picture 13" descr="bacteria22222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324600" y="3124200"/>
            <a:ext cx="2286000" cy="2400300"/>
          </a:xfrm>
          <a:prstGeom prst="rect">
            <a:avLst/>
          </a:prstGeom>
          <a:noFill/>
          <a:ln w="9525">
            <a:solidFill>
              <a:srgbClr val="99CC00"/>
            </a:solidFill>
            <a:miter lim="800000"/>
            <a:headEnd/>
            <a:tailEnd/>
          </a:ln>
        </p:spPr>
      </p:pic>
      <p:sp>
        <p:nvSpPr>
          <p:cNvPr id="14" name="Rectangle 13"/>
          <p:cNvSpPr/>
          <p:nvPr/>
        </p:nvSpPr>
        <p:spPr>
          <a:xfrm>
            <a:off x="838200" y="5867400"/>
            <a:ext cx="79248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 smtClean="0">
                <a:latin typeface="Times New Roman" pitchFamily="18" charset="0"/>
              </a:rPr>
              <a:t>_________ </a:t>
            </a:r>
            <a:r>
              <a:rPr lang="en-US" sz="3200" dirty="0" smtClean="0">
                <a:latin typeface="Arial Black" pitchFamily="34" charset="0"/>
              </a:rPr>
              <a:t>&gt;</a:t>
            </a:r>
            <a:r>
              <a:rPr lang="en-US" sz="3200" dirty="0" smtClean="0">
                <a:latin typeface="Times New Roman" pitchFamily="18" charset="0"/>
              </a:rPr>
              <a:t> _____________ </a:t>
            </a:r>
            <a:r>
              <a:rPr lang="en-US" sz="3200" dirty="0" smtClean="0">
                <a:latin typeface="Arial Black" pitchFamily="34" charset="0"/>
              </a:rPr>
              <a:t>&gt;</a:t>
            </a:r>
            <a:r>
              <a:rPr lang="en-US" sz="3200" dirty="0" smtClean="0">
                <a:latin typeface="Times New Roman" pitchFamily="18" charset="0"/>
              </a:rPr>
              <a:t> ___________</a:t>
            </a:r>
            <a:endParaRPr lang="en-US" sz="3200" dirty="0">
              <a:latin typeface="Times New Roman" pitchFamily="18" charset="0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5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5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500"/>
                            </p:stCondLst>
                            <p:childTnLst>
                              <p:par>
                                <p:cTn id="24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6" dur="500"/>
                                        <p:tgtEl>
                                          <p:spTgt spid="5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000"/>
                            </p:stCondLst>
                            <p:childTnLst>
                              <p:par>
                                <p:cTn id="28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0" dur="500"/>
                                        <p:tgtEl>
                                          <p:spTgt spid="5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500"/>
                            </p:stCondLst>
                            <p:childTnLst>
                              <p:par>
                                <p:cTn id="32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4" dur="500"/>
                                        <p:tgtEl>
                                          <p:spTgt spid="5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000"/>
                            </p:stCondLst>
                            <p:childTnLst>
                              <p:par>
                                <p:cTn id="36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8" dur="500"/>
                                        <p:tgtEl>
                                          <p:spTgt spid="5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3" grpId="0" build="p" bldLvl="2" autoUpdateAnimBg="0"/>
      <p:bldP spid="5126" grpId="0"/>
      <p:bldP spid="5127" grpId="0"/>
      <p:bldP spid="513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457200"/>
            <a:ext cx="8610600" cy="609600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b="1" smtClean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Number of Cells</a:t>
            </a:r>
          </a:p>
        </p:txBody>
      </p:sp>
      <p:sp>
        <p:nvSpPr>
          <p:cNvPr id="67594" name="Rectangle 10"/>
          <p:cNvSpPr>
            <a:spLocks noGrp="1" noChangeArrowheads="1"/>
          </p:cNvSpPr>
          <p:nvPr>
            <p:ph idx="1"/>
          </p:nvPr>
        </p:nvSpPr>
        <p:spPr>
          <a:xfrm>
            <a:off x="685800" y="1295400"/>
            <a:ext cx="8153400" cy="51816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sz="3200" b="1" smtClean="0"/>
              <a:t>Although </a:t>
            </a:r>
            <a:r>
              <a:rPr lang="en-US" sz="3200" b="1" smtClean="0">
                <a:solidFill>
                  <a:schemeClr val="accent2"/>
                </a:solidFill>
              </a:rPr>
              <a:t>ALL </a:t>
            </a:r>
            <a:r>
              <a:rPr lang="en-US" sz="3200" b="1" smtClean="0"/>
              <a:t>living things are made of cells, organisms may be:</a:t>
            </a:r>
          </a:p>
          <a:p>
            <a:pPr eaLnBrk="1" hangingPunct="1"/>
            <a:r>
              <a:rPr kumimoji="1" lang="en-US" sz="3200" b="1" i="1" smtClean="0">
                <a:solidFill>
                  <a:srgbClr val="A50021"/>
                </a:solidFill>
              </a:rPr>
              <a:t>Unicellular</a:t>
            </a:r>
            <a:r>
              <a:rPr kumimoji="1" lang="en-US" sz="3200" b="1" smtClean="0">
                <a:solidFill>
                  <a:srgbClr val="A50021"/>
                </a:solidFill>
              </a:rPr>
              <a:t> – </a:t>
            </a:r>
            <a:r>
              <a:rPr kumimoji="1" lang="en-US" sz="2800" b="1" smtClean="0"/>
              <a:t>composed of one cell</a:t>
            </a:r>
          </a:p>
          <a:p>
            <a:pPr eaLnBrk="1" hangingPunct="1"/>
            <a:r>
              <a:rPr kumimoji="1" lang="en-US" sz="3200" b="1" i="1" smtClean="0">
                <a:solidFill>
                  <a:srgbClr val="333399"/>
                </a:solidFill>
              </a:rPr>
              <a:t>Multicellular</a:t>
            </a:r>
            <a:r>
              <a:rPr kumimoji="1" lang="en-US" sz="3200" b="1" smtClean="0">
                <a:solidFill>
                  <a:srgbClr val="333399"/>
                </a:solidFill>
              </a:rPr>
              <a:t>- </a:t>
            </a:r>
            <a:r>
              <a:rPr kumimoji="1" lang="en-US" sz="2800" b="1" smtClean="0"/>
              <a:t>composed of many cells that may organize into tissues, etc.</a:t>
            </a:r>
            <a:endParaRPr lang="en-US" sz="2800" b="1" smtClean="0"/>
          </a:p>
        </p:txBody>
      </p:sp>
      <p:sp>
        <p:nvSpPr>
          <p:cNvPr id="2560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8D1E3FF7-61B5-4659-A446-7ED77C90FFA4}" type="slidenum">
              <a:rPr lang="en-US" smtClean="0"/>
              <a:pPr/>
              <a:t>13</a:t>
            </a:fld>
            <a:endParaRPr lang="en-US" smtClean="0"/>
          </a:p>
        </p:txBody>
      </p:sp>
      <p:pic>
        <p:nvPicPr>
          <p:cNvPr id="67588" name="chlamydomonas[1].jpg">
            <a:hlinkClick r:id="" action="ppaction://media"/>
          </p:cNvPr>
          <p:cNvPicPr>
            <a:picLocks noRot="1" noChangeAspect="1" noChangeArrowheads="1"/>
          </p:cNvPicPr>
          <p:nvPr>
            <a:vide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066800" y="4038600"/>
            <a:ext cx="3200400" cy="2535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7591" name="insect[1].jpg">
            <a:hlinkClick r:id="" action="ppaction://media"/>
          </p:cNvPr>
          <p:cNvPicPr>
            <a:picLocks noRot="1" noChangeAspect="1" noChangeArrowheads="1"/>
          </p:cNvPicPr>
          <p:nvPr>
            <a:videoFile r:link="rId4"/>
            <p:extLst>
              <p:ext uri="{DAA4B4D4-6D71-4841-9C94-3DE7FCFB9230}">
                <p14:media xmlns:p14="http://schemas.microsoft.com/office/powerpoint/2010/main" r:link="rId3"/>
              </p:ext>
            </p:extLst>
          </p:nvPr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953000" y="4038600"/>
            <a:ext cx="3343275" cy="2486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675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9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6759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9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6759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18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67588"/>
                </p:tgtEl>
              </p:cMediaNode>
            </p:video>
            <p:video>
              <p:cMediaNode>
                <p:cTn id="19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67591"/>
                </p:tgtEl>
              </p:cMediaNode>
            </p:video>
          </p:childTnLst>
        </p:cTn>
      </p:par>
    </p:tnLst>
    <p:bldLst>
      <p:bldP spid="67594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920" name="Rectangle 8"/>
          <p:cNvSpPr>
            <a:spLocks noGrp="1" noChangeArrowheads="1"/>
          </p:cNvSpPr>
          <p:nvPr>
            <p:ph type="title"/>
          </p:nvPr>
        </p:nvSpPr>
        <p:spPr>
          <a:xfrm>
            <a:off x="457200" y="228600"/>
            <a:ext cx="8458200" cy="609600"/>
          </a:xfrm>
        </p:spPr>
        <p:txBody>
          <a:bodyPr>
            <a:noAutofit/>
          </a:bodyPr>
          <a:lstStyle/>
          <a:p>
            <a:pPr algn="ctr" eaLnBrk="1" hangingPunct="1">
              <a:defRPr/>
            </a:pPr>
            <a:r>
              <a:rPr lang="en-US" sz="4000" b="1" dirty="0" err="1" smtClean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Multicellular</a:t>
            </a:r>
            <a:r>
              <a:rPr lang="en-US" sz="4000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 Organisms</a:t>
            </a:r>
          </a:p>
        </p:txBody>
      </p:sp>
      <p:sp>
        <p:nvSpPr>
          <p:cNvPr id="29700" name="Rectangle 2"/>
          <p:cNvSpPr>
            <a:spLocks noGrp="1" noChangeArrowheads="1"/>
          </p:cNvSpPr>
          <p:nvPr>
            <p:ph idx="1"/>
          </p:nvPr>
        </p:nvSpPr>
        <p:spPr>
          <a:xfrm>
            <a:off x="457200" y="914400"/>
            <a:ext cx="8305800" cy="3048000"/>
          </a:xfrm>
        </p:spPr>
        <p:txBody>
          <a:bodyPr/>
          <a:lstStyle/>
          <a:p>
            <a:pPr eaLnBrk="1" hangingPunct="1"/>
            <a:r>
              <a:rPr lang="en-US" sz="2800" b="1" dirty="0" smtClean="0"/>
              <a:t>Cells in </a:t>
            </a:r>
            <a:r>
              <a:rPr lang="en-US" sz="2800" b="1" dirty="0" err="1" smtClean="0"/>
              <a:t>multicellular</a:t>
            </a:r>
            <a:r>
              <a:rPr lang="en-US" sz="2800" b="1" dirty="0" smtClean="0"/>
              <a:t> organisms often </a:t>
            </a:r>
            <a:r>
              <a:rPr lang="en-US" sz="2800" b="1" dirty="0" smtClean="0">
                <a:solidFill>
                  <a:srgbClr val="990000"/>
                </a:solidFill>
              </a:rPr>
              <a:t>specialize</a:t>
            </a:r>
            <a:r>
              <a:rPr lang="en-US" sz="2800" b="1" dirty="0" smtClean="0"/>
              <a:t> (take on different shapes &amp; functions)</a:t>
            </a:r>
          </a:p>
          <a:p>
            <a:r>
              <a:rPr lang="en-US" sz="2800" b="1" dirty="0" smtClean="0"/>
              <a:t>Cells become specialized by </a:t>
            </a:r>
            <a:r>
              <a:rPr lang="en-US" sz="2800" b="1" dirty="0" smtClean="0">
                <a:solidFill>
                  <a:srgbClr val="990000"/>
                </a:solidFill>
              </a:rPr>
              <a:t>turning different genes on and off</a:t>
            </a:r>
          </a:p>
          <a:p>
            <a:r>
              <a:rPr lang="en-US" sz="2800" b="1" dirty="0" smtClean="0"/>
              <a:t>This is known as </a:t>
            </a:r>
            <a:r>
              <a:rPr lang="en-US" sz="2800" b="1" dirty="0" smtClean="0">
                <a:solidFill>
                  <a:srgbClr val="990000"/>
                </a:solidFill>
              </a:rPr>
              <a:t>DIFFERENTIATION</a:t>
            </a:r>
            <a:endParaRPr lang="en-US" sz="3200" b="1" dirty="0" smtClean="0"/>
          </a:p>
          <a:p>
            <a:pPr eaLnBrk="1" hangingPunct="1">
              <a:buFontTx/>
              <a:buNone/>
            </a:pPr>
            <a:endParaRPr lang="en-US" sz="3200" b="1" dirty="0" smtClean="0"/>
          </a:p>
        </p:txBody>
      </p:sp>
      <p:sp>
        <p:nvSpPr>
          <p:cNvPr id="2969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486663F8-6095-4836-9979-EB218A521562}" type="slidenum">
              <a:rPr lang="en-US" smtClean="0"/>
              <a:pPr/>
              <a:t>14</a:t>
            </a:fld>
            <a:endParaRPr lang="en-US" smtClean="0"/>
          </a:p>
        </p:txBody>
      </p:sp>
      <p:sp>
        <p:nvSpPr>
          <p:cNvPr id="29701" name="Text Box 3"/>
          <p:cNvSpPr txBox="1">
            <a:spLocks noChangeArrowheads="1"/>
          </p:cNvSpPr>
          <p:nvPr/>
        </p:nvSpPr>
        <p:spPr bwMode="auto">
          <a:xfrm>
            <a:off x="0" y="4191000"/>
            <a:ext cx="1841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endParaRPr kumimoji="0" lang="en-US" sz="3600">
              <a:solidFill>
                <a:schemeClr val="tx1"/>
              </a:solidFill>
              <a:latin typeface="Times New Roman" pitchFamily="18" charset="0"/>
            </a:endParaRPr>
          </a:p>
        </p:txBody>
      </p:sp>
      <p:pic>
        <p:nvPicPr>
          <p:cNvPr id="29702" name="Picture 6" descr="stemcellsmakedifferent"/>
          <p:cNvPicPr>
            <a:picLocks noChangeAspect="1" noChangeArrowheads="1"/>
          </p:cNvPicPr>
          <p:nvPr/>
        </p:nvPicPr>
        <p:blipFill>
          <a:blip r:embed="rId3" cstate="print"/>
          <a:srcRect l="3488" t="5783" r="7817" b="5612"/>
          <a:stretch>
            <a:fillRect/>
          </a:stretch>
        </p:blipFill>
        <p:spPr bwMode="auto">
          <a:xfrm>
            <a:off x="457200" y="4038600"/>
            <a:ext cx="4507156" cy="2662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7" descr="differentiation"/>
          <p:cNvPicPr>
            <a:picLocks noChangeAspect="1" noChangeArrowheads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638800" y="4191000"/>
            <a:ext cx="2743200" cy="2338578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7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685800"/>
            <a:ext cx="4191000" cy="609600"/>
          </a:xfrm>
        </p:spPr>
        <p:txBody>
          <a:bodyPr>
            <a:normAutofit/>
          </a:bodyPr>
          <a:lstStyle/>
          <a:p>
            <a:pPr eaLnBrk="1" hangingPunct="1"/>
            <a:r>
              <a:rPr lang="en-US" sz="2800" b="1" dirty="0" smtClean="0">
                <a:latin typeface="Comic Sans MS" pitchFamily="66" charset="0"/>
              </a:rPr>
              <a:t>Specialized Animal Cells</a:t>
            </a:r>
          </a:p>
        </p:txBody>
      </p:sp>
      <p:sp>
        <p:nvSpPr>
          <p:cNvPr id="31748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752600"/>
            <a:ext cx="1828800" cy="457200"/>
          </a:xfrm>
        </p:spPr>
        <p:txBody>
          <a:bodyPr>
            <a:normAutofit/>
          </a:bodyPr>
          <a:lstStyle/>
          <a:p>
            <a:pPr eaLnBrk="1" hangingPunct="1">
              <a:buFontTx/>
              <a:buNone/>
            </a:pPr>
            <a:r>
              <a:rPr lang="en-US" sz="2000" b="1" dirty="0" smtClean="0"/>
              <a:t>Muscle cells</a:t>
            </a:r>
          </a:p>
        </p:txBody>
      </p:sp>
      <p:sp>
        <p:nvSpPr>
          <p:cNvPr id="3174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EDEBB3AC-3B69-4990-B850-CE89B1E1B050}" type="slidenum">
              <a:rPr lang="en-US" smtClean="0"/>
              <a:pPr/>
              <a:t>15</a:t>
            </a:fld>
            <a:endParaRPr lang="en-US" smtClean="0"/>
          </a:p>
        </p:txBody>
      </p:sp>
      <p:pic>
        <p:nvPicPr>
          <p:cNvPr id="171012" name="Picture 4" descr="skel muscl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2362200"/>
            <a:ext cx="2240112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1013" name="Picture 5" descr="rbcs"/>
          <p:cNvPicPr>
            <a:picLocks noChangeAspect="1" noChangeArrowheads="1"/>
          </p:cNvPicPr>
          <p:nvPr/>
        </p:nvPicPr>
        <p:blipFill>
          <a:blip r:embed="rId4" cstate="print"/>
          <a:srcRect l="12222" r="12222" b="32222"/>
          <a:stretch>
            <a:fillRect/>
          </a:stretch>
        </p:blipFill>
        <p:spPr bwMode="auto">
          <a:xfrm>
            <a:off x="2590800" y="4038600"/>
            <a:ext cx="1828800" cy="16405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751" name="Rectangle 6"/>
          <p:cNvSpPr>
            <a:spLocks noChangeArrowheads="1"/>
          </p:cNvSpPr>
          <p:nvPr/>
        </p:nvSpPr>
        <p:spPr bwMode="auto">
          <a:xfrm>
            <a:off x="2514600" y="3429000"/>
            <a:ext cx="2025747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kumimoji="0" lang="en-US" sz="2000" b="1" dirty="0">
                <a:solidFill>
                  <a:schemeClr val="tx1"/>
                </a:solidFill>
              </a:rPr>
              <a:t>Red blood cells</a:t>
            </a:r>
          </a:p>
        </p:txBody>
      </p:sp>
      <p:pic>
        <p:nvPicPr>
          <p:cNvPr id="171016" name="Picture 8" descr="Cheek cell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81000" y="4953000"/>
            <a:ext cx="1905000" cy="15169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753" name="Rectangle 10"/>
          <p:cNvSpPr>
            <a:spLocks noChangeArrowheads="1"/>
          </p:cNvSpPr>
          <p:nvPr/>
        </p:nvSpPr>
        <p:spPr bwMode="auto">
          <a:xfrm>
            <a:off x="533400" y="4343400"/>
            <a:ext cx="154786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kumimoji="0" lang="en-US" sz="2000" b="1" dirty="0">
                <a:solidFill>
                  <a:schemeClr val="tx1"/>
                </a:solidFill>
              </a:rPr>
              <a:t>Cheek cells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4876800" y="838200"/>
            <a:ext cx="4114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C00000"/>
                </a:solidFill>
                <a:latin typeface="Comic Sans MS" pitchFamily="66" charset="0"/>
              </a:rPr>
              <a:t>Specialized Plant cells</a:t>
            </a:r>
            <a:endParaRPr lang="en-US" sz="2800" dirty="0">
              <a:solidFill>
                <a:srgbClr val="C00000"/>
              </a:solidFill>
            </a:endParaRPr>
          </a:p>
        </p:txBody>
      </p:sp>
      <p:pic>
        <p:nvPicPr>
          <p:cNvPr id="14" name="Picture 4" descr="Guard_cells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324600" y="2286000"/>
            <a:ext cx="2668897" cy="140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TextBox 14"/>
          <p:cNvSpPr txBox="1"/>
          <p:nvPr/>
        </p:nvSpPr>
        <p:spPr>
          <a:xfrm>
            <a:off x="6858000" y="1752600"/>
            <a:ext cx="1600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 dirty="0" smtClean="0">
                <a:solidFill>
                  <a:schemeClr val="accent2">
                    <a:lumMod val="75000"/>
                  </a:schemeClr>
                </a:solidFill>
              </a:rPr>
              <a:t>Guard Cells</a:t>
            </a:r>
            <a:endParaRPr lang="en-US" sz="2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16" name="Picture 5" descr="Primary_xylem_MC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648200" y="4038600"/>
            <a:ext cx="1917858" cy="16409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7" descr="pollen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747694" y="4800600"/>
            <a:ext cx="2243906" cy="15501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TextBox 18"/>
          <p:cNvSpPr txBox="1"/>
          <p:nvPr/>
        </p:nvSpPr>
        <p:spPr>
          <a:xfrm>
            <a:off x="4800600" y="3429000"/>
            <a:ext cx="1524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chemeClr val="accent2">
                    <a:lumMod val="75000"/>
                  </a:schemeClr>
                </a:solidFill>
              </a:rPr>
              <a:t>Xylem cells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7391400" y="4343400"/>
            <a:ext cx="1066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chemeClr val="accent2">
                    <a:lumMod val="75000"/>
                  </a:schemeClr>
                </a:solidFill>
              </a:rPr>
              <a:t>Pollen</a:t>
            </a:r>
            <a:endParaRPr lang="en-US" sz="2000" b="1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0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0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0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710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710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0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0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710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0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0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0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0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710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710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0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0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710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0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0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0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0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710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710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0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0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710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0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1116FBF6-2FD5-4437-A0C1-2B8F765AA7A4}" type="slidenum">
              <a:rPr lang="en-US" smtClean="0"/>
              <a:pPr/>
              <a:t>16</a:t>
            </a:fld>
            <a:endParaRPr lang="en-US" smtClean="0"/>
          </a:p>
        </p:txBody>
      </p:sp>
      <p:sp>
        <p:nvSpPr>
          <p:cNvPr id="177155" name="Rectangle 3"/>
          <p:cNvSpPr>
            <a:spLocks noChangeArrowheads="1"/>
          </p:cNvSpPr>
          <p:nvPr/>
        </p:nvSpPr>
        <p:spPr bwMode="auto">
          <a:xfrm>
            <a:off x="152400" y="3429000"/>
            <a:ext cx="25146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/>
            <a:r>
              <a:rPr kumimoji="0" lang="en-US" dirty="0">
                <a:solidFill>
                  <a:schemeClr val="tx1"/>
                </a:solidFill>
              </a:rPr>
              <a:t>CELLS – life starts here</a:t>
            </a:r>
          </a:p>
        </p:txBody>
      </p:sp>
      <p:sp>
        <p:nvSpPr>
          <p:cNvPr id="177156" name="Rectangle 4"/>
          <p:cNvSpPr>
            <a:spLocks noChangeArrowheads="1"/>
          </p:cNvSpPr>
          <p:nvPr/>
        </p:nvSpPr>
        <p:spPr bwMode="auto">
          <a:xfrm>
            <a:off x="2819400" y="3429000"/>
            <a:ext cx="34290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/>
            <a:r>
              <a:rPr kumimoji="0" lang="en-US" dirty="0">
                <a:solidFill>
                  <a:schemeClr val="tx1"/>
                </a:solidFill>
                <a:sym typeface="Wingdings" pitchFamily="2" charset="2"/>
              </a:rPr>
              <a:t>TISSUES – Similar cells working together</a:t>
            </a:r>
          </a:p>
        </p:txBody>
      </p:sp>
      <p:pic>
        <p:nvPicPr>
          <p:cNvPr id="35846" name="Picture 7" descr="cilia moving mucous"/>
          <p:cNvPicPr>
            <a:picLocks noChangeAspect="1" noChangeArrowheads="1"/>
          </p:cNvPicPr>
          <p:nvPr/>
        </p:nvPicPr>
        <p:blipFill>
          <a:blip r:embed="rId3" cstate="print"/>
          <a:srcRect l="38095" r="12381" b="4431"/>
          <a:stretch>
            <a:fillRect/>
          </a:stretch>
        </p:blipFill>
        <p:spPr bwMode="auto">
          <a:xfrm>
            <a:off x="2971800" y="2133600"/>
            <a:ext cx="1219200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47" name="Picture 9" descr="bone cells"/>
          <p:cNvPicPr>
            <a:picLocks noChangeAspect="1" noChangeArrowheads="1"/>
          </p:cNvPicPr>
          <p:nvPr/>
        </p:nvPicPr>
        <p:blipFill>
          <a:blip r:embed="rId4" cstate="print"/>
          <a:srcRect r="35484" b="39450"/>
          <a:stretch>
            <a:fillRect/>
          </a:stretch>
        </p:blipFill>
        <p:spPr bwMode="auto">
          <a:xfrm>
            <a:off x="4038600" y="1600200"/>
            <a:ext cx="1447800" cy="12387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5848" name="Text Box 12"/>
          <p:cNvSpPr txBox="1">
            <a:spLocks noChangeArrowheads="1"/>
          </p:cNvSpPr>
          <p:nvPr/>
        </p:nvSpPr>
        <p:spPr bwMode="auto">
          <a:xfrm>
            <a:off x="1066800" y="547688"/>
            <a:ext cx="7086600" cy="519112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anchor="b">
            <a:spAutoFit/>
          </a:bodyPr>
          <a:lstStyle/>
          <a:p>
            <a:pPr>
              <a:spcBef>
                <a:spcPct val="50000"/>
              </a:spcBef>
            </a:pPr>
            <a:endParaRPr lang="en-US"/>
          </a:p>
        </p:txBody>
      </p:sp>
      <p:sp>
        <p:nvSpPr>
          <p:cNvPr id="177165" name="Text Box 13"/>
          <p:cNvSpPr txBox="1">
            <a:spLocks noChangeArrowheads="1"/>
          </p:cNvSpPr>
          <p:nvPr/>
        </p:nvSpPr>
        <p:spPr bwMode="auto">
          <a:xfrm>
            <a:off x="1981200" y="228600"/>
            <a:ext cx="5181600" cy="76200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wrap="square" anchor="b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4400" dirty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Living Levels</a:t>
            </a:r>
          </a:p>
        </p:txBody>
      </p:sp>
      <p:pic>
        <p:nvPicPr>
          <p:cNvPr id="35850" name="Picture 1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33400" y="838200"/>
            <a:ext cx="1541010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5851" name="Rectangle 15"/>
          <p:cNvSpPr>
            <a:spLocks noChangeArrowheads="1"/>
          </p:cNvSpPr>
          <p:nvPr/>
        </p:nvSpPr>
        <p:spPr bwMode="auto">
          <a:xfrm>
            <a:off x="2286000" y="1981200"/>
            <a:ext cx="381000" cy="369332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square" anchor="b">
            <a:spAutoFit/>
          </a:bodyPr>
          <a:lstStyle/>
          <a:p>
            <a:r>
              <a:rPr kumimoji="0" lang="en-US" dirty="0">
                <a:solidFill>
                  <a:schemeClr val="tx1"/>
                </a:solidFill>
                <a:sym typeface="Wingdings" pitchFamily="2" charset="2"/>
              </a:rPr>
              <a:t></a:t>
            </a:r>
          </a:p>
        </p:txBody>
      </p:sp>
      <p:sp>
        <p:nvSpPr>
          <p:cNvPr id="35852" name="Rectangle 16"/>
          <p:cNvSpPr>
            <a:spLocks noChangeArrowheads="1"/>
          </p:cNvSpPr>
          <p:nvPr/>
        </p:nvSpPr>
        <p:spPr bwMode="auto">
          <a:xfrm>
            <a:off x="4419600" y="4800600"/>
            <a:ext cx="533400" cy="519113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none" anchor="b">
            <a:spAutoFit/>
          </a:bodyPr>
          <a:lstStyle/>
          <a:p>
            <a:r>
              <a:rPr kumimoji="0" lang="en-US" dirty="0">
                <a:solidFill>
                  <a:schemeClr val="tx1"/>
                </a:solidFill>
                <a:sym typeface="Wingdings" pitchFamily="2" charset="2"/>
              </a:rPr>
              <a:t></a:t>
            </a:r>
          </a:p>
        </p:txBody>
      </p:sp>
      <p:pic>
        <p:nvPicPr>
          <p:cNvPr id="35845" name="Picture 6" descr="muscle tissue"/>
          <p:cNvPicPr>
            <a:picLocks noChangeAspect="1" noChangeArrowheads="1"/>
          </p:cNvPicPr>
          <p:nvPr/>
        </p:nvPicPr>
        <p:blipFill>
          <a:blip r:embed="rId6" cstate="print"/>
          <a:srcRect t="34216" r="45181" b="16904"/>
          <a:stretch>
            <a:fillRect/>
          </a:stretch>
        </p:blipFill>
        <p:spPr bwMode="auto">
          <a:xfrm>
            <a:off x="3048000" y="1143000"/>
            <a:ext cx="1202124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5" descr="tissues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096000" y="1066800"/>
            <a:ext cx="2046260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13" descr="http://www.agen.ufl.edu/~chyn/age2062/lect/lect_19/147b.gif"/>
          <p:cNvPicPr>
            <a:picLocks noChangeAspect="1" noChangeArrowheads="1"/>
          </p:cNvPicPr>
          <p:nvPr/>
        </p:nvPicPr>
        <p:blipFill>
          <a:blip r:embed="rId8" r:link="rId9" cstate="print"/>
          <a:srcRect/>
          <a:stretch>
            <a:fillRect/>
          </a:stretch>
        </p:blipFill>
        <p:spPr bwMode="auto">
          <a:xfrm>
            <a:off x="381000" y="4267200"/>
            <a:ext cx="3048000" cy="178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15" descr="red_mush_md_wht"/>
          <p:cNvPicPr>
            <a:picLocks noChangeAspect="1" noChangeArrowheads="1" noCrop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5867400" y="5105400"/>
            <a:ext cx="876300" cy="65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7" descr="tree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7696200" y="5029200"/>
            <a:ext cx="557213" cy="847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Picture 12" descr="cardinal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7543800" y="4343400"/>
            <a:ext cx="942975" cy="735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Picture 11" descr="clamandfish"/>
          <p:cNvPicPr>
            <a:picLocks noChangeAspect="1" noChangeArrowheads="1" noCrop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6019800" y="4267200"/>
            <a:ext cx="1333500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8" descr="walking elephant"/>
          <p:cNvPicPr>
            <a:picLocks noChangeAspect="1" noChangeArrowheads="1" noCrop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6781800" y="5029200"/>
            <a:ext cx="847725" cy="695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" name="TextBox 19"/>
          <p:cNvSpPr txBox="1"/>
          <p:nvPr/>
        </p:nvSpPr>
        <p:spPr>
          <a:xfrm>
            <a:off x="6172200" y="3429000"/>
            <a:ext cx="3124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ORGANS - Different tissues</a:t>
            </a:r>
            <a:br>
              <a:rPr lang="en-US" dirty="0" smtClean="0"/>
            </a:br>
            <a:r>
              <a:rPr lang="en-US" dirty="0" smtClean="0"/>
              <a:t>working together</a:t>
            </a:r>
          </a:p>
          <a:p>
            <a:endParaRPr lang="en-US" dirty="0"/>
          </a:p>
        </p:txBody>
      </p:sp>
      <p:sp>
        <p:nvSpPr>
          <p:cNvPr id="21" name="TextBox 20"/>
          <p:cNvSpPr txBox="1"/>
          <p:nvPr/>
        </p:nvSpPr>
        <p:spPr>
          <a:xfrm>
            <a:off x="5638800" y="1905000"/>
            <a:ext cx="53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ym typeface="Wingdings" pitchFamily="2" charset="2"/>
              </a:rPr>
              <a:t>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382000" y="1828800"/>
            <a:ext cx="45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ym typeface="Wingdings" pitchFamily="2" charset="2"/>
              </a:rPr>
              <a:t>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152400" y="6248400"/>
            <a:ext cx="5638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ym typeface="Wingdings" pitchFamily="2" charset="2"/>
              </a:rPr>
              <a:t>ORGAN SYSTEMS - </a:t>
            </a:r>
            <a:r>
              <a:rPr lang="en-US" dirty="0" smtClean="0"/>
              <a:t>Different organs working together</a:t>
            </a:r>
            <a:endParaRPr lang="en-US" dirty="0" smtClean="0">
              <a:sym typeface="Wingdings" pitchFamily="2" charset="2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6400800" y="6248400"/>
            <a:ext cx="1981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ym typeface="Wingdings" pitchFamily="2" charset="2"/>
              </a:rPr>
              <a:t>ORGANISM</a:t>
            </a: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77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77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7155" grpId="0"/>
      <p:bldP spid="17715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itle 3"/>
          <p:cNvSpPr>
            <a:spLocks noGrp="1"/>
          </p:cNvSpPr>
          <p:nvPr>
            <p:ph type="title"/>
          </p:nvPr>
        </p:nvSpPr>
        <p:spPr>
          <a:xfrm>
            <a:off x="533400" y="457200"/>
            <a:ext cx="8229600" cy="1143000"/>
          </a:xfrm>
        </p:spPr>
        <p:txBody>
          <a:bodyPr/>
          <a:lstStyle/>
          <a:p>
            <a:r>
              <a:rPr lang="en-US" sz="5400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Simple or Complex Cells</a:t>
            </a:r>
            <a:endParaRPr lang="en-US" dirty="0" smtClean="0"/>
          </a:p>
        </p:txBody>
      </p:sp>
      <p:sp>
        <p:nvSpPr>
          <p:cNvPr id="3891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n-US" smtClean="0"/>
              <a:t>Simple (Prokaryotes)</a:t>
            </a:r>
          </a:p>
        </p:txBody>
      </p:sp>
      <p:sp>
        <p:nvSpPr>
          <p:cNvPr id="38916" name="Text Placeholder 6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pPr algn="ctr"/>
            <a:r>
              <a:rPr lang="en-US" smtClean="0"/>
              <a:t>Complex (Eukaryotes)</a:t>
            </a:r>
          </a:p>
        </p:txBody>
      </p:sp>
      <p:pic>
        <p:nvPicPr>
          <p:cNvPr id="9" name="Copy of cell[1].jpg">
            <a:hlinkClick r:id="" action="ppaction://media"/>
          </p:cNvPr>
          <p:cNvPicPr>
            <a:picLocks noGrp="1" noRot="1" noChangeAspect="1" noChangeArrowheads="1"/>
          </p:cNvPicPr>
          <p:nvPr>
            <p:ph sz="quarter" idx="2"/>
            <a:vide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5" cstate="print"/>
          <a:srcRect/>
          <a:stretch>
            <a:fillRect/>
          </a:stretch>
        </p:blipFill>
        <p:spPr>
          <a:xfrm>
            <a:off x="152400" y="2438400"/>
            <a:ext cx="4572000" cy="3429000"/>
          </a:xfrm>
        </p:spPr>
      </p:pic>
      <p:pic>
        <p:nvPicPr>
          <p:cNvPr id="38919" name="Picture 7" descr="animalcell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6" cstate="print"/>
          <a:stretch>
            <a:fillRect/>
          </a:stretch>
        </p:blipFill>
        <p:spPr>
          <a:xfrm>
            <a:off x="4645025" y="2709649"/>
            <a:ext cx="4041775" cy="3456414"/>
          </a:xfrm>
          <a:noFill/>
        </p:spPr>
      </p:pic>
      <p:sp>
        <p:nvSpPr>
          <p:cNvPr id="38917" name="Slide Number Placeholder 2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41C5E23A-1255-4CFA-886D-48676942E0E2}" type="slidenum">
              <a:rPr lang="en-US" smtClean="0"/>
              <a:pPr/>
              <a:t>17</a:t>
            </a:fld>
            <a:endParaRPr lang="en-US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video>
              <p:cMediaNode>
                <p:cTn id="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video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4" name="Rectangle 6"/>
          <p:cNvSpPr>
            <a:spLocks noGrp="1" noChangeArrowheads="1"/>
          </p:cNvSpPr>
          <p:nvPr>
            <p:ph type="title"/>
          </p:nvPr>
        </p:nvSpPr>
        <p:spPr>
          <a:xfrm>
            <a:off x="533400" y="457200"/>
            <a:ext cx="8382000" cy="609600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kumimoji="1" lang="en-US" b="1" smtClean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  <a:ea typeface="新細明體" pitchFamily="18" charset="-120"/>
              </a:rPr>
              <a:t>Prokaryotes – The first Cells</a:t>
            </a:r>
            <a:endParaRPr lang="en-US" smtClean="0">
              <a:solidFill>
                <a:schemeClr val="accent2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63495" name="Rectangle 7"/>
          <p:cNvSpPr>
            <a:spLocks noGrp="1" noChangeArrowheads="1"/>
          </p:cNvSpPr>
          <p:nvPr>
            <p:ph idx="1"/>
          </p:nvPr>
        </p:nvSpPr>
        <p:spPr>
          <a:xfrm>
            <a:off x="152400" y="1295400"/>
            <a:ext cx="5105400" cy="5562600"/>
          </a:xfrm>
        </p:spPr>
        <p:txBody>
          <a:bodyPr>
            <a:normAutofit fontScale="85000" lnSpcReduction="20000"/>
          </a:bodyPr>
          <a:lstStyle/>
          <a:p>
            <a:pPr eaLnBrk="1" hangingPunct="1"/>
            <a:r>
              <a:rPr kumimoji="1" lang="en-US" sz="3200" b="1" dirty="0" smtClean="0"/>
              <a:t>Cells that </a:t>
            </a:r>
            <a:r>
              <a:rPr kumimoji="1" lang="en-US" sz="3200" b="1" dirty="0" smtClean="0">
                <a:solidFill>
                  <a:srgbClr val="C00000"/>
                </a:solidFill>
              </a:rPr>
              <a:t>lack a nucleus or membrane-bound organelles</a:t>
            </a:r>
          </a:p>
          <a:p>
            <a:pPr eaLnBrk="1" hangingPunct="1"/>
            <a:r>
              <a:rPr kumimoji="1" lang="en-US" sz="3200" b="1" dirty="0" smtClean="0"/>
              <a:t>Includes </a:t>
            </a:r>
            <a:r>
              <a:rPr kumimoji="1" lang="en-US" sz="3200" b="1" dirty="0" smtClean="0">
                <a:solidFill>
                  <a:srgbClr val="C00000"/>
                </a:solidFill>
              </a:rPr>
              <a:t>bacteria</a:t>
            </a:r>
          </a:p>
          <a:p>
            <a:pPr eaLnBrk="1" hangingPunct="1"/>
            <a:r>
              <a:rPr kumimoji="1" lang="en-US" sz="3200" b="1" dirty="0" smtClean="0">
                <a:solidFill>
                  <a:srgbClr val="C00000"/>
                </a:solidFill>
              </a:rPr>
              <a:t>Simplest</a:t>
            </a:r>
            <a:r>
              <a:rPr kumimoji="1" lang="en-US" sz="3200" b="1" dirty="0" smtClean="0"/>
              <a:t> type of cell</a:t>
            </a:r>
          </a:p>
          <a:p>
            <a:pPr eaLnBrk="1" hangingPunct="1"/>
            <a:r>
              <a:rPr kumimoji="1" lang="en-US" sz="3200" b="1" dirty="0" smtClean="0"/>
              <a:t>They </a:t>
            </a:r>
            <a:r>
              <a:rPr kumimoji="1" lang="en-US" sz="3200" b="1" dirty="0" smtClean="0">
                <a:solidFill>
                  <a:srgbClr val="C00000"/>
                </a:solidFill>
              </a:rPr>
              <a:t>Have</a:t>
            </a:r>
          </a:p>
          <a:p>
            <a:pPr lvl="1"/>
            <a:r>
              <a:rPr kumimoji="1" lang="en-US" sz="3000" b="1" dirty="0" err="1" smtClean="0">
                <a:solidFill>
                  <a:schemeClr val="accent5">
                    <a:lumMod val="50000"/>
                  </a:schemeClr>
                </a:solidFill>
              </a:rPr>
              <a:t>Nucleoid</a:t>
            </a:r>
            <a:r>
              <a:rPr kumimoji="1" lang="en-US" sz="3000" b="1" dirty="0" smtClean="0">
                <a:solidFill>
                  <a:schemeClr val="accent5">
                    <a:lumMod val="50000"/>
                  </a:schemeClr>
                </a:solidFill>
              </a:rPr>
              <a:t> region </a:t>
            </a:r>
            <a:r>
              <a:rPr kumimoji="1" lang="en-US" sz="3000" b="1" dirty="0" smtClean="0"/>
              <a:t>contains DNA in Single  circular chromosome</a:t>
            </a:r>
          </a:p>
          <a:p>
            <a:pPr lvl="1"/>
            <a:r>
              <a:rPr kumimoji="1" lang="en-US" sz="3000" b="1" dirty="0" smtClean="0">
                <a:solidFill>
                  <a:schemeClr val="accent5">
                    <a:lumMod val="50000"/>
                  </a:schemeClr>
                </a:solidFill>
              </a:rPr>
              <a:t>A cell membrane &amp; cell wall </a:t>
            </a:r>
            <a:r>
              <a:rPr kumimoji="1" lang="en-US" sz="3000" b="1" dirty="0" smtClean="0"/>
              <a:t>(no membrane in cytoplasm) </a:t>
            </a:r>
          </a:p>
          <a:p>
            <a:pPr lvl="1"/>
            <a:r>
              <a:rPr kumimoji="1" lang="en-US" sz="3000" b="1" dirty="0" smtClean="0">
                <a:solidFill>
                  <a:schemeClr val="accent5">
                    <a:lumMod val="50000"/>
                  </a:schemeClr>
                </a:solidFill>
              </a:rPr>
              <a:t>Ribosomes</a:t>
            </a:r>
            <a:r>
              <a:rPr kumimoji="1" lang="en-US" sz="3000" b="1" dirty="0" smtClean="0">
                <a:solidFill>
                  <a:srgbClr val="C00000"/>
                </a:solidFill>
              </a:rPr>
              <a:t> </a:t>
            </a:r>
            <a:r>
              <a:rPr kumimoji="1" lang="en-US" sz="3000" b="1" dirty="0" smtClean="0"/>
              <a:t>to make proteins</a:t>
            </a:r>
          </a:p>
          <a:p>
            <a:pPr eaLnBrk="1" hangingPunct="1"/>
            <a:endParaRPr kumimoji="1" lang="en-US" sz="3200" b="1" dirty="0" smtClean="0">
              <a:solidFill>
                <a:srgbClr val="990000"/>
              </a:solidFill>
            </a:endParaRPr>
          </a:p>
          <a:p>
            <a:pPr eaLnBrk="1" hangingPunct="1"/>
            <a:endParaRPr kumimoji="1" lang="en-US" sz="3200" b="1" dirty="0" smtClean="0"/>
          </a:p>
        </p:txBody>
      </p:sp>
      <p:sp>
        <p:nvSpPr>
          <p:cNvPr id="3993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3C6CA386-ACB2-4144-BA4A-A0D858320FD7}" type="slidenum">
              <a:rPr lang="en-US" smtClean="0"/>
              <a:pPr/>
              <a:t>18</a:t>
            </a:fld>
            <a:endParaRPr lang="en-US" smtClean="0"/>
          </a:p>
        </p:txBody>
      </p:sp>
      <p:sp>
        <p:nvSpPr>
          <p:cNvPr id="39939" name="Text Box 2"/>
          <p:cNvSpPr txBox="1">
            <a:spLocks noChangeArrowheads="1"/>
          </p:cNvSpPr>
          <p:nvPr/>
        </p:nvSpPr>
        <p:spPr bwMode="auto">
          <a:xfrm>
            <a:off x="1066800" y="5805488"/>
            <a:ext cx="4572000" cy="519112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anchor="b">
            <a:spAutoFit/>
          </a:bodyPr>
          <a:lstStyle/>
          <a:p>
            <a:pPr>
              <a:spcBef>
                <a:spcPct val="50000"/>
              </a:spcBef>
            </a:pPr>
            <a:endParaRPr lang="en-US"/>
          </a:p>
        </p:txBody>
      </p:sp>
      <p:pic>
        <p:nvPicPr>
          <p:cNvPr id="7" name="Copy of cell[1].jpg">
            <a:hlinkClick r:id="" action="ppaction://media"/>
          </p:cNvPr>
          <p:cNvPicPr>
            <a:picLocks noRot="1" noChangeAspect="1" noChangeArrowheads="1"/>
          </p:cNvPicPr>
          <p:nvPr>
            <a:vide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105400" y="1828800"/>
            <a:ext cx="3905653" cy="4477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634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634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634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634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5" dur="500"/>
                                        <p:tgtEl>
                                          <p:spTgt spid="634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8" dur="500"/>
                                        <p:tgtEl>
                                          <p:spTgt spid="634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1" dur="500"/>
                                        <p:tgtEl>
                                          <p:spTgt spid="634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3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video>
          </p:childTnLst>
        </p:cTn>
      </p:par>
    </p:tnLst>
    <p:bldLst>
      <p:bldP spid="63495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9" name="Rectangle 5"/>
          <p:cNvSpPr>
            <a:spLocks noGrp="1" noChangeArrowheads="1"/>
          </p:cNvSpPr>
          <p:nvPr>
            <p:ph type="title"/>
          </p:nvPr>
        </p:nvSpPr>
        <p:spPr>
          <a:xfrm>
            <a:off x="457200" y="457200"/>
            <a:ext cx="8458200" cy="6096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kumimoji="1" lang="en-US" b="1" smtClean="0">
                <a:solidFill>
                  <a:srgbClr val="006600"/>
                </a:solidFill>
                <a:latin typeface="Comic Sans MS" pitchFamily="66" charset="0"/>
                <a:ea typeface="新細明體" pitchFamily="18" charset="-120"/>
              </a:rPr>
              <a:t>Eukaryotes</a:t>
            </a:r>
            <a:endParaRPr lang="en-US" smtClean="0"/>
          </a:p>
        </p:txBody>
      </p:sp>
      <p:sp>
        <p:nvSpPr>
          <p:cNvPr id="242694" name="Rectangle 6"/>
          <p:cNvSpPr>
            <a:spLocks noGrp="1" noChangeArrowheads="1"/>
          </p:cNvSpPr>
          <p:nvPr>
            <p:ph idx="1"/>
          </p:nvPr>
        </p:nvSpPr>
        <p:spPr>
          <a:xfrm>
            <a:off x="228600" y="1447800"/>
            <a:ext cx="5181600" cy="3886200"/>
          </a:xfrm>
        </p:spPr>
        <p:txBody>
          <a:bodyPr>
            <a:normAutofit fontScale="92500" lnSpcReduction="10000"/>
          </a:bodyPr>
          <a:lstStyle/>
          <a:p>
            <a:pPr eaLnBrk="1" hangingPunct="1">
              <a:lnSpc>
                <a:spcPct val="90000"/>
              </a:lnSpc>
            </a:pPr>
            <a:r>
              <a:rPr kumimoji="1" lang="en-US" sz="3200" b="1" dirty="0" smtClean="0">
                <a:solidFill>
                  <a:schemeClr val="tx2"/>
                </a:solidFill>
              </a:rPr>
              <a:t>Cells that HAVE a</a:t>
            </a:r>
          </a:p>
          <a:p>
            <a:pPr lvl="1">
              <a:lnSpc>
                <a:spcPct val="90000"/>
              </a:lnSpc>
            </a:pPr>
            <a:r>
              <a:rPr lang="en-US" sz="3200" b="1" dirty="0" smtClean="0">
                <a:solidFill>
                  <a:srgbClr val="A50021"/>
                </a:solidFill>
              </a:rPr>
              <a:t>Nucleus</a:t>
            </a:r>
          </a:p>
          <a:p>
            <a:pPr lvl="1">
              <a:lnSpc>
                <a:spcPct val="90000"/>
              </a:lnSpc>
            </a:pPr>
            <a:r>
              <a:rPr lang="en-US" sz="3200" b="1" dirty="0" smtClean="0">
                <a:solidFill>
                  <a:srgbClr val="006600"/>
                </a:solidFill>
              </a:rPr>
              <a:t>Cell Membrane</a:t>
            </a:r>
          </a:p>
          <a:p>
            <a:pPr lvl="1">
              <a:lnSpc>
                <a:spcPct val="90000"/>
              </a:lnSpc>
            </a:pPr>
            <a:r>
              <a:rPr lang="en-US" sz="3200" b="1" dirty="0" smtClean="0">
                <a:solidFill>
                  <a:srgbClr val="333399"/>
                </a:solidFill>
              </a:rPr>
              <a:t>Cytoplasm with organelles</a:t>
            </a:r>
            <a:endParaRPr kumimoji="1" lang="en-US" sz="3000" b="1" dirty="0" smtClean="0">
              <a:solidFill>
                <a:srgbClr val="990000"/>
              </a:solidFill>
            </a:endParaRPr>
          </a:p>
          <a:p>
            <a:pPr eaLnBrk="1" hangingPunct="1">
              <a:lnSpc>
                <a:spcPct val="90000"/>
              </a:lnSpc>
            </a:pPr>
            <a:r>
              <a:rPr kumimoji="1" lang="en-US" sz="3200" b="1" dirty="0" smtClean="0">
                <a:solidFill>
                  <a:schemeClr val="tx2"/>
                </a:solidFill>
              </a:rPr>
              <a:t>Includes </a:t>
            </a:r>
            <a:r>
              <a:rPr kumimoji="1" lang="en-US" sz="3200" b="1" dirty="0" err="1" smtClean="0">
                <a:solidFill>
                  <a:srgbClr val="006600"/>
                </a:solidFill>
              </a:rPr>
              <a:t>protists</a:t>
            </a:r>
            <a:r>
              <a:rPr kumimoji="1" lang="en-US" sz="3200" b="1" dirty="0" smtClean="0">
                <a:solidFill>
                  <a:srgbClr val="006600"/>
                </a:solidFill>
              </a:rPr>
              <a:t>, fungi, plants, and animals</a:t>
            </a:r>
          </a:p>
          <a:p>
            <a:pPr eaLnBrk="1" hangingPunct="1">
              <a:lnSpc>
                <a:spcPct val="90000"/>
              </a:lnSpc>
            </a:pPr>
            <a:r>
              <a:rPr kumimoji="1" lang="en-US" sz="3200" b="1" dirty="0" smtClean="0">
                <a:solidFill>
                  <a:schemeClr val="tx2"/>
                </a:solidFill>
              </a:rPr>
              <a:t>More </a:t>
            </a:r>
            <a:r>
              <a:rPr kumimoji="1" lang="en-US" sz="3200" b="1" dirty="0" smtClean="0">
                <a:solidFill>
                  <a:srgbClr val="990000"/>
                </a:solidFill>
              </a:rPr>
              <a:t>complex</a:t>
            </a:r>
            <a:r>
              <a:rPr kumimoji="1" lang="en-US" sz="3200" b="1" dirty="0" smtClean="0">
                <a:solidFill>
                  <a:schemeClr val="tx2"/>
                </a:solidFill>
              </a:rPr>
              <a:t> type of cells</a:t>
            </a:r>
          </a:p>
        </p:txBody>
      </p:sp>
      <p:sp>
        <p:nvSpPr>
          <p:cNvPr id="4198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B7C0DE37-52FA-4E30-897A-6B607F53DC56}" type="slidenum">
              <a:rPr lang="en-US" smtClean="0"/>
              <a:pPr/>
              <a:t>19</a:t>
            </a:fld>
            <a:endParaRPr lang="en-US" smtClean="0"/>
          </a:p>
        </p:txBody>
      </p:sp>
      <p:sp>
        <p:nvSpPr>
          <p:cNvPr id="41987" name="Text Box 2"/>
          <p:cNvSpPr txBox="1">
            <a:spLocks noChangeArrowheads="1"/>
          </p:cNvSpPr>
          <p:nvPr/>
        </p:nvSpPr>
        <p:spPr bwMode="auto">
          <a:xfrm>
            <a:off x="1066800" y="5805488"/>
            <a:ext cx="4572000" cy="519112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anchor="b">
            <a:spAutoFit/>
          </a:bodyPr>
          <a:lstStyle/>
          <a:p>
            <a:pPr>
              <a:spcBef>
                <a:spcPct val="50000"/>
              </a:spcBef>
            </a:pPr>
            <a:endParaRPr lang="en-US"/>
          </a:p>
        </p:txBody>
      </p:sp>
      <p:sp>
        <p:nvSpPr>
          <p:cNvPr id="41988" name="Text Box 3"/>
          <p:cNvSpPr txBox="1">
            <a:spLocks noChangeArrowheads="1"/>
          </p:cNvSpPr>
          <p:nvPr/>
        </p:nvSpPr>
        <p:spPr bwMode="auto">
          <a:xfrm>
            <a:off x="1447800" y="4586288"/>
            <a:ext cx="6324600" cy="519112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anchor="b">
            <a:spAutoFit/>
          </a:bodyPr>
          <a:lstStyle/>
          <a:p>
            <a:pPr algn="l">
              <a:spcBef>
                <a:spcPct val="50000"/>
              </a:spcBef>
            </a:pPr>
            <a:endParaRPr lang="en-US"/>
          </a:p>
        </p:txBody>
      </p:sp>
      <p:pic>
        <p:nvPicPr>
          <p:cNvPr id="41991" name="Picture 7" descr="animalcell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00600" y="1447800"/>
            <a:ext cx="4092861" cy="403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6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426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69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24269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69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24269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69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500"/>
                                        <p:tgtEl>
                                          <p:spTgt spid="24269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69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" dur="500"/>
                                        <p:tgtEl>
                                          <p:spTgt spid="24269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69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6" dur="500"/>
                                        <p:tgtEl>
                                          <p:spTgt spid="24269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2694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381000"/>
            <a:ext cx="7162800" cy="6096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The Microscope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idx="1"/>
          </p:nvPr>
        </p:nvSpPr>
        <p:spPr>
          <a:xfrm>
            <a:off x="228600" y="1143000"/>
            <a:ext cx="6629400" cy="4114800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90000"/>
              </a:lnSpc>
            </a:pPr>
            <a:r>
              <a:rPr lang="en-US" sz="2800" b="1" dirty="0" smtClean="0"/>
              <a:t>Compound Light Microscope</a:t>
            </a:r>
            <a:r>
              <a:rPr lang="en-US" sz="2800" dirty="0" smtClean="0"/>
              <a:t> uses two or more glass lenses to magnify an object, magnify 1500X</a:t>
            </a:r>
          </a:p>
          <a:p>
            <a:pPr>
              <a:lnSpc>
                <a:spcPct val="90000"/>
              </a:lnSpc>
            </a:pPr>
            <a:r>
              <a:rPr lang="en-US" sz="2800" b="1" dirty="0" smtClean="0"/>
              <a:t>Scanning Electron Microscope</a:t>
            </a:r>
            <a:r>
              <a:rPr lang="en-US" sz="2800" dirty="0" smtClean="0"/>
              <a:t> (SEM): sweeps a beam of electrons over a surface specimen causing electrons to be emitted,   3-D, magnify 60,000X</a:t>
            </a:r>
          </a:p>
          <a:p>
            <a:pPr>
              <a:lnSpc>
                <a:spcPct val="90000"/>
              </a:lnSpc>
            </a:pPr>
            <a:r>
              <a:rPr lang="en-US" sz="2800" b="1" dirty="0" smtClean="0"/>
              <a:t>Transmission Electron Microscope</a:t>
            </a:r>
            <a:r>
              <a:rPr lang="en-US" sz="2800" dirty="0" smtClean="0"/>
              <a:t>(TEM): electrons are passed through a specimen, less dense areas allow fewer electrons to pass, 2-D, magnify hundreds of thousands of times</a:t>
            </a:r>
          </a:p>
        </p:txBody>
      </p:sp>
      <p:pic>
        <p:nvPicPr>
          <p:cNvPr id="4" name="Picture 2" descr="https://encrypted-tbn0.gstatic.com/images?q=tbn:ANd9GcQVQFi_Ai01p6uK3bAmCdbgPx8EsQuczsEA9tM4CqJ4xK7zgxIe"/>
          <p:cNvPicPr>
            <a:picLocks noChangeAspect="1" noChangeArrowheads="1"/>
          </p:cNvPicPr>
          <p:nvPr/>
        </p:nvPicPr>
        <p:blipFill>
          <a:blip r:embed="rId3" cstate="print"/>
          <a:srcRect l="16495" t="15444" b="13514"/>
          <a:stretch>
            <a:fillRect/>
          </a:stretch>
        </p:blipFill>
        <p:spPr bwMode="auto">
          <a:xfrm>
            <a:off x="7010400" y="914400"/>
            <a:ext cx="2012674" cy="2286000"/>
          </a:xfrm>
          <a:prstGeom prst="rect">
            <a:avLst/>
          </a:prstGeom>
          <a:noFill/>
        </p:spPr>
      </p:pic>
      <p:pic>
        <p:nvPicPr>
          <p:cNvPr id="5" name="Picture 10" descr="http://depts.washington.edu/hivaids/images/unknowns/CU_c1_d04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086600" y="3505200"/>
            <a:ext cx="1905000" cy="1831361"/>
          </a:xfrm>
          <a:prstGeom prst="rect">
            <a:avLst/>
          </a:prstGeom>
          <a:noFill/>
        </p:spPr>
      </p:pic>
      <p:pic>
        <p:nvPicPr>
          <p:cNvPr id="6" name="Picture 10" descr="https://encrypted-tbn0.gstatic.com/images?q=tbn:ANd9GcRYZEaXy4lvre8U8B5Dstb_uuPaZR3EpwwC3jRRQf3cmH5iV7Wu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334000" y="4876800"/>
            <a:ext cx="1688123" cy="182880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3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5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381000"/>
            <a:ext cx="8001000" cy="12954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b="1" smtClean="0">
                <a:latin typeface="Comic Sans MS" pitchFamily="66" charset="0"/>
              </a:rPr>
              <a:t>Two Main Types of Eukaryotic Cells</a:t>
            </a:r>
          </a:p>
        </p:txBody>
      </p:sp>
      <p:sp>
        <p:nvSpPr>
          <p:cNvPr id="44034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2DD840F0-42A6-408D-9201-A2481768148C}" type="slidenum">
              <a:rPr lang="en-US" smtClean="0"/>
              <a:pPr/>
              <a:t>20</a:t>
            </a:fld>
            <a:endParaRPr lang="en-US" smtClean="0"/>
          </a:p>
        </p:txBody>
      </p:sp>
      <p:pic>
        <p:nvPicPr>
          <p:cNvPr id="66563" name="Picture 3" descr="plant_cell2[1]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2000" y="1981200"/>
            <a:ext cx="3035300" cy="396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6564" name="Text Box 4"/>
          <p:cNvSpPr txBox="1">
            <a:spLocks noChangeArrowheads="1"/>
          </p:cNvSpPr>
          <p:nvPr/>
        </p:nvSpPr>
        <p:spPr bwMode="auto">
          <a:xfrm>
            <a:off x="1295400" y="6096000"/>
            <a:ext cx="2133600" cy="519113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anchor="b"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Plant Cell</a:t>
            </a:r>
          </a:p>
        </p:txBody>
      </p:sp>
      <p:pic>
        <p:nvPicPr>
          <p:cNvPr id="66565" name="Picture 5" descr="andiagram[1]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30788" y="2286000"/>
            <a:ext cx="3217862" cy="3235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6566" name="Text Box 6"/>
          <p:cNvSpPr txBox="1">
            <a:spLocks noChangeArrowheads="1"/>
          </p:cNvSpPr>
          <p:nvPr/>
        </p:nvSpPr>
        <p:spPr bwMode="auto">
          <a:xfrm>
            <a:off x="5410200" y="5943600"/>
            <a:ext cx="2362200" cy="519113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anchor="b"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rgbClr val="A50021"/>
                </a:solidFill>
              </a:rPr>
              <a:t>Animal Cell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65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65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65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65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500"/>
                                        <p:tgtEl>
                                          <p:spTgt spid="665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" dur="500"/>
                                        <p:tgtEl>
                                          <p:spTgt spid="665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564" grpId="0" autoUpdateAnimBg="0"/>
      <p:bldP spid="66566" grpId="0" autoUpdateAnimBg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labelanswer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677400" cy="708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291" name="Text Box 3"/>
          <p:cNvSpPr txBox="1">
            <a:spLocks noChangeArrowheads="1"/>
          </p:cNvSpPr>
          <p:nvPr/>
        </p:nvSpPr>
        <p:spPr bwMode="auto">
          <a:xfrm>
            <a:off x="2057400" y="0"/>
            <a:ext cx="54864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dirty="0"/>
              <a:t>Compound Light Microscope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660" name="Rectangle 4"/>
          <p:cNvSpPr>
            <a:spLocks noGrp="1" noChangeArrowheads="1"/>
          </p:cNvSpPr>
          <p:nvPr>
            <p:ph type="title"/>
          </p:nvPr>
        </p:nvSpPr>
        <p:spPr>
          <a:xfrm>
            <a:off x="609600" y="381000"/>
            <a:ext cx="7924800" cy="609600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b="1" smtClean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First to View Cells</a:t>
            </a:r>
          </a:p>
        </p:txBody>
      </p:sp>
      <p:sp>
        <p:nvSpPr>
          <p:cNvPr id="198661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304800" y="1143000"/>
            <a:ext cx="4495800" cy="5715000"/>
          </a:xfrm>
        </p:spPr>
        <p:txBody>
          <a:bodyPr>
            <a:normAutofit fontScale="92500" lnSpcReduction="20000"/>
          </a:bodyPr>
          <a:lstStyle/>
          <a:p>
            <a:pPr eaLnBrk="1" hangingPunct="1"/>
            <a:r>
              <a:rPr lang="en-US" sz="3600" b="1" dirty="0" smtClean="0"/>
              <a:t>In 1665, </a:t>
            </a:r>
            <a:r>
              <a:rPr lang="en-US" sz="3600" b="1" dirty="0" smtClean="0">
                <a:solidFill>
                  <a:srgbClr val="A50021"/>
                </a:solidFill>
              </a:rPr>
              <a:t>Robert Hooke</a:t>
            </a:r>
            <a:r>
              <a:rPr lang="en-US" sz="3600" b="1" dirty="0" smtClean="0"/>
              <a:t> used a microscope to </a:t>
            </a:r>
            <a:br>
              <a:rPr lang="en-US" sz="3600" b="1" dirty="0" smtClean="0"/>
            </a:br>
            <a:r>
              <a:rPr lang="en-US" sz="3600" b="1" dirty="0" smtClean="0"/>
              <a:t>examine a thin slice of </a:t>
            </a:r>
            <a:r>
              <a:rPr lang="en-US" sz="3600" b="1" dirty="0" smtClean="0">
                <a:solidFill>
                  <a:srgbClr val="A50021"/>
                </a:solidFill>
              </a:rPr>
              <a:t>cork</a:t>
            </a:r>
            <a:r>
              <a:rPr lang="en-US" sz="3600" b="1" dirty="0" smtClean="0"/>
              <a:t> (dead plant cells)</a:t>
            </a:r>
          </a:p>
          <a:p>
            <a:r>
              <a:rPr lang="en-US" sz="3600" b="1" dirty="0" smtClean="0"/>
              <a:t>What he saw looked like small boxes: He called them “</a:t>
            </a:r>
            <a:r>
              <a:rPr lang="en-US" sz="3600" b="1" dirty="0" smtClean="0">
                <a:solidFill>
                  <a:srgbClr val="C00000"/>
                </a:solidFill>
              </a:rPr>
              <a:t>CELLS</a:t>
            </a:r>
            <a:r>
              <a:rPr lang="en-US" sz="3600" b="1" dirty="0" smtClean="0"/>
              <a:t>” because they looked like the </a:t>
            </a:r>
            <a:r>
              <a:rPr lang="en-US" sz="3600" b="1" dirty="0" smtClean="0">
                <a:solidFill>
                  <a:srgbClr val="A50021"/>
                </a:solidFill>
              </a:rPr>
              <a:t>small rooms that monks lived in</a:t>
            </a:r>
            <a:r>
              <a:rPr lang="en-US" sz="3600" b="1" dirty="0" smtClean="0"/>
              <a:t> called Cells</a:t>
            </a:r>
            <a:r>
              <a:rPr lang="en-US" sz="2000" dirty="0" smtClean="0"/>
              <a:t> </a:t>
            </a:r>
            <a:endParaRPr lang="en-US" sz="3600" b="1" dirty="0" smtClean="0"/>
          </a:p>
        </p:txBody>
      </p:sp>
      <p:sp>
        <p:nvSpPr>
          <p:cNvPr id="15362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914AC408-A4EA-41EF-A65D-0E137A4FE868}" type="slidenum">
              <a:rPr lang="en-US" smtClean="0"/>
              <a:pPr/>
              <a:t>4</a:t>
            </a:fld>
            <a:endParaRPr lang="en-US" smtClean="0"/>
          </a:p>
        </p:txBody>
      </p:sp>
      <p:pic>
        <p:nvPicPr>
          <p:cNvPr id="15365" name="Picture 8" descr="A 17th century compound microscope, from an engraving in Robert Hooke's Micrographia.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934200" y="3581400"/>
            <a:ext cx="2089150" cy="23131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6" name="Picture 11" descr="cork_cells_bi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96000" y="914400"/>
            <a:ext cx="2743200" cy="14617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 descr="Hookeyoungmtwb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876800" y="2590800"/>
            <a:ext cx="1854771" cy="2552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6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986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66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9866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8661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2" name="Rectangle 8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sz="4000" b="1" smtClean="0">
                <a:solidFill>
                  <a:schemeClr val="accent2"/>
                </a:solidFill>
                <a:latin typeface="Comic Sans MS" pitchFamily="66" charset="0"/>
              </a:rPr>
              <a:t>Anton van Leeuwenhoek</a:t>
            </a:r>
            <a:endParaRPr lang="en-US" sz="4000" b="1" smtClean="0">
              <a:solidFill>
                <a:schemeClr val="accent2"/>
              </a:solidFill>
            </a:endParaRPr>
          </a:p>
        </p:txBody>
      </p:sp>
      <p:sp>
        <p:nvSpPr>
          <p:cNvPr id="144394" name="Rectangle 10"/>
          <p:cNvSpPr>
            <a:spLocks noGrp="1" noChangeArrowheads="1"/>
          </p:cNvSpPr>
          <p:nvPr>
            <p:ph type="body" sz="half" idx="1"/>
          </p:nvPr>
        </p:nvSpPr>
        <p:spPr>
          <a:xfrm>
            <a:off x="228600" y="1143000"/>
            <a:ext cx="4419600" cy="5334000"/>
          </a:xfrm>
        </p:spPr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en-US" sz="3000" b="1" dirty="0" smtClean="0"/>
              <a:t>In 1673, </a:t>
            </a:r>
            <a:r>
              <a:rPr lang="en-US" sz="3000" b="1" dirty="0" smtClean="0">
                <a:solidFill>
                  <a:srgbClr val="A50021"/>
                </a:solidFill>
              </a:rPr>
              <a:t>Leeuwenhoek</a:t>
            </a:r>
            <a:r>
              <a:rPr lang="en-US" sz="3000" b="1" dirty="0" smtClean="0"/>
              <a:t> (a Dutch microscope maker), was </a:t>
            </a:r>
            <a:r>
              <a:rPr lang="en-US" sz="3000" b="1" dirty="0" smtClean="0">
                <a:solidFill>
                  <a:srgbClr val="A50021"/>
                </a:solidFill>
              </a:rPr>
              <a:t>first to view organism</a:t>
            </a:r>
            <a:r>
              <a:rPr lang="en-US" sz="3000" b="1" dirty="0" smtClean="0"/>
              <a:t> (living things)</a:t>
            </a:r>
          </a:p>
          <a:p>
            <a:pPr eaLnBrk="1" hangingPunct="1">
              <a:spcBef>
                <a:spcPct val="0"/>
              </a:spcBef>
            </a:pPr>
            <a:r>
              <a:rPr lang="en-US" sz="3000" b="1" dirty="0" smtClean="0"/>
              <a:t>Leeuwenhoek used a simple, handheld microscope to view </a:t>
            </a:r>
            <a:r>
              <a:rPr lang="en-US" sz="3000" b="1" dirty="0" smtClean="0">
                <a:solidFill>
                  <a:srgbClr val="A50021"/>
                </a:solidFill>
              </a:rPr>
              <a:t>moat water &amp; scrapings from his teeth</a:t>
            </a:r>
            <a:endParaRPr lang="en-US" sz="3000" dirty="0" smtClean="0"/>
          </a:p>
        </p:txBody>
      </p:sp>
      <p:pic>
        <p:nvPicPr>
          <p:cNvPr id="17414" name="Picture 4" descr="leeuwenhoek-micro"/>
          <p:cNvPicPr>
            <a:picLocks noGrp="1" noChangeAspect="1" noChangeArrowheads="1"/>
          </p:cNvPicPr>
          <p:nvPr>
            <p:ph type="clipArt" sz="half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4724400" y="4419600"/>
            <a:ext cx="4191000" cy="2184400"/>
          </a:xfrm>
          <a:noFill/>
        </p:spPr>
      </p:pic>
      <p:sp>
        <p:nvSpPr>
          <p:cNvPr id="17410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934D61CA-7C73-4059-9298-E9114A119F5D}" type="slidenum">
              <a:rPr lang="en-US" smtClean="0"/>
              <a:pPr/>
              <a:t>5</a:t>
            </a:fld>
            <a:endParaRPr lang="en-US" smtClean="0"/>
          </a:p>
        </p:txBody>
      </p:sp>
      <p:sp>
        <p:nvSpPr>
          <p:cNvPr id="17411" name="Rectangle 3"/>
          <p:cNvSpPr>
            <a:spLocks noChangeArrowheads="1"/>
          </p:cNvSpPr>
          <p:nvPr/>
        </p:nvSpPr>
        <p:spPr bwMode="auto">
          <a:xfrm>
            <a:off x="304800" y="3276600"/>
            <a:ext cx="44958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kumimoji="0" lang="en-US" sz="3200">
                <a:solidFill>
                  <a:schemeClr val="tx1"/>
                </a:solidFill>
                <a:latin typeface="Arial" charset="0"/>
              </a:rPr>
              <a:t>   </a:t>
            </a:r>
          </a:p>
        </p:txBody>
      </p:sp>
      <p:pic>
        <p:nvPicPr>
          <p:cNvPr id="17415" name="Picture 5" descr="cilia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24400" y="1219200"/>
            <a:ext cx="1828800" cy="289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6" name="Picture 6" descr="leeuwenhoek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629400" y="1219200"/>
            <a:ext cx="2241550" cy="289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3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443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39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4439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4394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828" name="Rectangle 4"/>
          <p:cNvSpPr>
            <a:spLocks noGrp="1" noChangeArrowheads="1"/>
          </p:cNvSpPr>
          <p:nvPr>
            <p:ph type="title"/>
          </p:nvPr>
        </p:nvSpPr>
        <p:spPr>
          <a:xfrm>
            <a:off x="685800" y="457200"/>
            <a:ext cx="8229600" cy="609600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b="1" smtClean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Beginning of the Cell Theory</a:t>
            </a:r>
          </a:p>
        </p:txBody>
      </p:sp>
      <p:sp>
        <p:nvSpPr>
          <p:cNvPr id="205829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762000" y="1295400"/>
            <a:ext cx="4495800" cy="52578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3600" b="1" smtClean="0"/>
              <a:t>In 1838, a German botanist named </a:t>
            </a:r>
            <a:r>
              <a:rPr lang="en-US" sz="3600" b="1" smtClean="0">
                <a:solidFill>
                  <a:srgbClr val="A50021"/>
                </a:solidFill>
              </a:rPr>
              <a:t>Matthias Schleiden</a:t>
            </a:r>
            <a:r>
              <a:rPr lang="en-US" sz="3600" b="1" smtClean="0"/>
              <a:t> concluded that all </a:t>
            </a:r>
            <a:r>
              <a:rPr lang="en-US" sz="3600" b="1" smtClean="0">
                <a:solidFill>
                  <a:srgbClr val="005800"/>
                </a:solidFill>
              </a:rPr>
              <a:t>plants</a:t>
            </a:r>
            <a:r>
              <a:rPr lang="en-US" sz="3600" b="1" smtClean="0"/>
              <a:t> were made of cells</a:t>
            </a:r>
          </a:p>
          <a:p>
            <a:pPr eaLnBrk="1" hangingPunct="1">
              <a:lnSpc>
                <a:spcPct val="90000"/>
              </a:lnSpc>
            </a:pPr>
            <a:r>
              <a:rPr lang="en-US" sz="3600" b="1" smtClean="0"/>
              <a:t>Schleiden is a </a:t>
            </a:r>
            <a:r>
              <a:rPr lang="en-US" sz="3600" b="1" smtClean="0">
                <a:solidFill>
                  <a:srgbClr val="006600"/>
                </a:solidFill>
              </a:rPr>
              <a:t>cofounder</a:t>
            </a:r>
            <a:r>
              <a:rPr lang="en-US" sz="3600" b="1" smtClean="0"/>
              <a:t> of the cell theory</a:t>
            </a:r>
          </a:p>
        </p:txBody>
      </p:sp>
      <p:pic>
        <p:nvPicPr>
          <p:cNvPr id="18437" name="Picture 8" descr="schleiden"/>
          <p:cNvPicPr>
            <a:picLocks noGrp="1" noChangeAspect="1" noChangeArrowheads="1"/>
          </p:cNvPicPr>
          <p:nvPr>
            <p:ph type="clipArt" sz="half" idx="2"/>
          </p:nvPr>
        </p:nvPicPr>
        <p:blipFill>
          <a:blip r:embed="rId3" cstate="print"/>
          <a:srcRect r="6136" b="2563"/>
          <a:stretch>
            <a:fillRect/>
          </a:stretch>
        </p:blipFill>
        <p:spPr>
          <a:xfrm>
            <a:off x="6096000" y="1143000"/>
            <a:ext cx="2443163" cy="3200400"/>
          </a:xfrm>
        </p:spPr>
      </p:pic>
      <p:sp>
        <p:nvSpPr>
          <p:cNvPr id="18434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6BF598AD-D4BC-4740-9F72-617DE3F050E9}" type="slidenum">
              <a:rPr lang="en-US" smtClean="0"/>
              <a:pPr/>
              <a:t>6</a:t>
            </a:fld>
            <a:endParaRPr lang="en-US" smtClean="0"/>
          </a:p>
        </p:txBody>
      </p:sp>
      <p:pic>
        <p:nvPicPr>
          <p:cNvPr id="18438" name="Picture 10" descr="7art_Beautiful_Plants_ScreenSaver_1529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34000" y="4572000"/>
            <a:ext cx="2573338" cy="1931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058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2058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829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97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457200"/>
            <a:ext cx="8229600" cy="609600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b="1" smtClean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Beginning of the Cell Theory</a:t>
            </a:r>
          </a:p>
        </p:txBody>
      </p:sp>
      <p:sp>
        <p:nvSpPr>
          <p:cNvPr id="21197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04800" y="1295400"/>
            <a:ext cx="4267200" cy="51816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3600" b="1" smtClean="0"/>
              <a:t>In 1839, a German zoologist named </a:t>
            </a:r>
            <a:r>
              <a:rPr lang="en-US" sz="3600" b="1" smtClean="0">
                <a:solidFill>
                  <a:srgbClr val="A50021"/>
                </a:solidFill>
              </a:rPr>
              <a:t>Theodore Schwann</a:t>
            </a:r>
            <a:r>
              <a:rPr lang="en-US" sz="3600" b="1" smtClean="0"/>
              <a:t> concluded that all </a:t>
            </a:r>
            <a:r>
              <a:rPr lang="en-US" sz="3600" b="1" smtClean="0">
                <a:solidFill>
                  <a:srgbClr val="D7D200"/>
                </a:solidFill>
              </a:rPr>
              <a:t>animals</a:t>
            </a:r>
            <a:r>
              <a:rPr lang="en-US" sz="3600" b="1" smtClean="0"/>
              <a:t> were made of cells</a:t>
            </a:r>
          </a:p>
          <a:p>
            <a:pPr eaLnBrk="1" hangingPunct="1">
              <a:lnSpc>
                <a:spcPct val="90000"/>
              </a:lnSpc>
            </a:pPr>
            <a:r>
              <a:rPr lang="en-US" sz="3600" b="1" smtClean="0"/>
              <a:t>Schwann also </a:t>
            </a:r>
            <a:r>
              <a:rPr lang="en-US" sz="3600" b="1" smtClean="0">
                <a:solidFill>
                  <a:srgbClr val="006600"/>
                </a:solidFill>
              </a:rPr>
              <a:t>cofounded</a:t>
            </a:r>
            <a:r>
              <a:rPr lang="en-US" sz="3600" b="1" smtClean="0"/>
              <a:t> the cell theory</a:t>
            </a:r>
          </a:p>
        </p:txBody>
      </p:sp>
      <p:sp>
        <p:nvSpPr>
          <p:cNvPr id="19458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FE88B27A-1BCD-4704-865B-1AA14136B7E7}" type="slidenum">
              <a:rPr lang="en-US" smtClean="0"/>
              <a:pPr/>
              <a:t>7</a:t>
            </a:fld>
            <a:endParaRPr lang="en-US" smtClean="0"/>
          </a:p>
        </p:txBody>
      </p:sp>
      <p:pic>
        <p:nvPicPr>
          <p:cNvPr id="19461" name="Picture 8" descr="animal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8200" y="3733800"/>
            <a:ext cx="2667000" cy="289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2" name="Picture 9" descr="schwann"/>
          <p:cNvPicPr>
            <a:picLocks noChangeAspect="1" noChangeArrowheads="1"/>
          </p:cNvPicPr>
          <p:nvPr/>
        </p:nvPicPr>
        <p:blipFill>
          <a:blip r:embed="rId4" cstate="print"/>
          <a:srcRect r="11740" b="2702"/>
          <a:stretch>
            <a:fillRect/>
          </a:stretch>
        </p:blipFill>
        <p:spPr bwMode="auto">
          <a:xfrm>
            <a:off x="6324600" y="1219200"/>
            <a:ext cx="1981200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9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119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9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2119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1971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018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457200"/>
            <a:ext cx="8686800" cy="609600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b="1" smtClean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mic Sans MS" pitchFamily="66" charset="0"/>
              </a:rPr>
              <a:t>Beginning of the Cell Theory</a:t>
            </a:r>
          </a:p>
        </p:txBody>
      </p:sp>
      <p:sp>
        <p:nvSpPr>
          <p:cNvPr id="214019" name="Rectangle 3"/>
          <p:cNvSpPr>
            <a:spLocks noGrp="1" noChangeArrowheads="1"/>
          </p:cNvSpPr>
          <p:nvPr>
            <p:ph idx="1"/>
          </p:nvPr>
        </p:nvSpPr>
        <p:spPr>
          <a:xfrm>
            <a:off x="533400" y="1295400"/>
            <a:ext cx="5105400" cy="5562600"/>
          </a:xfrm>
        </p:spPr>
        <p:txBody>
          <a:bodyPr/>
          <a:lstStyle/>
          <a:p>
            <a:pPr eaLnBrk="1" hangingPunct="1"/>
            <a:r>
              <a:rPr lang="en-US" sz="3200" b="1" smtClean="0"/>
              <a:t>In 1855, a German medical doctor named </a:t>
            </a:r>
            <a:r>
              <a:rPr lang="en-US" sz="3200" b="1" smtClean="0">
                <a:solidFill>
                  <a:srgbClr val="990000"/>
                </a:solidFill>
              </a:rPr>
              <a:t>Rudolph Virchow</a:t>
            </a:r>
            <a:r>
              <a:rPr lang="en-US" sz="3200" b="1" smtClean="0"/>
              <a:t> observed, under the microscope, </a:t>
            </a:r>
            <a:r>
              <a:rPr lang="en-US" sz="3200" b="1" smtClean="0">
                <a:solidFill>
                  <a:srgbClr val="006600"/>
                </a:solidFill>
              </a:rPr>
              <a:t>cells dividing</a:t>
            </a:r>
          </a:p>
          <a:p>
            <a:pPr eaLnBrk="1" hangingPunct="1"/>
            <a:r>
              <a:rPr lang="en-US" sz="3200" b="1" smtClean="0"/>
              <a:t>He reasoned that </a:t>
            </a:r>
            <a:r>
              <a:rPr lang="en-US" sz="3200" b="1" smtClean="0">
                <a:solidFill>
                  <a:srgbClr val="990000"/>
                </a:solidFill>
              </a:rPr>
              <a:t>all cells come from other pre-existing cells</a:t>
            </a:r>
            <a:r>
              <a:rPr lang="en-US" sz="3200" b="1" smtClean="0"/>
              <a:t> by cell division</a:t>
            </a:r>
            <a:endParaRPr lang="en-US" sz="3200" smtClean="0"/>
          </a:p>
        </p:txBody>
      </p:sp>
      <p:sp>
        <p:nvSpPr>
          <p:cNvPr id="2048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889F6390-6F5B-496A-B480-CC5BA65C6786}" type="slidenum">
              <a:rPr lang="en-US" smtClean="0"/>
              <a:pPr/>
              <a:t>8</a:t>
            </a:fld>
            <a:endParaRPr lang="en-US" smtClean="0"/>
          </a:p>
        </p:txBody>
      </p:sp>
      <p:pic>
        <p:nvPicPr>
          <p:cNvPr id="20485" name="Picture 4" descr="Rudolf Ludwig Karl Virchow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38800" y="1295400"/>
            <a:ext cx="2308225" cy="297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6" name="Picture 5" descr="mitosis9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72200" y="4343400"/>
            <a:ext cx="2743200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0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140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0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2140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4019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7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609600"/>
            <a:ext cx="8458200" cy="609600"/>
          </a:xfrm>
        </p:spPr>
        <p:txBody>
          <a:bodyPr>
            <a:normAutofit fontScale="90000"/>
          </a:bodyPr>
          <a:lstStyle/>
          <a:p>
            <a:pPr algn="ctr" eaLnBrk="1" hangingPunct="1"/>
            <a:r>
              <a:rPr lang="en-US" sz="4000" b="1" dirty="0" smtClean="0">
                <a:latin typeface="Comic Sans MS" pitchFamily="66" charset="0"/>
              </a:rPr>
              <a:t> </a:t>
            </a:r>
            <a:r>
              <a:rPr lang="en-US" sz="4400" b="1" dirty="0" smtClean="0">
                <a:latin typeface="Comic Sans MS" pitchFamily="66" charset="0"/>
              </a:rPr>
              <a:t>THE CELL THEORY</a:t>
            </a:r>
          </a:p>
        </p:txBody>
      </p:sp>
      <p:sp>
        <p:nvSpPr>
          <p:cNvPr id="217091" name="Rectangle 3"/>
          <p:cNvSpPr>
            <a:spLocks noGrp="1" noChangeArrowheads="1"/>
          </p:cNvSpPr>
          <p:nvPr>
            <p:ph idx="1"/>
          </p:nvPr>
        </p:nvSpPr>
        <p:spPr>
          <a:xfrm>
            <a:off x="381000" y="1447800"/>
            <a:ext cx="6096000" cy="5181600"/>
          </a:xfrm>
        </p:spPr>
        <p:txBody>
          <a:bodyPr/>
          <a:lstStyle/>
          <a:p>
            <a:pPr marL="742950" indent="-742950" eaLnBrk="1" hangingPunct="1">
              <a:buFont typeface="Hemi Head 426" pitchFamily="2"/>
              <a:buAutoNum type="arabicPeriod"/>
            </a:pPr>
            <a:r>
              <a:rPr lang="en-US" sz="3200" b="1" dirty="0" smtClean="0"/>
              <a:t>All living things are made of </a:t>
            </a:r>
            <a:r>
              <a:rPr lang="en-US" sz="3200" b="1" dirty="0" smtClean="0">
                <a:solidFill>
                  <a:srgbClr val="990000"/>
                </a:solidFill>
              </a:rPr>
              <a:t>cells</a:t>
            </a:r>
          </a:p>
          <a:p>
            <a:pPr marL="742950" indent="-742950" eaLnBrk="1" hangingPunct="1">
              <a:buFont typeface="Hemi Head 426" pitchFamily="2"/>
              <a:buAutoNum type="arabicPeriod"/>
            </a:pPr>
            <a:r>
              <a:rPr lang="en-US" sz="3200" b="1" dirty="0" smtClean="0"/>
              <a:t>Cells are the basic unit of </a:t>
            </a:r>
            <a:r>
              <a:rPr lang="en-US" sz="3200" b="1" dirty="0" smtClean="0">
                <a:solidFill>
                  <a:srgbClr val="990000"/>
                </a:solidFill>
              </a:rPr>
              <a:t>structure and function</a:t>
            </a:r>
            <a:r>
              <a:rPr lang="en-US" sz="3200" b="1" dirty="0" smtClean="0"/>
              <a:t> in an organism (basic unit of life)</a:t>
            </a:r>
          </a:p>
          <a:p>
            <a:pPr marL="742950" indent="-742950" eaLnBrk="1" hangingPunct="1">
              <a:buFont typeface="Hemi Head 426" pitchFamily="2"/>
              <a:buAutoNum type="arabicPeriod"/>
            </a:pPr>
            <a:r>
              <a:rPr lang="en-US" sz="3200" b="1" dirty="0" smtClean="0"/>
              <a:t>Cells come from the </a:t>
            </a:r>
            <a:r>
              <a:rPr lang="en-US" sz="3200" b="1" dirty="0" smtClean="0">
                <a:solidFill>
                  <a:srgbClr val="990000"/>
                </a:solidFill>
              </a:rPr>
              <a:t>reproduction of existing cells</a:t>
            </a:r>
            <a:r>
              <a:rPr lang="en-US" sz="3200" b="1" dirty="0" smtClean="0"/>
              <a:t> (cell division)</a:t>
            </a:r>
          </a:p>
        </p:txBody>
      </p:sp>
      <p:sp>
        <p:nvSpPr>
          <p:cNvPr id="2150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57FA13A1-07F0-478C-B3DB-D3A58E6373BC}" type="slidenum">
              <a:rPr lang="en-US" smtClean="0"/>
              <a:pPr/>
              <a:t>9</a:t>
            </a:fld>
            <a:endParaRPr lang="en-US" smtClean="0"/>
          </a:p>
        </p:txBody>
      </p:sp>
      <p:pic>
        <p:nvPicPr>
          <p:cNvPr id="21509" name="Picture 4" descr="dna to rna to prot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00800" y="1981200"/>
            <a:ext cx="2493963" cy="312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0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170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0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2170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0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2170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7091" grpId="0" build="p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140</TotalTime>
  <Words>556</Words>
  <Application>Microsoft Office PowerPoint</Application>
  <PresentationFormat>On-screen Show (4:3)</PresentationFormat>
  <Paragraphs>120</Paragraphs>
  <Slides>20</Slides>
  <Notes>20</Notes>
  <HiddenSlides>0</HiddenSlides>
  <MMClips>4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2" baseType="lpstr">
      <vt:lpstr>Flow</vt:lpstr>
      <vt:lpstr>點陣圖影像</vt:lpstr>
      <vt:lpstr>PowerPoint Presentation</vt:lpstr>
      <vt:lpstr>The Microscope</vt:lpstr>
      <vt:lpstr>PowerPoint Presentation</vt:lpstr>
      <vt:lpstr>First to View Cells</vt:lpstr>
      <vt:lpstr>Anton van Leeuwenhoek</vt:lpstr>
      <vt:lpstr>Beginning of the Cell Theory</vt:lpstr>
      <vt:lpstr>Beginning of the Cell Theory</vt:lpstr>
      <vt:lpstr>Beginning of the Cell Theory</vt:lpstr>
      <vt:lpstr> THE CELL THEORY</vt:lpstr>
      <vt:lpstr>Basic Structure of a Cell</vt:lpstr>
      <vt:lpstr>PowerPoint Presentation</vt:lpstr>
      <vt:lpstr>Cell Size and Types</vt:lpstr>
      <vt:lpstr>Number of Cells</vt:lpstr>
      <vt:lpstr>Multicellular Organisms</vt:lpstr>
      <vt:lpstr>Specialized Animal Cells</vt:lpstr>
      <vt:lpstr>PowerPoint Presentation</vt:lpstr>
      <vt:lpstr>Simple or Complex Cells</vt:lpstr>
      <vt:lpstr>Prokaryotes – The first Cells</vt:lpstr>
      <vt:lpstr>Eukaryotes</vt:lpstr>
      <vt:lpstr>Two Main Types of Eukaryotic Cells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Chapter 7</dc:title>
  <dc:creator>Blythe</dc:creator>
  <cp:lastModifiedBy>Nadine Shehadeh</cp:lastModifiedBy>
  <cp:revision>20</cp:revision>
  <dcterms:created xsi:type="dcterms:W3CDTF">2009-02-17T22:12:43Z</dcterms:created>
  <dcterms:modified xsi:type="dcterms:W3CDTF">2016-09-02T19:53:45Z</dcterms:modified>
</cp:coreProperties>
</file>