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9" r:id="rId15"/>
    <p:sldId id="272" r:id="rId16"/>
    <p:sldId id="273" r:id="rId17"/>
    <p:sldId id="274" r:id="rId18"/>
    <p:sldId id="270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0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3039352" cy="464512"/>
          </a:xfrm>
          <a:prstGeom prst="rect">
            <a:avLst/>
          </a:prstGeom>
        </p:spPr>
        <p:txBody>
          <a:bodyPr vert="horz" lIns="144218" tIns="72110" rIns="144218" bIns="72110" rtlCol="0"/>
          <a:lstStyle>
            <a:lvl1pPr algn="l">
              <a:defRPr sz="1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50" y="1"/>
            <a:ext cx="3039352" cy="464512"/>
          </a:xfrm>
          <a:prstGeom prst="rect">
            <a:avLst/>
          </a:prstGeom>
        </p:spPr>
        <p:txBody>
          <a:bodyPr vert="horz" lIns="144218" tIns="72110" rIns="144218" bIns="72110" rtlCol="0"/>
          <a:lstStyle>
            <a:lvl1pPr algn="r">
              <a:defRPr sz="1900"/>
            </a:lvl1pPr>
          </a:lstStyle>
          <a:p>
            <a:fld id="{BF170D65-807A-4E1A-8A7D-FE5616C23655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29827"/>
            <a:ext cx="3039352" cy="464510"/>
          </a:xfrm>
          <a:prstGeom prst="rect">
            <a:avLst/>
          </a:prstGeom>
        </p:spPr>
        <p:txBody>
          <a:bodyPr vert="horz" lIns="144218" tIns="72110" rIns="144218" bIns="72110" rtlCol="0" anchor="b"/>
          <a:lstStyle>
            <a:lvl1pPr algn="l">
              <a:defRPr sz="19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50" y="8829827"/>
            <a:ext cx="3039352" cy="464510"/>
          </a:xfrm>
          <a:prstGeom prst="rect">
            <a:avLst/>
          </a:prstGeom>
        </p:spPr>
        <p:txBody>
          <a:bodyPr vert="horz" lIns="144218" tIns="72110" rIns="144218" bIns="72110" rtlCol="0" anchor="b"/>
          <a:lstStyle>
            <a:lvl1pPr algn="r">
              <a:defRPr sz="1900"/>
            </a:lvl1pPr>
          </a:lstStyle>
          <a:p>
            <a:fld id="{E5AF8BD0-F085-402F-9648-5FF16E76DE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5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1" cy="464821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1" cy="464821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r">
              <a:defRPr sz="1300"/>
            </a:lvl1pPr>
          </a:lstStyle>
          <a:p>
            <a:pPr>
              <a:defRPr/>
            </a:pPr>
            <a:fld id="{DE8D9C31-F587-49DB-951E-36E4B8463203}" type="datetimeFigureOut">
              <a:rPr lang="en-US"/>
              <a:pPr>
                <a:defRPr/>
              </a:pPr>
              <a:t>9/2/2016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5" tIns="46583" rIns="93165" bIns="4658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2" y="4415792"/>
            <a:ext cx="5608320" cy="4183381"/>
          </a:xfrm>
          <a:prstGeom prst="rect">
            <a:avLst/>
          </a:prstGeom>
        </p:spPr>
        <p:txBody>
          <a:bodyPr vert="horz" lIns="93165" tIns="46583" rIns="93165" bIns="4658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3037841" cy="464821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9"/>
            <a:ext cx="3037841" cy="464821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r">
              <a:defRPr sz="1300"/>
            </a:lvl1pPr>
          </a:lstStyle>
          <a:p>
            <a:pPr>
              <a:defRPr/>
            </a:pPr>
            <a:fld id="{41142FC1-D82E-4DC7-9F8E-8F360AAD0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86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B8F97B-D1BE-46E8-A8C9-41141EBB01E0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2411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142FC1-D82E-4DC7-9F8E-8F360AAD068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23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142FC1-D82E-4DC7-9F8E-8F360AAD068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60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142FC1-D82E-4DC7-9F8E-8F360AAD068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40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142FC1-D82E-4DC7-9F8E-8F360AAD068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56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142FC1-D82E-4DC7-9F8E-8F360AAD068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12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142FC1-D82E-4DC7-9F8E-8F360AAD068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40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9D17B0-0588-46CE-992C-7FF3D4D50241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3581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4C2EB4-D1CA-46C8-901F-26E3E8544CBB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5706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40413F-70D2-43B6-89CC-E79211685708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411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3F9470-9E44-4EA7-A4E1-69ABD94DF712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0314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1CE909-7721-4C94-951F-C7F80418DA73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4082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463465-1E2F-41DA-B6B7-A6C73A54BD38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699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142FC1-D82E-4DC7-9F8E-8F360AAD068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03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142FC1-D82E-4DC7-9F8E-8F360AAD068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0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4092E-7330-4EB1-B6A0-CA533272B2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63E36-3B19-426F-8F8E-DAAE8E8724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BDDDA-5287-4A24-ADD9-1231D5CA74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1B0C8-F173-44D9-B8B9-5D7755C5C5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14326-E8CD-4E81-B9EB-2F7F8ED73C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89CFC-B5B0-41EE-BECB-CDBAE830AB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82E8AB-B45F-4063-94C5-A872EC2964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9E45C-6911-4908-8BD6-F666FA1B90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41F35C-910F-481D-BEB2-69DA3F7CEF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8626D-1B52-46FC-8716-CB4569F25D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24022-5D67-4C96-8FF8-BECEEB53A7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9F37C5-2047-4B8E-80CE-3D6CE8F26D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ainano.com/Molecular%20Biology%20Glossary.files/image107.gi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hs.lexingtonma.org/Teachers/Pohlman/04-05B-CytoplasmStreVideo-S.m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://www.callutheran.edu/Academic_Programs/Departments/BioDev/marcey/biol122/movies/paramecium.mpg" TargetMode="External"/><Relationship Id="rId7" Type="http://schemas.openxmlformats.org/officeDocument/2006/relationships/hyperlink" Target="http://programs.northlandcollege.edu/biology/Biology1111/animations/flagellum.sw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ad.gov.au/asset/mme/movies/TrailingFlagellum.mov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thomasjwestmusic.com/graphics/neuron.JPG" TargetMode="External"/><Relationship Id="rId7" Type="http://schemas.openxmlformats.org/officeDocument/2006/relationships/hyperlink" Target="http://newsimg.bbc.co.uk/media/images/42574000/jpg/_42574053_egg_cell_ap_203b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biojobblog.com/Bacteria.jpg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cache.eb.com/eb/image?id=63513&amp;rendTypeId=4" TargetMode="External"/><Relationship Id="rId7" Type="http://schemas.openxmlformats.org/officeDocument/2006/relationships/hyperlink" Target="http://scienceaid.co.uk/biology/cell/images/er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library.thinkquest.org/C004535/media/ribosomes.gif" TargetMode="External"/><Relationship Id="rId4" Type="http://schemas.openxmlformats.org/officeDocument/2006/relationships/image" Target="../media/image12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eku.edu/ritchisong/301images/Endoplasmic_reticulum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scienceaid.co.uk/biology/cell/images/er.jpg" TargetMode="Externa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457200"/>
            <a:ext cx="3581400" cy="688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u="sng" smtClean="0"/>
              <a:t>Famous Men</a:t>
            </a:r>
          </a:p>
        </p:txBody>
      </p:sp>
      <p:pic>
        <p:nvPicPr>
          <p:cNvPr id="205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419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295400"/>
            <a:ext cx="7620000" cy="4572000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en-US" sz="2400" b="1" dirty="0" smtClean="0">
                <a:solidFill>
                  <a:schemeClr val="tx1"/>
                </a:solidFill>
              </a:rPr>
              <a:t>Leeuwenhoek: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First to _______view living organism__ using a simple microscope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Robert Hooke</a:t>
            </a:r>
            <a:r>
              <a:rPr lang="en-US" sz="2400" dirty="0" smtClean="0">
                <a:solidFill>
                  <a:schemeClr val="tx1"/>
                </a:solidFill>
              </a:rPr>
              <a:t>:  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Credited for ___naming cells, and viewed dead organism using a microscope_______</a:t>
            </a:r>
          </a:p>
          <a:p>
            <a:pPr algn="l" eaLnBrk="1" hangingPunct="1">
              <a:buFontTx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He used a compound microscope to look at cork and it reminded him of rooms in a monastery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so he called them </a:t>
            </a:r>
            <a:r>
              <a:rPr lang="en-US" sz="2400" b="1" dirty="0" smtClean="0">
                <a:solidFill>
                  <a:schemeClr val="tx1"/>
                </a:solidFill>
              </a:rPr>
              <a:t>_CELLS__.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 eaLnBrk="1" hangingPunct="1"/>
            <a:endParaRPr lang="en-US" sz="2400" dirty="0" smtClean="0"/>
          </a:p>
          <a:p>
            <a:pPr algn="l" eaLnBrk="1" hangingPunct="1"/>
            <a:r>
              <a:rPr lang="en-US" sz="2400" dirty="0" smtClean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i="1" smtClean="0">
                <a:latin typeface="Baskerville Old Face" pitchFamily="18" charset="0"/>
              </a:rPr>
              <a:t>Golgi Apparatus (body)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3340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</a:t>
            </a:r>
            <a:r>
              <a:rPr lang="en-US" dirty="0" smtClean="0"/>
              <a:t>odification and shipping of proteins  and  ready for distribution outside of cell. </a:t>
            </a:r>
          </a:p>
          <a:p>
            <a:r>
              <a:rPr lang="en-US" dirty="0" smtClean="0"/>
              <a:t>Packaged into </a:t>
            </a:r>
            <a:r>
              <a:rPr lang="en-US" b="1" dirty="0" smtClean="0"/>
              <a:t>_vesicles_</a:t>
            </a:r>
          </a:p>
        </p:txBody>
      </p:sp>
      <p:pic>
        <p:nvPicPr>
          <p:cNvPr id="41986" name="Picture 2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990600"/>
            <a:ext cx="19050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5105400" y="1219200"/>
            <a:ext cx="1447800" cy="1066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371600" y="3276600"/>
            <a:ext cx="20129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i="1">
                <a:latin typeface="Baskerville Old Face" pitchFamily="18" charset="0"/>
              </a:rPr>
              <a:t>Vacuole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9850" y="4074318"/>
            <a:ext cx="6629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_Storage_ </a:t>
            </a:r>
            <a:r>
              <a:rPr lang="en-US" sz="3200" dirty="0"/>
              <a:t>of food, water, and </a:t>
            </a:r>
            <a:br>
              <a:rPr lang="en-US" sz="3200" dirty="0"/>
            </a:br>
            <a:r>
              <a:rPr lang="en-US" sz="3200" dirty="0"/>
              <a:t>   waste</a:t>
            </a:r>
          </a:p>
          <a:p>
            <a:pPr>
              <a:buFont typeface="Arial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__Plant cells___–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  usually contains </a:t>
            </a:r>
            <a:r>
              <a:rPr lang="en-US" sz="3200" dirty="0" smtClean="0"/>
              <a:t>large vacuoles__</a:t>
            </a:r>
            <a:endParaRPr lang="en-US" sz="3200" dirty="0"/>
          </a:p>
        </p:txBody>
      </p:sp>
      <p:pic>
        <p:nvPicPr>
          <p:cNvPr id="41988" name="Picture 4" descr="http://kentsimmons.uwinnipeg.ca/cm1504/Image11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886200"/>
            <a:ext cx="26114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i="1" smtClean="0">
                <a:latin typeface="Baskerville Old Face" pitchFamily="18" charset="0"/>
              </a:rPr>
              <a:t>Mitochondrion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828800"/>
          </a:xfrm>
        </p:spPr>
        <p:txBody>
          <a:bodyPr/>
          <a:lstStyle/>
          <a:p>
            <a:r>
              <a:rPr lang="en-US" sz="2600" dirty="0" smtClean="0"/>
              <a:t>Produces ___energy___ (ATP) for the cell</a:t>
            </a:r>
          </a:p>
          <a:p>
            <a:r>
              <a:rPr lang="en-US" sz="2600" dirty="0" smtClean="0"/>
              <a:t>Inner _folded_ membrane increases production, the greater the surface area the more area for production of _ATP_.</a:t>
            </a:r>
          </a:p>
        </p:txBody>
      </p:sp>
      <p:pic>
        <p:nvPicPr>
          <p:cNvPr id="43010" name="Picture 2" descr="http://www.sciencehelpdesk.com/img/bg3_1/OrganellesMitochondrion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892171"/>
            <a:ext cx="3657600" cy="357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>
                <a:latin typeface="Baskerville Old Face" pitchFamily="18" charset="0"/>
              </a:rPr>
              <a:t>Chloroplast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05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__Photosynthesis_ happens here</a:t>
            </a:r>
          </a:p>
          <a:p>
            <a:r>
              <a:rPr lang="en-US" dirty="0" smtClean="0"/>
              <a:t>Contains _chlorophyll  that absorbs __sunlight_ (which gives the green pigment)</a:t>
            </a:r>
          </a:p>
          <a:p>
            <a:r>
              <a:rPr lang="en-US" dirty="0" smtClean="0"/>
              <a:t>Light energy + CO</a:t>
            </a:r>
            <a:r>
              <a:rPr lang="en-US" baseline="-25000" dirty="0" smtClean="0"/>
              <a:t>2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en-US" dirty="0" smtClean="0">
                <a:sym typeface="Wingdings" pitchFamily="2" charset="2"/>
              </a:rPr>
              <a:t> glucose + O</a:t>
            </a:r>
            <a:r>
              <a:rPr lang="en-US" baseline="-25000" dirty="0" smtClean="0"/>
              <a:t>2</a:t>
            </a:r>
            <a:endParaRPr lang="en-US" dirty="0" smtClean="0"/>
          </a:p>
        </p:txBody>
      </p:sp>
      <p:pic>
        <p:nvPicPr>
          <p:cNvPr id="44034" name="Picture 2" descr="http://virtualbiologytutor.co.uk/images/chloroplast.jpg"/>
          <p:cNvPicPr>
            <a:picLocks noChangeAspect="1" noChangeArrowheads="1"/>
          </p:cNvPicPr>
          <p:nvPr/>
        </p:nvPicPr>
        <p:blipFill>
          <a:blip r:embed="rId3" cstate="print"/>
          <a:srcRect l="10185" t="24876" r="4259" b="8456"/>
          <a:stretch>
            <a:fillRect/>
          </a:stretch>
        </p:blipFill>
        <p:spPr bwMode="auto">
          <a:xfrm>
            <a:off x="381000" y="3657600"/>
            <a:ext cx="4800600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http://www.bio.miami.edu/~cmallery/255/255atp/elodea.chloroplast.sada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733800"/>
            <a:ext cx="38100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3352800"/>
            <a:ext cx="8229600" cy="914400"/>
          </a:xfrm>
        </p:spPr>
        <p:txBody>
          <a:bodyPr/>
          <a:lstStyle/>
          <a:p>
            <a:r>
              <a:rPr lang="en-US" sz="4000" i="1" dirty="0" smtClean="0">
                <a:latin typeface="Baskerville Old Face" pitchFamily="18" charset="0"/>
              </a:rPr>
              <a:t>Lysosome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7696200" cy="28194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Protein fibers involved in the structure of the cytoskeleton </a:t>
            </a:r>
            <a:r>
              <a:rPr lang="en-US" sz="2600" dirty="0"/>
              <a:t>(</a:t>
            </a:r>
            <a:r>
              <a:rPr lang="en-US" sz="2600" dirty="0" smtClean="0"/>
              <a:t>support_ and _shape </a:t>
            </a:r>
            <a:br>
              <a:rPr lang="en-US" sz="2600" dirty="0" smtClean="0"/>
            </a:br>
            <a:r>
              <a:rPr lang="en-US" sz="2600" dirty="0" smtClean="0"/>
              <a:t>of the cell)</a:t>
            </a:r>
          </a:p>
          <a:p>
            <a:r>
              <a:rPr lang="en-US" sz="2000" dirty="0" smtClean="0">
                <a:hlinkClick r:id="rId3"/>
              </a:rPr>
              <a:t>Click here </a:t>
            </a:r>
            <a:r>
              <a:rPr lang="en-US" sz="2000" dirty="0" smtClean="0"/>
              <a:t>for video of cytoplasmic streaming. </a:t>
            </a:r>
            <a:r>
              <a:rPr lang="en-US" sz="1000" dirty="0" smtClean="0"/>
              <a:t>(You may need to open a new window.)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Microtubules and Microfilaments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1597" y="40386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Used to __break down materials through digestive enzymes_____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Used to break down the excess and worn out 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sz="2000" dirty="0" smtClean="0"/>
              <a:t>Substance when it is unusable_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Digestion by lysosom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648200"/>
            <a:ext cx="3764371" cy="1981200"/>
          </a:xfrm>
          <a:prstGeom prst="rect">
            <a:avLst/>
          </a:prstGeom>
          <a:noFill/>
        </p:spPr>
      </p:pic>
      <p:pic>
        <p:nvPicPr>
          <p:cNvPr id="6148" name="Picture 4" descr="Simple Structure of a lysosom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5105400"/>
            <a:ext cx="1295400" cy="16192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3200400" cy="1066800"/>
          </a:xfrm>
        </p:spPr>
        <p:txBody>
          <a:bodyPr/>
          <a:lstStyle/>
          <a:p>
            <a:r>
              <a:rPr lang="en-US" i="1" smtClean="0">
                <a:latin typeface="Baskerville Old Face" pitchFamily="18" charset="0"/>
              </a:rPr>
              <a:t>Cilia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4953000" cy="1905000"/>
          </a:xfrm>
        </p:spPr>
        <p:txBody>
          <a:bodyPr/>
          <a:lstStyle/>
          <a:p>
            <a:r>
              <a:rPr lang="en-US" sz="2400" dirty="0" smtClean="0"/>
              <a:t>Short  __hair_____  projections from membrane </a:t>
            </a:r>
          </a:p>
          <a:p>
            <a:r>
              <a:rPr lang="en-US" sz="2400" dirty="0" smtClean="0"/>
              <a:t>_helps with movement_____</a:t>
            </a:r>
            <a:endParaRPr lang="en-US" sz="1000" dirty="0" smtClean="0"/>
          </a:p>
          <a:p>
            <a:r>
              <a:rPr lang="en-US" sz="1800" dirty="0" smtClean="0">
                <a:hlinkClick r:id="rId3"/>
              </a:rPr>
              <a:t>View clip of Paramecium using cilia. </a:t>
            </a:r>
            <a:r>
              <a:rPr lang="en-US" sz="1200" dirty="0" smtClean="0"/>
              <a:t>You will need to close the </a:t>
            </a:r>
            <a:r>
              <a:rPr lang="en-US" sz="1200" dirty="0" err="1" smtClean="0"/>
              <a:t>powerpoint</a:t>
            </a:r>
            <a:r>
              <a:rPr lang="en-US" sz="1200" dirty="0" smtClean="0"/>
              <a:t> window for each video clip. </a:t>
            </a:r>
          </a:p>
        </p:txBody>
      </p:sp>
      <p:pic>
        <p:nvPicPr>
          <p:cNvPr id="4" name="Picture 3" descr="http://www.op.net/~finklesk/parameciu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0"/>
            <a:ext cx="21145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 descr="http://www.newscientist.com/data/images/ns/cms/dn11602/dn11602-2_585.jpg"/>
          <p:cNvPicPr>
            <a:picLocks noChangeAspect="1" noChangeArrowheads="1"/>
          </p:cNvPicPr>
          <p:nvPr/>
        </p:nvPicPr>
        <p:blipFill>
          <a:blip r:embed="rId5" cstate="print"/>
          <a:srcRect l="4330" t="7735" b="5453"/>
          <a:stretch>
            <a:fillRect/>
          </a:stretch>
        </p:blipFill>
        <p:spPr bwMode="auto">
          <a:xfrm>
            <a:off x="6019800" y="1600200"/>
            <a:ext cx="2460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 flipH="1">
            <a:off x="838200" y="3276600"/>
            <a:ext cx="2362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i="1" dirty="0">
                <a:latin typeface="Baskerville Old Face" pitchFamily="18" charset="0"/>
              </a:rPr>
              <a:t>Flagella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4038600"/>
            <a:ext cx="5867400" cy="346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Long </a:t>
            </a:r>
            <a:r>
              <a:rPr lang="en-US" sz="2400" dirty="0" smtClean="0"/>
              <a:t>__tail___ structure </a:t>
            </a:r>
            <a:r>
              <a:rPr lang="en-US" sz="2400" dirty="0"/>
              <a:t>that</a:t>
            </a:r>
            <a:br>
              <a:rPr lang="en-US" sz="2400" dirty="0"/>
            </a:br>
            <a:r>
              <a:rPr lang="en-US" sz="2400" dirty="0"/>
              <a:t>   extend from the </a:t>
            </a:r>
            <a:r>
              <a:rPr lang="en-US" sz="2400" dirty="0" smtClean="0"/>
              <a:t>cell membrane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  _Helps to migrate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Example: sperm cell________</a:t>
            </a:r>
          </a:p>
          <a:p>
            <a:pPr>
              <a:buFont typeface="Arial" charset="0"/>
              <a:buChar char="•"/>
            </a:pPr>
            <a:r>
              <a:rPr lang="en-US" sz="1100" dirty="0" smtClean="0">
                <a:hlinkClick r:id="rId6"/>
              </a:rPr>
              <a:t>Click here </a:t>
            </a:r>
            <a:r>
              <a:rPr lang="en-US" sz="1100" dirty="0" smtClean="0"/>
              <a:t>to view a clip of a sperm cell using  a flagellum  (look closely, it is hard to see!!!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Usually </a:t>
            </a:r>
            <a:r>
              <a:rPr lang="en-US" sz="2400" dirty="0"/>
              <a:t>1 or 2 on a </a:t>
            </a:r>
            <a:r>
              <a:rPr lang="en-US" sz="2400" dirty="0" smtClean="0"/>
              <a:t>cell</a:t>
            </a:r>
          </a:p>
          <a:p>
            <a:pPr>
              <a:buFont typeface="Arial" charset="0"/>
              <a:buChar char="•"/>
            </a:pPr>
            <a:endParaRPr lang="en-US" sz="1400" dirty="0" smtClean="0">
              <a:hlinkClick r:id="rId7"/>
            </a:endParaRPr>
          </a:p>
          <a:p>
            <a:pPr>
              <a:buFont typeface="Arial" charset="0"/>
              <a:buChar char="•"/>
            </a:pPr>
            <a:r>
              <a:rPr lang="en-US" sz="1400" dirty="0" smtClean="0">
                <a:hlinkClick r:id="rId7"/>
              </a:rPr>
              <a:t>Click here to watch video of cilia and flagellum</a:t>
            </a:r>
            <a:r>
              <a:rPr lang="en-US" sz="1400" dirty="0" smtClean="0"/>
              <a:t>.  </a:t>
            </a:r>
            <a:endParaRPr lang="en-US" sz="1400" dirty="0" smtClean="0">
              <a:hlinkClick r:id="rId7"/>
            </a:endParaRPr>
          </a:p>
          <a:p>
            <a:pPr>
              <a:buFont typeface="Arial" charset="0"/>
              <a:buChar char="•"/>
            </a:pPr>
            <a:endParaRPr lang="en-US" sz="2800" dirty="0" smtClean="0"/>
          </a:p>
          <a:p>
            <a:pPr>
              <a:buFont typeface="Arial" charset="0"/>
              <a:buChar char="•"/>
            </a:pPr>
            <a:endParaRPr lang="en-US" sz="3200" dirty="0"/>
          </a:p>
        </p:txBody>
      </p:sp>
      <p:pic>
        <p:nvPicPr>
          <p:cNvPr id="8" name="Picture 7" descr="http://www.op.net/~finklesk/euglena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4114800"/>
            <a:ext cx="22383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http://blogg.visir.is/hemmi/files/2008/02/sperm-cell-133e05afa-c493-416d-900c-2b8769982a2dlarge.jpg"/>
          <p:cNvPicPr>
            <a:picLocks noChangeAspect="1" noChangeArrowheads="1"/>
          </p:cNvPicPr>
          <p:nvPr/>
        </p:nvPicPr>
        <p:blipFill>
          <a:blip r:embed="rId9" cstate="print"/>
          <a:srcRect t="13583" b="14417"/>
          <a:stretch>
            <a:fillRect/>
          </a:stretch>
        </p:blipFill>
        <p:spPr bwMode="auto">
          <a:xfrm>
            <a:off x="7391400" y="5595938"/>
            <a:ext cx="17526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Pseudopod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Pseudopod</a:t>
            </a:r>
            <a:r>
              <a:rPr lang="en-US" dirty="0" smtClean="0"/>
              <a:t> – extensions of cytoplasm that are used to _ingesting nutrients or food particles.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This is an amoeba – it</a:t>
            </a:r>
          </a:p>
          <a:p>
            <a:pPr>
              <a:buNone/>
            </a:pPr>
            <a:r>
              <a:rPr lang="en-US" dirty="0" smtClean="0"/>
              <a:t>moves like a “false foot.”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il_fi" descr="http://upload.wikimedia.org/wikipedia/commons/thumb/9/9c/Amoeba_(PSF).svg/250px-Amoeba_(PSF).svg.pn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4038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4724400" y="1981200"/>
            <a:ext cx="1219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Contractile Vacuole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038600" cy="42671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Contractile Vacuole </a:t>
            </a:r>
            <a:r>
              <a:rPr lang="en-US" sz="2400" dirty="0" smtClean="0"/>
              <a:t>– a</a:t>
            </a:r>
          </a:p>
          <a:p>
            <a:pPr>
              <a:buNone/>
            </a:pPr>
            <a:r>
              <a:rPr lang="en-US" sz="2400" dirty="0" smtClean="0"/>
              <a:t>structure that helps</a:t>
            </a:r>
          </a:p>
          <a:p>
            <a:pPr marL="0" indent="0">
              <a:buNone/>
            </a:pPr>
            <a:r>
              <a:rPr lang="en-US" sz="2400" dirty="0" smtClean="0"/>
              <a:t>removes waste out of the cell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Euglenas live in  freshwater so water enters their cells and they need a way to get rid of the extra water.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Euglena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143000"/>
            <a:ext cx="3733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7696200" y="3352800"/>
            <a:ext cx="10668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Eyespots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Eyespot</a:t>
            </a:r>
            <a:r>
              <a:rPr lang="en-US" dirty="0" smtClean="0"/>
              <a:t> – organelle</a:t>
            </a:r>
          </a:p>
          <a:p>
            <a:pPr>
              <a:buNone/>
            </a:pPr>
            <a:r>
              <a:rPr lang="en-US" dirty="0" smtClean="0"/>
              <a:t>__photoreceptive______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Euglenas can use their</a:t>
            </a:r>
          </a:p>
          <a:p>
            <a:pPr>
              <a:buNone/>
            </a:pPr>
            <a:r>
              <a:rPr lang="en-US" dirty="0" smtClean="0"/>
              <a:t>eyespot to detect light.</a:t>
            </a:r>
          </a:p>
          <a:p>
            <a:pPr>
              <a:buNone/>
            </a:pPr>
            <a:r>
              <a:rPr lang="en-US" dirty="0" smtClean="0"/>
              <a:t>Light is needed for the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__making ATP(food)_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Remember  - </a:t>
            </a:r>
            <a:r>
              <a:rPr lang="en-US" dirty="0" smtClean="0">
                <a:solidFill>
                  <a:srgbClr val="00B050"/>
                </a:solidFill>
              </a:rPr>
              <a:t>chloroplasts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need light in order </a:t>
            </a:r>
            <a:r>
              <a:rPr lang="en-US" dirty="0" err="1" smtClean="0"/>
              <a:t>photsythesize</a:t>
            </a:r>
            <a:r>
              <a:rPr lang="en-US" dirty="0" smtClean="0"/>
              <a:t> (glucose).</a:t>
            </a:r>
          </a:p>
        </p:txBody>
      </p:sp>
      <p:pic>
        <p:nvPicPr>
          <p:cNvPr id="5" name="il_fi" descr="http://dj003.k12.sd.us/images/cells/animal,%20plant%20protist%20cells/euglena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41270"/>
          <a:stretch>
            <a:fillRect/>
          </a:stretch>
        </p:blipFill>
        <p:spPr bwMode="auto">
          <a:xfrm>
            <a:off x="4953000" y="1676400"/>
            <a:ext cx="3810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5257800" y="2209800"/>
            <a:ext cx="7620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askerville Old Face" pitchFamily="18" charset="0"/>
              </a:rPr>
              <a:t>3</a:t>
            </a:r>
            <a:r>
              <a:rPr lang="en-US" dirty="0" smtClean="0">
                <a:latin typeface="Baskerville Old Face" pitchFamily="18" charset="0"/>
              </a:rPr>
              <a:t>differences </a:t>
            </a:r>
            <a:r>
              <a:rPr lang="en-US" dirty="0" smtClean="0">
                <a:latin typeface="Baskerville Old Face" pitchFamily="18" charset="0"/>
              </a:rPr>
              <a:t>between plant </a:t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smtClean="0">
                <a:latin typeface="Baskerville Old Face" pitchFamily="18" charset="0"/>
              </a:rPr>
              <a:t>and animal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068763"/>
          </a:xfrm>
        </p:spPr>
        <p:txBody>
          <a:bodyPr/>
          <a:lstStyle/>
          <a:p>
            <a:pPr algn="ctr"/>
            <a:r>
              <a:rPr lang="en-US" dirty="0" smtClean="0"/>
              <a:t>__Plant has a </a:t>
            </a:r>
            <a:r>
              <a:rPr lang="en-US" dirty="0"/>
              <a:t>C</a:t>
            </a:r>
            <a:r>
              <a:rPr lang="en-US" dirty="0" smtClean="0"/>
              <a:t>ell Wall___</a:t>
            </a:r>
          </a:p>
          <a:p>
            <a:pPr algn="ctr"/>
            <a:r>
              <a:rPr lang="en-US" dirty="0" smtClean="0"/>
              <a:t>_Plants have a LARGE vacuole_</a:t>
            </a:r>
          </a:p>
          <a:p>
            <a:pPr algn="ctr"/>
            <a:r>
              <a:rPr lang="en-US" dirty="0" smtClean="0"/>
              <a:t>_Animal cell is much larger than plant cell_</a:t>
            </a:r>
          </a:p>
          <a:p>
            <a:pPr marL="0" indent="0" algn="ctr">
              <a:buNone/>
            </a:pPr>
            <a:endParaRPr lang="en-US" dirty="0" smtClean="0"/>
          </a:p>
          <a:p>
            <a:pPr algn="ctr"/>
            <a:endParaRPr lang="en-US" dirty="0" smtClean="0"/>
          </a:p>
        </p:txBody>
      </p:sp>
      <p:pic>
        <p:nvPicPr>
          <p:cNvPr id="4" name="Picture 3" descr="animal.plant.ce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3886201"/>
            <a:ext cx="5867400" cy="2971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i="1" dirty="0" smtClean="0">
                <a:latin typeface="Baskerville Old Face" pitchFamily="18" charset="0"/>
              </a:rPr>
              <a:t>Cell Theory</a:t>
            </a:r>
          </a:p>
        </p:txBody>
      </p:sp>
      <p:sp>
        <p:nvSpPr>
          <p:cNvPr id="3092" name="Oval 24"/>
          <p:cNvSpPr>
            <a:spLocks noChangeArrowheads="1"/>
          </p:cNvSpPr>
          <p:nvPr/>
        </p:nvSpPr>
        <p:spPr bwMode="auto">
          <a:xfrm>
            <a:off x="4343400" y="5334000"/>
            <a:ext cx="9144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Skin Cell</a:t>
            </a:r>
            <a:endParaRPr lang="en-US" dirty="0"/>
          </a:p>
        </p:txBody>
      </p:sp>
      <p:sp>
        <p:nvSpPr>
          <p:cNvPr id="3095" name="Line 28"/>
          <p:cNvSpPr>
            <a:spLocks noChangeShapeType="1"/>
          </p:cNvSpPr>
          <p:nvPr/>
        </p:nvSpPr>
        <p:spPr bwMode="auto">
          <a:xfrm flipV="1">
            <a:off x="5257800" y="54102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6" name="Line 29"/>
          <p:cNvSpPr>
            <a:spLocks noChangeShapeType="1"/>
          </p:cNvSpPr>
          <p:nvPr/>
        </p:nvSpPr>
        <p:spPr bwMode="auto">
          <a:xfrm>
            <a:off x="5181600" y="58674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Oval 24"/>
          <p:cNvSpPr>
            <a:spLocks noChangeArrowheads="1"/>
          </p:cNvSpPr>
          <p:nvPr/>
        </p:nvSpPr>
        <p:spPr bwMode="auto">
          <a:xfrm>
            <a:off x="5638800" y="5715000"/>
            <a:ext cx="9144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Skin Cell</a:t>
            </a:r>
            <a:endParaRPr lang="en-US" dirty="0"/>
          </a:p>
        </p:txBody>
      </p:sp>
      <p:sp>
        <p:nvSpPr>
          <p:cNvPr id="28" name="Oval 24"/>
          <p:cNvSpPr>
            <a:spLocks noChangeArrowheads="1"/>
          </p:cNvSpPr>
          <p:nvPr/>
        </p:nvSpPr>
        <p:spPr bwMode="auto">
          <a:xfrm>
            <a:off x="5638800" y="5029200"/>
            <a:ext cx="9144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Skin Cell</a:t>
            </a:r>
            <a:endParaRPr lang="en-US" dirty="0"/>
          </a:p>
        </p:txBody>
      </p:sp>
      <p:sp>
        <p:nvSpPr>
          <p:cNvPr id="3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9154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Three Scientist whose work was used to create the cell theory: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T. Schwann:  </a:t>
            </a:r>
            <a:r>
              <a:rPr lang="en-US" sz="2000" dirty="0" smtClean="0"/>
              <a:t>sounds like Swan – __all animals were made of cells_______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M. Schleiden:  </a:t>
            </a:r>
            <a:r>
              <a:rPr lang="en-US" sz="2000" dirty="0" smtClean="0"/>
              <a:t>____all plants were made of cells_____________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Virchow:  </a:t>
            </a:r>
            <a:r>
              <a:rPr lang="en-US" sz="2000" dirty="0" smtClean="0"/>
              <a:t>_all cells come from preexisting cells_________________________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CELL THEORY (3 parts):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2000" i="1" dirty="0" smtClean="0"/>
              <a:t>_____ALL living things are made of cells______________</a:t>
            </a:r>
            <a:r>
              <a:rPr lang="en-US" sz="2000" dirty="0" smtClean="0"/>
              <a:t>	</a:t>
            </a:r>
            <a:br>
              <a:rPr lang="en-US" sz="2000" dirty="0" smtClean="0"/>
            </a:br>
            <a:r>
              <a:rPr lang="en-US" sz="2000" dirty="0" smtClean="0"/>
              <a:t>unicellular- 1 cell	                            multicellular- 2+ cells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endParaRPr lang="en-US" sz="2000" dirty="0" smtClean="0"/>
          </a:p>
          <a:p>
            <a:pPr>
              <a:lnSpc>
                <a:spcPct val="80000"/>
              </a:lnSpc>
              <a:buNone/>
            </a:pPr>
            <a:r>
              <a:rPr lang="en-US" sz="2000" dirty="0" smtClean="0"/>
              <a:t>2. </a:t>
            </a:r>
            <a:r>
              <a:rPr lang="en-US" sz="2000" i="1" dirty="0" smtClean="0"/>
              <a:t>____Cells are the basic unit of structure and function____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>
              <a:lnSpc>
                <a:spcPct val="80000"/>
              </a:lnSpc>
              <a:buNone/>
            </a:pPr>
            <a:r>
              <a:rPr lang="en-US" sz="2000" dirty="0" smtClean="0"/>
              <a:t>3. </a:t>
            </a:r>
            <a:r>
              <a:rPr lang="en-US" sz="2000" i="1" dirty="0" smtClean="0"/>
              <a:t>___Cells come from preexisting cells_____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</p:txBody>
      </p:sp>
      <p:grpSp>
        <p:nvGrpSpPr>
          <p:cNvPr id="33" name="Group 32"/>
          <p:cNvGrpSpPr/>
          <p:nvPr/>
        </p:nvGrpSpPr>
        <p:grpSpPr>
          <a:xfrm>
            <a:off x="381000" y="3886200"/>
            <a:ext cx="6553200" cy="914400"/>
            <a:chOff x="457200" y="3657600"/>
            <a:chExt cx="6553200" cy="914400"/>
          </a:xfrm>
        </p:grpSpPr>
        <p:sp>
          <p:nvSpPr>
            <p:cNvPr id="34" name="Oval 8"/>
            <p:cNvSpPr>
              <a:spLocks noChangeArrowheads="1"/>
            </p:cNvSpPr>
            <p:nvPr/>
          </p:nvSpPr>
          <p:spPr bwMode="auto">
            <a:xfrm>
              <a:off x="457200" y="3810000"/>
              <a:ext cx="6858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cells</a:t>
              </a:r>
            </a:p>
          </p:txBody>
        </p:sp>
        <p:sp>
          <p:nvSpPr>
            <p:cNvPr id="35" name="Oval 10"/>
            <p:cNvSpPr>
              <a:spLocks noChangeArrowheads="1"/>
            </p:cNvSpPr>
            <p:nvPr/>
          </p:nvSpPr>
          <p:spPr bwMode="auto">
            <a:xfrm>
              <a:off x="1676400" y="4191000"/>
              <a:ext cx="7620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tissue</a:t>
              </a:r>
            </a:p>
          </p:txBody>
        </p:sp>
        <p:sp>
          <p:nvSpPr>
            <p:cNvPr id="36" name="Oval 11"/>
            <p:cNvSpPr>
              <a:spLocks noChangeArrowheads="1"/>
            </p:cNvSpPr>
            <p:nvPr/>
          </p:nvSpPr>
          <p:spPr bwMode="auto">
            <a:xfrm>
              <a:off x="3124200" y="3962400"/>
              <a:ext cx="7620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Organ</a:t>
              </a:r>
            </a:p>
          </p:txBody>
        </p:sp>
        <p:sp>
          <p:nvSpPr>
            <p:cNvPr id="37" name="Oval 12"/>
            <p:cNvSpPr>
              <a:spLocks noChangeArrowheads="1"/>
            </p:cNvSpPr>
            <p:nvPr/>
          </p:nvSpPr>
          <p:spPr bwMode="auto">
            <a:xfrm>
              <a:off x="4572000" y="3733800"/>
              <a:ext cx="914400" cy="762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Organ </a:t>
              </a:r>
            </a:p>
            <a:p>
              <a:pPr algn="ctr"/>
              <a:r>
                <a:rPr lang="en-US" dirty="0"/>
                <a:t>system</a:t>
              </a:r>
            </a:p>
          </p:txBody>
        </p:sp>
        <p:sp>
          <p:nvSpPr>
            <p:cNvPr id="38" name="Oval 13"/>
            <p:cNvSpPr>
              <a:spLocks noChangeArrowheads="1"/>
            </p:cNvSpPr>
            <p:nvPr/>
          </p:nvSpPr>
          <p:spPr bwMode="auto">
            <a:xfrm>
              <a:off x="5943600" y="3657600"/>
              <a:ext cx="10668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organism</a:t>
              </a:r>
            </a:p>
          </p:txBody>
        </p:sp>
        <p:sp>
          <p:nvSpPr>
            <p:cNvPr id="39" name="Line 14"/>
            <p:cNvSpPr>
              <a:spLocks noChangeShapeType="1"/>
            </p:cNvSpPr>
            <p:nvPr/>
          </p:nvSpPr>
          <p:spPr bwMode="auto">
            <a:xfrm>
              <a:off x="1143000" y="41148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5"/>
            <p:cNvSpPr>
              <a:spLocks noChangeShapeType="1"/>
            </p:cNvSpPr>
            <p:nvPr/>
          </p:nvSpPr>
          <p:spPr bwMode="auto">
            <a:xfrm flipV="1">
              <a:off x="2514600" y="4191000"/>
              <a:ext cx="533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6"/>
            <p:cNvSpPr>
              <a:spLocks noChangeShapeType="1"/>
            </p:cNvSpPr>
            <p:nvPr/>
          </p:nvSpPr>
          <p:spPr bwMode="auto">
            <a:xfrm flipV="1">
              <a:off x="3962400" y="4114800"/>
              <a:ext cx="5334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7"/>
            <p:cNvSpPr>
              <a:spLocks noChangeShapeType="1"/>
            </p:cNvSpPr>
            <p:nvPr/>
          </p:nvSpPr>
          <p:spPr bwMode="auto">
            <a:xfrm flipV="1">
              <a:off x="5562600" y="4038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3092" grpId="0" animBg="1"/>
      <p:bldP spid="3095" grpId="0" animBg="1"/>
      <p:bldP spid="3096" grpId="0" animBg="1"/>
      <p:bldP spid="27" grpId="0" animBg="1"/>
      <p:bldP spid="28" grpId="0" animBg="1"/>
      <p:bldP spid="3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i="1" smtClean="0">
                <a:latin typeface="Baskerville Old Face" pitchFamily="18" charset="0"/>
              </a:rPr>
              <a:t>Cell Structure and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Cells vary in size.</a:t>
            </a:r>
            <a:br>
              <a:rPr lang="en-US" sz="2400" dirty="0" smtClean="0"/>
            </a:br>
            <a:r>
              <a:rPr lang="en-US" sz="2400" dirty="0" smtClean="0"/>
              <a:t>Longest cell – _stem cell__</a:t>
            </a:r>
            <a:br>
              <a:rPr lang="en-US" sz="2400" dirty="0" smtClean="0"/>
            </a:br>
            <a:r>
              <a:rPr lang="en-US" sz="2400" dirty="0" smtClean="0"/>
              <a:t>(up to 2 meters long)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Smallest cell – _bacterium           Largest cell – __egg cell__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Cells vary in shape.  </a:t>
            </a:r>
            <a:r>
              <a:rPr lang="en-US" sz="2400" b="1" i="1" dirty="0" smtClean="0"/>
              <a:t>_Shape_</a:t>
            </a:r>
            <a:r>
              <a:rPr lang="en-US" sz="2400" dirty="0" smtClean="0"/>
              <a:t> is often related to </a:t>
            </a:r>
            <a:r>
              <a:rPr lang="en-US" sz="2400" b="1" i="1" dirty="0" smtClean="0"/>
              <a:t>_its functio</a:t>
            </a:r>
            <a:r>
              <a:rPr lang="en-US" sz="2400" b="1" i="1" dirty="0"/>
              <a:t>n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               Shape - Blood cells are biconcave disk (both            _____________         faces of the disk have shallow bowl-like ……………………..                     Indention)</a:t>
            </a:r>
          </a:p>
          <a:p>
            <a:pPr>
              <a:buFontTx/>
              <a:buNone/>
            </a:pPr>
            <a:r>
              <a:rPr lang="en-US" sz="2400" dirty="0" smtClean="0"/>
              <a:t>			           Function -carries oxygen and removes the                  __________________                       CO2</a:t>
            </a:r>
          </a:p>
          <a:p>
            <a:pPr>
              <a:buFontTx/>
              <a:buNone/>
            </a:pPr>
            <a:r>
              <a:rPr lang="en-US" sz="2400" dirty="0" smtClean="0"/>
              <a:t>				</a:t>
            </a:r>
          </a:p>
        </p:txBody>
      </p:sp>
      <p:pic>
        <p:nvPicPr>
          <p:cNvPr id="16386" name="Picture 2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14400"/>
            <a:ext cx="22987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2895600"/>
            <a:ext cx="12954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See full 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2895600"/>
            <a:ext cx="13160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http://singularityhub.com/wp-content/uploads/2008/08/red-blood-cells.bmp"/>
          <p:cNvPicPr>
            <a:picLocks noChangeAspect="1" noChangeArrowheads="1"/>
          </p:cNvPicPr>
          <p:nvPr/>
        </p:nvPicPr>
        <p:blipFill>
          <a:blip r:embed="rId9" cstate="print"/>
          <a:srcRect l="10255" t="20512" r="10255"/>
          <a:stretch>
            <a:fillRect/>
          </a:stretch>
        </p:blipFill>
        <p:spPr bwMode="auto">
          <a:xfrm>
            <a:off x="914400" y="4325677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3245338" y="-42747"/>
            <a:ext cx="304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/>
              <a:t>2 Cell </a:t>
            </a:r>
            <a:r>
              <a:rPr lang="en-US" sz="3200" dirty="0" smtClean="0"/>
              <a:t>Types:</a:t>
            </a:r>
            <a:endParaRPr lang="en-US" sz="32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378732"/>
              </p:ext>
            </p:extLst>
          </p:nvPr>
        </p:nvGraphicFramePr>
        <p:xfrm>
          <a:off x="304800" y="635288"/>
          <a:ext cx="83820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Prokaryote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Eukaryote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Contains</a:t>
                      </a:r>
                      <a:r>
                        <a:rPr lang="en-US" sz="1800" baseline="0" dirty="0" smtClean="0"/>
                        <a:t> cell wall and cell membrane</a:t>
                      </a:r>
                      <a:endParaRPr lang="en-US" sz="18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Contains nuclear envelope </a:t>
                      </a:r>
                      <a:endParaRPr lang="en-US" sz="18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Single celled organisms (unicellular)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Contains cell wall (PLANTS</a:t>
                      </a:r>
                      <a:r>
                        <a:rPr lang="en-US" sz="1800" baseline="0" dirty="0" smtClean="0"/>
                        <a:t> not animal)</a:t>
                      </a:r>
                      <a:endParaRPr lang="en-US" sz="18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Does not have</a:t>
                      </a:r>
                      <a:r>
                        <a:rPr lang="en-US" sz="1800" baseline="0" dirty="0" smtClean="0"/>
                        <a:t> membrane bound organelles</a:t>
                      </a:r>
                      <a:endParaRPr lang="en-US" sz="18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/>
                        <a:t>(</a:t>
                      </a:r>
                      <a:r>
                        <a:rPr lang="en-US" sz="1800" dirty="0" err="1" smtClean="0"/>
                        <a:t>ie</a:t>
                      </a:r>
                      <a:r>
                        <a:rPr lang="en-US" sz="1800" dirty="0" smtClean="0"/>
                        <a:t>. Does not have</a:t>
                      </a:r>
                      <a:r>
                        <a:rPr lang="en-US" sz="1800" baseline="0" dirty="0" smtClean="0"/>
                        <a:t> a mitochondria)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Made up multi-cellular organisms</a:t>
                      </a:r>
                    </a:p>
                    <a:p>
                      <a:r>
                        <a:rPr lang="en-US" sz="1800" dirty="0" smtClean="0"/>
                        <a:t>Cell division is</a:t>
                      </a:r>
                      <a:r>
                        <a:rPr lang="en-US" sz="1800" baseline="0" dirty="0" smtClean="0"/>
                        <a:t> by mitosis or </a:t>
                      </a:r>
                      <a:r>
                        <a:rPr lang="en-US" sz="1800" baseline="0" dirty="0" err="1" smtClean="0"/>
                        <a:t>miosis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Cell division</a:t>
                      </a:r>
                      <a:r>
                        <a:rPr lang="en-US" sz="1800" baseline="0" dirty="0" smtClean="0"/>
                        <a:t> is BINARY</a:t>
                      </a:r>
                      <a:endParaRPr lang="en-US" sz="18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More complex and extensive DNA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194" y="4228630"/>
            <a:ext cx="360061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animal.plant.ce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1810" y="4233748"/>
            <a:ext cx="481427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i="1" smtClean="0">
                <a:latin typeface="Baskerville Old Face" pitchFamily="18" charset="0"/>
              </a:rPr>
              <a:t>Organelle Structure and Function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FontTx/>
              <a:buNone/>
            </a:pPr>
            <a:r>
              <a:rPr lang="en-US" i="1" u="sng" dirty="0" smtClean="0"/>
              <a:t>Plasma membrane </a:t>
            </a:r>
            <a:r>
              <a:rPr lang="en-US" dirty="0" smtClean="0"/>
              <a:t>(_cell membrane_)</a:t>
            </a:r>
          </a:p>
        </p:txBody>
      </p:sp>
      <p:pic>
        <p:nvPicPr>
          <p:cNvPr id="6148" name="Picture 2" descr="http://www.east-haven.k12.ct.us/dcmoore/Grade%206/Cell%20Websites/angelica_files/cell_membra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905000"/>
            <a:ext cx="45926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4419600"/>
            <a:ext cx="8001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Present in both eukaryotic and prokaryotic cells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Structure: </a:t>
            </a:r>
            <a:r>
              <a:rPr lang="en-US" sz="2800" b="1" dirty="0" smtClean="0"/>
              <a:t>Phospholipid bilayer</a:t>
            </a:r>
            <a:r>
              <a:rPr lang="en-US" sz="2800" dirty="0" smtClean="0"/>
              <a:t>-forms</a:t>
            </a:r>
            <a:r>
              <a:rPr lang="en-US" sz="2800" b="1" dirty="0" smtClean="0"/>
              <a:t> </a:t>
            </a:r>
            <a:r>
              <a:rPr lang="en-US" sz="2800" dirty="0" smtClean="0"/>
              <a:t>a stable barrier between two aqueous compartments</a:t>
            </a:r>
            <a:r>
              <a:rPr lang="en-US" sz="2800" dirty="0"/>
              <a:t> </a:t>
            </a:r>
            <a:r>
              <a:rPr lang="en-US" sz="2800" dirty="0" smtClean="0"/>
              <a:t>controls </a:t>
            </a:r>
            <a:r>
              <a:rPr lang="en-US" sz="2800" dirty="0"/>
              <a:t>what enter </a:t>
            </a:r>
            <a:r>
              <a:rPr lang="en-US" sz="2800" dirty="0" smtClean="0"/>
              <a:t>and leaves </a:t>
            </a:r>
            <a:r>
              <a:rPr lang="en-US" sz="2800" dirty="0"/>
              <a:t>the cell</a:t>
            </a:r>
            <a:r>
              <a:rPr lang="en-US" sz="28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Acts as a protection for the cell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i="1" smtClean="0">
                <a:latin typeface="Baskerville Old Face" pitchFamily="18" charset="0"/>
              </a:rPr>
              <a:t>Cell Wall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343400"/>
            <a:ext cx="8534400" cy="1905000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Rigid Structure – _tough, inflexible barrier, it also acts as a pressure vessel (meaning it will prevent over expansion when water enters the cell)</a:t>
            </a:r>
          </a:p>
          <a:p>
            <a:r>
              <a:rPr lang="en-US" sz="2600" dirty="0" smtClean="0"/>
              <a:t>Surrounds _the cell___________________</a:t>
            </a:r>
          </a:p>
          <a:p>
            <a:r>
              <a:rPr lang="en-US" sz="2600" dirty="0" smtClean="0"/>
              <a:t>Provides _structural support and protection______		</a:t>
            </a:r>
          </a:p>
          <a:p>
            <a:pPr>
              <a:buFontTx/>
              <a:buNone/>
            </a:pPr>
            <a:r>
              <a:rPr lang="en-US" sz="2600" dirty="0" smtClean="0"/>
              <a:t>     Ex. Plants, Fungi, some </a:t>
            </a:r>
            <a:r>
              <a:rPr lang="en-US" sz="2600" dirty="0" err="1" smtClean="0"/>
              <a:t>protist</a:t>
            </a:r>
            <a:r>
              <a:rPr lang="en-US" sz="2600" dirty="0" smtClean="0"/>
              <a:t> and bacteria</a:t>
            </a:r>
          </a:p>
        </p:txBody>
      </p:sp>
      <p:pic>
        <p:nvPicPr>
          <p:cNvPr id="7172" name="Picture 2" descr="http://www.molecularexpressions.com/cells/plants/images/plantc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4371975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http://www.microscopy-uk.org.uk/mag/imgoct00/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762000"/>
            <a:ext cx="4038600" cy="36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i="1" dirty="0" smtClean="0">
                <a:latin typeface="Baskerville Old Face" pitchFamily="18" charset="0"/>
              </a:rPr>
              <a:t>Nucleus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52400" y="3581400"/>
            <a:ext cx="8991600" cy="2743200"/>
          </a:xfrm>
        </p:spPr>
        <p:txBody>
          <a:bodyPr>
            <a:normAutofit fontScale="92500"/>
          </a:bodyPr>
          <a:lstStyle/>
          <a:p>
            <a:r>
              <a:rPr lang="en-US" b="1" i="1" u="sng" dirty="0" smtClean="0"/>
              <a:t>Nucleus</a:t>
            </a:r>
            <a:r>
              <a:rPr lang="en-US" dirty="0" smtClean="0"/>
              <a:t> – _control center of cell_(contains chromatin)</a:t>
            </a:r>
            <a:br>
              <a:rPr lang="en-US" dirty="0" smtClean="0"/>
            </a:br>
            <a:endParaRPr lang="en-US" sz="1800" dirty="0" smtClean="0"/>
          </a:p>
          <a:p>
            <a:r>
              <a:rPr lang="en-US" b="1" i="1" u="sng" dirty="0" smtClean="0"/>
              <a:t>Chromatin</a:t>
            </a:r>
            <a:r>
              <a:rPr lang="en-US" dirty="0" smtClean="0"/>
              <a:t> – __chromosomes(DNA/RNA)______</a:t>
            </a:r>
            <a:br>
              <a:rPr lang="en-US" dirty="0" smtClean="0"/>
            </a:br>
            <a:endParaRPr lang="en-US" sz="1800" dirty="0" smtClean="0"/>
          </a:p>
          <a:p>
            <a:r>
              <a:rPr lang="en-US" b="1" i="1" u="sng" dirty="0" smtClean="0"/>
              <a:t>Nucleolus</a:t>
            </a:r>
            <a:r>
              <a:rPr lang="en-US" dirty="0" smtClean="0"/>
              <a:t> – located in the _CENTER_ of the nucleus, ______________________</a:t>
            </a:r>
          </a:p>
        </p:txBody>
      </p:sp>
      <p:pic>
        <p:nvPicPr>
          <p:cNvPr id="8196" name="Picture 2" descr="http://human.freescience.org/images/wikimages/350px-Diagram_human_cell_nucleus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838200"/>
            <a:ext cx="33337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1524000" y="1066800"/>
            <a:ext cx="23622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Nuclear membrane</a:t>
            </a: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2438400" y="1600200"/>
            <a:ext cx="1295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Nucleolus</a:t>
            </a:r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2286000" y="2209800"/>
            <a:ext cx="12192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Chromatin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81400" y="1219200"/>
            <a:ext cx="6096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81400" y="1752600"/>
            <a:ext cx="784225" cy="1968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199" idx="3"/>
          </p:cNvCxnSpPr>
          <p:nvPr/>
        </p:nvCxnSpPr>
        <p:spPr>
          <a:xfrm flipV="1">
            <a:off x="3505200" y="2344738"/>
            <a:ext cx="1600200" cy="349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3" name="TextBox 20"/>
          <p:cNvSpPr txBox="1">
            <a:spLocks noChangeArrowheads="1"/>
          </p:cNvSpPr>
          <p:nvPr/>
        </p:nvSpPr>
        <p:spPr bwMode="auto">
          <a:xfrm>
            <a:off x="2819400" y="1905000"/>
            <a:ext cx="914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 </a:t>
            </a:r>
          </a:p>
        </p:txBody>
      </p:sp>
      <p:sp>
        <p:nvSpPr>
          <p:cNvPr id="8204" name="TextBox 21"/>
          <p:cNvSpPr txBox="1">
            <a:spLocks noChangeArrowheads="1"/>
          </p:cNvSpPr>
          <p:nvPr/>
        </p:nvSpPr>
        <p:spPr bwMode="auto">
          <a:xfrm>
            <a:off x="2895600" y="2514600"/>
            <a:ext cx="8382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animBg="1"/>
      <p:bldP spid="81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i="1" smtClean="0">
                <a:latin typeface="Baskerville Old Face" pitchFamily="18" charset="0"/>
              </a:rPr>
              <a:t>Ribosomes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67000"/>
            <a:ext cx="8610600" cy="11430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500" dirty="0" smtClean="0"/>
              <a:t>Found on the  _Endoplasmic Reticulum___ or in the _cytoplasm__</a:t>
            </a:r>
          </a:p>
          <a:p>
            <a:pPr>
              <a:defRPr/>
            </a:pPr>
            <a:r>
              <a:rPr lang="en-US" sz="2500" dirty="0" smtClean="0"/>
              <a:t>Site of __protein synthesis_____</a:t>
            </a:r>
            <a:endParaRPr lang="en-US" sz="2500" dirty="0"/>
          </a:p>
        </p:txBody>
      </p:sp>
      <p:pic>
        <p:nvPicPr>
          <p:cNvPr id="9220" name="Picture 2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81000"/>
            <a:ext cx="16002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990600"/>
            <a:ext cx="1981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See full 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457200"/>
            <a:ext cx="1447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228600"/>
            <a:ext cx="2324100" cy="3381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Endoplasmic Reticulum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1828800"/>
            <a:ext cx="1081088" cy="3079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/>
              <a:t>Ribosomes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1600200" y="1600200"/>
            <a:ext cx="3810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24200" y="4191000"/>
            <a:ext cx="2590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i="1" dirty="0">
                <a:latin typeface="Baskerville Old Face" pitchFamily="18" charset="0"/>
              </a:rPr>
              <a:t>Cytoplasm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1450" y="5125432"/>
            <a:ext cx="7162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_Jelly like substance between </a:t>
            </a:r>
            <a:r>
              <a:rPr lang="en-US" sz="2400" dirty="0"/>
              <a:t>the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cell membrane___ and ___organelles_____</a:t>
            </a:r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Surrounds the organelles inside the cell</a:t>
            </a:r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400" dirty="0"/>
              <a:t> A place </a:t>
            </a:r>
            <a:r>
              <a:rPr lang="en-US" sz="2400" dirty="0" smtClean="0"/>
              <a:t>for chemical reactions to take place</a:t>
            </a:r>
            <a:endParaRPr lang="en-US" sz="2400" dirty="0"/>
          </a:p>
        </p:txBody>
      </p:sp>
      <p:pic>
        <p:nvPicPr>
          <p:cNvPr id="2" name="Picture 2" descr="cell.jpg (37961 bytes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3200400"/>
            <a:ext cx="3238500" cy="24479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Baskerville Old Face" pitchFamily="18" charset="0"/>
              </a:rPr>
              <a:t>Endoplasmic Reticulum (ER)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2438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Folded membrane (_provide a large amount of surface area where cellular functions can take place)</a:t>
            </a:r>
          </a:p>
          <a:p>
            <a:r>
              <a:rPr lang="en-US" dirty="0" smtClean="0"/>
              <a:t>Assembles and transports _proteins_ and ____lipid synthesis__</a:t>
            </a:r>
          </a:p>
          <a:p>
            <a:r>
              <a:rPr lang="en-US" dirty="0" smtClean="0"/>
              <a:t>__Rough ER__ has attached ribosomes</a:t>
            </a:r>
          </a:p>
        </p:txBody>
      </p:sp>
      <p:pic>
        <p:nvPicPr>
          <p:cNvPr id="10244" name="Picture 4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0386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4038600"/>
            <a:ext cx="19812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52800" y="434340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Smooth ER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Rough ER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2971800" y="47244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495800" y="5867400"/>
            <a:ext cx="10668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1961</TotalTime>
  <Words>675</Words>
  <Application>Microsoft Office PowerPoint</Application>
  <PresentationFormat>On-screen Show (4:3)</PresentationFormat>
  <Paragraphs>159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Famous Men</vt:lpstr>
      <vt:lpstr>Cell Theory</vt:lpstr>
      <vt:lpstr>Cell Structure and Function</vt:lpstr>
      <vt:lpstr>PowerPoint Presentation</vt:lpstr>
      <vt:lpstr>Organelle Structure and Function</vt:lpstr>
      <vt:lpstr>Cell Wall</vt:lpstr>
      <vt:lpstr>Nucleus</vt:lpstr>
      <vt:lpstr>Ribosomes</vt:lpstr>
      <vt:lpstr>Endoplasmic Reticulum (ER)</vt:lpstr>
      <vt:lpstr>Golgi Apparatus (body)</vt:lpstr>
      <vt:lpstr>Mitochondrion</vt:lpstr>
      <vt:lpstr>Chloroplast</vt:lpstr>
      <vt:lpstr>Lysosome </vt:lpstr>
      <vt:lpstr>Cilia</vt:lpstr>
      <vt:lpstr>Pseudopod</vt:lpstr>
      <vt:lpstr>Contractile Vacuole</vt:lpstr>
      <vt:lpstr>Eyespots</vt:lpstr>
      <vt:lpstr>3differences between plant  and animal cells</vt:lpstr>
    </vt:vector>
  </TitlesOfParts>
  <Company>wcpss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Famous Men</dc:title>
  <dc:creator>Wake County Public Schools</dc:creator>
  <cp:lastModifiedBy>Nadine Shehadeh</cp:lastModifiedBy>
  <cp:revision>125</cp:revision>
  <cp:lastPrinted>2016-09-02T12:44:59Z</cp:lastPrinted>
  <dcterms:created xsi:type="dcterms:W3CDTF">2009-10-07T17:00:03Z</dcterms:created>
  <dcterms:modified xsi:type="dcterms:W3CDTF">2016-09-02T19:51:58Z</dcterms:modified>
</cp:coreProperties>
</file>