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BC90C-B503-4F1E-8453-3D629EA90B0F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1DFD4-857E-42A7-B3A1-08FE2C3E8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E01-3E63-4F2A-9E04-F74B4970503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D338-587E-43A8-90E2-CBE7A248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5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E01-3E63-4F2A-9E04-F74B4970503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D338-587E-43A8-90E2-CBE7A248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9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E01-3E63-4F2A-9E04-F74B4970503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D338-587E-43A8-90E2-CBE7A248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4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191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7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E01-3E63-4F2A-9E04-F74B4970503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D338-587E-43A8-90E2-CBE7A248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E01-3E63-4F2A-9E04-F74B4970503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D338-587E-43A8-90E2-CBE7A248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7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E01-3E63-4F2A-9E04-F74B4970503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D338-587E-43A8-90E2-CBE7A248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4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E01-3E63-4F2A-9E04-F74B4970503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D338-587E-43A8-90E2-CBE7A248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2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E01-3E63-4F2A-9E04-F74B4970503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D338-587E-43A8-90E2-CBE7A248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3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E01-3E63-4F2A-9E04-F74B4970503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D338-587E-43A8-90E2-CBE7A248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4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E01-3E63-4F2A-9E04-F74B4970503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D338-587E-43A8-90E2-CBE7A248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7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9E01-3E63-4F2A-9E04-F74B4970503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D338-587E-43A8-90E2-CBE7A248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4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89E01-3E63-4F2A-9E04-F74B4970503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D338-587E-43A8-90E2-CBE7A248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ph type="ctrTitle"/>
          </p:nvPr>
        </p:nvSpPr>
        <p:spPr>
          <a:xfrm>
            <a:off x="685800" y="914400"/>
            <a:ext cx="8001000" cy="1143000"/>
          </a:xfrm>
          <a:noFill/>
        </p:spPr>
        <p:txBody>
          <a:bodyPr/>
          <a:lstStyle/>
          <a:p>
            <a:r>
              <a:rPr lang="en-US" altLang="en-US" sz="4800" dirty="0" smtClean="0">
                <a:latin typeface="Comic Sans MS" pitchFamily="66" charset="0"/>
              </a:rPr>
              <a:t>Classification of Matter</a:t>
            </a:r>
          </a:p>
        </p:txBody>
      </p:sp>
      <p:sp>
        <p:nvSpPr>
          <p:cNvPr id="8195" name="Rectangle 3"/>
          <p:cNvSpPr>
            <a:spLocks noChangeArrowheads="1"/>
          </p:cNvSpPr>
          <p:nvPr>
            <p:ph type="subTitle" idx="1"/>
          </p:nvPr>
        </p:nvSpPr>
        <p:spPr>
          <a:xfrm>
            <a:off x="876300" y="2836863"/>
            <a:ext cx="6961188" cy="3433762"/>
          </a:xfrm>
          <a:noFill/>
        </p:spPr>
        <p:txBody>
          <a:bodyPr anchor="t"/>
          <a:lstStyle/>
          <a:p>
            <a:pPr>
              <a:lnSpc>
                <a:spcPct val="120000"/>
              </a:lnSpc>
              <a:spcBef>
                <a:spcPct val="40000"/>
              </a:spcBef>
              <a:buClr>
                <a:srgbClr val="FFCC00"/>
              </a:buClr>
            </a:pPr>
            <a:r>
              <a:rPr lang="en-US" altLang="en-US" sz="3600" b="0" dirty="0" smtClean="0">
                <a:latin typeface="Comic Sans MS" pitchFamily="66" charset="0"/>
              </a:rPr>
              <a:t>Matter</a:t>
            </a:r>
          </a:p>
          <a:p>
            <a:pPr algn="l">
              <a:lnSpc>
                <a:spcPct val="120000"/>
              </a:lnSpc>
              <a:spcBef>
                <a:spcPct val="40000"/>
              </a:spcBef>
              <a:buClr>
                <a:srgbClr val="FFCC00"/>
              </a:buClr>
            </a:pPr>
            <a:r>
              <a:rPr lang="en-US" altLang="en-US" sz="3000" b="0" dirty="0" smtClean="0">
                <a:latin typeface="Comic Sans MS" pitchFamily="66" charset="0"/>
              </a:rPr>
              <a:t>Stuff of which all materials are made</a:t>
            </a:r>
            <a:r>
              <a:rPr lang="en-US" altLang="en-US" sz="3000" b="0" dirty="0" smtClean="0">
                <a:latin typeface="Comic Sans MS" pitchFamily="66" charset="0"/>
              </a:rPr>
              <a:t>:________________________________________________________________________________</a:t>
            </a:r>
            <a:endParaRPr lang="en-US" altLang="en-US" sz="3000" b="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/>
              <a:t>Pure Substances</a:t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72974"/>
            <a:ext cx="4191000" cy="50292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altLang="en-US" sz="3000" dirty="0" smtClean="0"/>
              <a:t>Compounds</a:t>
            </a:r>
          </a:p>
          <a:p>
            <a:pPr>
              <a:buFont typeface="Wingdings 2" pitchFamily="18" charset="2"/>
              <a:buNone/>
            </a:pPr>
            <a:endParaRPr lang="en-US" altLang="en-US" sz="3000" dirty="0" smtClean="0"/>
          </a:p>
          <a:p>
            <a:pPr>
              <a:buFont typeface="Wingdings 2" pitchFamily="18" charset="2"/>
              <a:buNone/>
            </a:pPr>
            <a:r>
              <a:rPr lang="en-US" altLang="en-US" sz="3000" dirty="0" smtClean="0"/>
              <a:t>Can be decomposed into simpler substances by </a:t>
            </a:r>
            <a:r>
              <a:rPr lang="en-US" altLang="en-US" sz="3000" dirty="0" smtClean="0"/>
              <a:t>__________________, </a:t>
            </a:r>
            <a:r>
              <a:rPr lang="en-US" altLang="en-US" sz="3000" dirty="0" smtClean="0"/>
              <a:t>always in a definite ration</a:t>
            </a:r>
          </a:p>
          <a:p>
            <a:endParaRPr lang="en-US" altLang="en-US" sz="3000" dirty="0" smtClean="0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42631" y="1938338"/>
            <a:ext cx="4191000" cy="50292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altLang="en-US" sz="3000" dirty="0" smtClean="0"/>
              <a:t>Elements</a:t>
            </a:r>
          </a:p>
          <a:p>
            <a:pPr>
              <a:buFont typeface="Wingdings 2" pitchFamily="18" charset="2"/>
              <a:buNone/>
            </a:pPr>
            <a:endParaRPr lang="en-US" altLang="en-US" sz="3000" dirty="0" smtClean="0"/>
          </a:p>
          <a:p>
            <a:pPr>
              <a:buFont typeface="Wingdings 2" pitchFamily="18" charset="2"/>
              <a:buNone/>
            </a:pPr>
            <a:r>
              <a:rPr lang="en-US" altLang="en-US" sz="3000" dirty="0" smtClean="0"/>
              <a:t> </a:t>
            </a:r>
            <a:r>
              <a:rPr lang="en-US" altLang="en-US" sz="3000" dirty="0" smtClean="0"/>
              <a:t>__________ </a:t>
            </a:r>
            <a:r>
              <a:rPr lang="en-US" altLang="en-US" sz="3000" dirty="0" smtClean="0"/>
              <a:t>be decomposed into simpler substances by chemical changes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131888" y="1481138"/>
            <a:ext cx="682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Same kind of </a:t>
            </a:r>
            <a:r>
              <a:rPr lang="en-US" altLang="en-US" sz="2400" dirty="0" smtClean="0"/>
              <a:t>________________________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200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Mixture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Mixtures are two or more substance that are not chemically combined.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Mixtures do not </a:t>
            </a:r>
            <a:r>
              <a:rPr lang="en-US" altLang="en-US" dirty="0" smtClean="0"/>
              <a:t>______________________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Mixtures do not  have </a:t>
            </a:r>
            <a:r>
              <a:rPr lang="en-US" altLang="en-US" dirty="0" smtClean="0"/>
              <a:t>_____________________________________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Variable composition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Components retain their characteristic properties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32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Mixture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May be separated into pure substances by </a:t>
            </a:r>
            <a:r>
              <a:rPr lang="en-US" altLang="en-US" dirty="0" smtClean="0"/>
              <a:t>__________________________</a:t>
            </a:r>
            <a:endParaRPr lang="en-US" altLang="en-US" dirty="0" smtClean="0"/>
          </a:p>
          <a:p>
            <a:r>
              <a:rPr lang="en-US" altLang="en-US" dirty="0" smtClean="0"/>
              <a:t>Mixtures of different compositions may have widely </a:t>
            </a:r>
            <a:r>
              <a:rPr lang="en-US" altLang="en-US" dirty="0" smtClean="0"/>
              <a:t>______________________.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831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G01_05a-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128713"/>
            <a:ext cx="74676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0100" y="365125"/>
            <a:ext cx="7164388" cy="862013"/>
          </a:xfrm>
        </p:spPr>
        <p:txBody>
          <a:bodyPr/>
          <a:lstStyle/>
          <a:p>
            <a:pPr marL="342900" indent="-342900"/>
            <a:r>
              <a:rPr lang="en-US" altLang="en-US" sz="3000" b="0" dirty="0" smtClean="0">
                <a:solidFill>
                  <a:srgbClr val="800000"/>
                </a:solidFill>
              </a:rPr>
              <a:t>Pure Substances and Mixtures</a:t>
            </a:r>
          </a:p>
        </p:txBody>
      </p:sp>
    </p:spTree>
    <p:extLst>
      <p:ext uri="{BB962C8B-B14F-4D97-AF65-F5344CB8AC3E}">
        <p14:creationId xmlns:p14="http://schemas.microsoft.com/office/powerpoint/2010/main" val="1786759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381000" y="457200"/>
            <a:ext cx="7734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tx2"/>
                </a:solidFill>
              </a:rPr>
              <a:t>Physical Separation Techniques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436418" y="1143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r>
              <a:rPr lang="en-US" altLang="en-US" sz="3400" b="1" dirty="0"/>
              <a:t>By </a:t>
            </a:r>
            <a:r>
              <a:rPr lang="en-US" altLang="en-US" sz="3400" b="1" dirty="0" smtClean="0"/>
              <a:t>______</a:t>
            </a:r>
            <a:endParaRPr lang="en-US" altLang="en-US" sz="3400" b="1" dirty="0"/>
          </a:p>
          <a:p>
            <a:pPr>
              <a:spcBef>
                <a:spcPct val="5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r>
              <a:rPr lang="en-US" altLang="en-US" sz="3400" dirty="0"/>
              <a:t>Filtration</a:t>
            </a:r>
            <a:r>
              <a:rPr lang="en-US" altLang="en-US" sz="3400" b="1" dirty="0"/>
              <a:t> to separate </a:t>
            </a:r>
            <a:r>
              <a:rPr lang="en-US" altLang="en-US" sz="3400" b="1" dirty="0" smtClean="0"/>
              <a:t>______ </a:t>
            </a:r>
            <a:r>
              <a:rPr lang="en-US" altLang="en-US" sz="3400" b="1" dirty="0"/>
              <a:t>and </a:t>
            </a:r>
            <a:r>
              <a:rPr lang="en-US" altLang="en-US" sz="3400" b="1" dirty="0" smtClean="0"/>
              <a:t>_______</a:t>
            </a:r>
            <a:endParaRPr lang="en-US" altLang="en-US" sz="3400" b="1" dirty="0"/>
          </a:p>
          <a:p>
            <a:pPr>
              <a:spcBef>
                <a:spcPct val="5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r>
              <a:rPr lang="en-US" altLang="en-US" sz="3400" dirty="0"/>
              <a:t>Distillation</a:t>
            </a:r>
            <a:r>
              <a:rPr lang="en-US" altLang="en-US" sz="3400" b="1" dirty="0"/>
              <a:t> </a:t>
            </a:r>
            <a:r>
              <a:rPr lang="en-US" altLang="en-US" sz="3400" b="1" dirty="0" smtClean="0"/>
              <a:t>____________________________________________________________</a:t>
            </a:r>
            <a:endParaRPr lang="en-US" altLang="en-US" sz="3400" b="1" dirty="0"/>
          </a:p>
          <a:p>
            <a:pPr>
              <a:spcBef>
                <a:spcPct val="5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r>
              <a:rPr lang="en-US" altLang="en-US" sz="3400" dirty="0"/>
              <a:t>Chromatography </a:t>
            </a:r>
            <a:r>
              <a:rPr lang="en-US" altLang="en-US" sz="3400" b="1" dirty="0" smtClean="0"/>
              <a:t>____________________________________________________________</a:t>
            </a:r>
            <a:endParaRPr lang="en-US" alt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215089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utoUpdateAnimBg="0"/>
      <p:bldP spid="13414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C. Mixtures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4000"/>
            <a:ext cx="8518525" cy="1363663"/>
          </a:xfrm>
        </p:spPr>
        <p:txBody>
          <a:bodyPr/>
          <a:lstStyle/>
          <a:p>
            <a:r>
              <a:rPr lang="en-US" altLang="en-US" b="0" dirty="0" smtClean="0"/>
              <a:t>Variable combination of 2 or more pure substances.</a:t>
            </a:r>
            <a:endParaRPr lang="en-US" altLang="en-US" dirty="0" smtClean="0"/>
          </a:p>
        </p:txBody>
      </p:sp>
      <p:pic>
        <p:nvPicPr>
          <p:cNvPr id="2150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882900"/>
            <a:ext cx="2162175" cy="2722563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3500438"/>
            <a:ext cx="2432050" cy="2105025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15"/>
          <p:cNvSpPr txBox="1">
            <a:spLocks noChangeArrowheads="1"/>
          </p:cNvSpPr>
          <p:nvPr/>
        </p:nvSpPr>
        <p:spPr bwMode="auto">
          <a:xfrm>
            <a:off x="1595438" y="5819775"/>
            <a:ext cx="227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altLang="en-US" sz="2400"/>
              <a:t>Heterogeneous</a:t>
            </a:r>
          </a:p>
        </p:txBody>
      </p:sp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5438775" y="5819775"/>
            <a:ext cx="217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altLang="en-US" sz="2400"/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23860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G04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20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0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FG04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757238"/>
            <a:ext cx="6819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2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81000" y="457200"/>
            <a:ext cx="7734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tx2"/>
                </a:solidFill>
              </a:rPr>
              <a:t>Types of mixtures</a:t>
            </a: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381000" y="12954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  <a:defRPr/>
            </a:pPr>
            <a:r>
              <a:rPr lang="en-US" sz="3400" dirty="0"/>
              <a:t>Homogeneous mixture</a:t>
            </a: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SzPct val="90000"/>
              <a:buFont typeface="Wingdings 2" pitchFamily="18" charset="2"/>
              <a:buNone/>
              <a:defRPr/>
            </a:pPr>
            <a:r>
              <a:rPr lang="en-US" sz="3400" dirty="0"/>
              <a:t>		</a:t>
            </a:r>
            <a:r>
              <a:rPr lang="en-US" sz="3400" b="1" dirty="0" smtClean="0"/>
              <a:t>-______________________</a:t>
            </a:r>
            <a:endParaRPr lang="en-US" sz="3400" b="1" dirty="0"/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SzPct val="90000"/>
              <a:buFont typeface="Wingdings 2" pitchFamily="18" charset="2"/>
              <a:buNone/>
              <a:defRPr/>
            </a:pPr>
            <a:r>
              <a:rPr lang="en-US" sz="3400" b="1" dirty="0"/>
              <a:t>		</a:t>
            </a:r>
            <a:r>
              <a:rPr lang="en-US" sz="3400" b="1" dirty="0" smtClean="0"/>
              <a:t>-_____________________</a:t>
            </a:r>
            <a:endParaRPr lang="en-US" sz="3400" b="1" dirty="0"/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SzPct val="90000"/>
              <a:buFont typeface="Wingdings 2" pitchFamily="18" charset="2"/>
              <a:buNone/>
              <a:defRPr/>
            </a:pPr>
            <a:r>
              <a:rPr lang="en-US" sz="3400" b="1" dirty="0" smtClean="0"/>
              <a:t>          -same composition in a sample</a:t>
            </a: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SzPct val="90000"/>
              <a:buFont typeface="Wingdings 2" pitchFamily="18" charset="2"/>
              <a:buNone/>
              <a:defRPr/>
            </a:pPr>
            <a:r>
              <a:rPr lang="en-US" sz="3400" b="1" dirty="0"/>
              <a:t>		</a:t>
            </a:r>
            <a:r>
              <a:rPr lang="en-US" sz="3400" b="1" dirty="0" smtClean="0"/>
              <a:t>ex:</a:t>
            </a:r>
            <a:r>
              <a:rPr lang="en-US" sz="3400" b="1" dirty="0"/>
              <a:t>	</a:t>
            </a:r>
            <a:r>
              <a:rPr lang="en-US" sz="3400" b="1" dirty="0" smtClean="0"/>
              <a:t>_______________</a:t>
            </a: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SzPct val="90000"/>
              <a:buFont typeface="Wingdings 2" pitchFamily="18" charset="2"/>
              <a:buNone/>
              <a:defRPr/>
            </a:pPr>
            <a:r>
              <a:rPr lang="en-US" sz="3400" dirty="0" smtClean="0"/>
              <a:t>Heterogeneous </a:t>
            </a:r>
            <a:r>
              <a:rPr lang="en-US" sz="3400" dirty="0"/>
              <a:t>mixture</a:t>
            </a:r>
          </a:p>
          <a:p>
            <a:pPr marL="909638" lvl="2" indent="4763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3400" dirty="0" smtClean="0"/>
              <a:t>-</a:t>
            </a:r>
            <a:r>
              <a:rPr lang="en-US" sz="3400" b="1" dirty="0"/>
              <a:t>_____________________ </a:t>
            </a:r>
            <a:r>
              <a:rPr lang="en-US" sz="3400" dirty="0" smtClean="0"/>
              <a:t>(</a:t>
            </a:r>
            <a:r>
              <a:rPr lang="en-US" sz="3400" dirty="0"/>
              <a:t>with same or different physical states)</a:t>
            </a:r>
          </a:p>
          <a:p>
            <a:pPr marL="909638" lvl="2" indent="4763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3400" dirty="0"/>
              <a:t>-each phase has different properties</a:t>
            </a:r>
          </a:p>
          <a:p>
            <a:pPr marL="909638" lvl="2" indent="4763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3400" dirty="0" smtClean="0"/>
              <a:t>ex:  </a:t>
            </a:r>
            <a:r>
              <a:rPr lang="en-US" sz="3400" dirty="0"/>
              <a:t>	</a:t>
            </a:r>
            <a:r>
              <a:rPr lang="en-US" sz="3400" b="1" dirty="0"/>
              <a:t>_____________________</a:t>
            </a:r>
            <a:r>
              <a:rPr lang="en-US" sz="3400" dirty="0" smtClean="0"/>
              <a:t>, </a:t>
            </a:r>
            <a:r>
              <a:rPr lang="en-US" sz="3400" b="1" dirty="0"/>
              <a:t>_____________________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5515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utoUpdateAnimBg="0"/>
      <p:bldP spid="133127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dirty="0" smtClean="0"/>
              <a:t>A. Matter Flowchart</a:t>
            </a:r>
          </a:p>
        </p:txBody>
      </p:sp>
      <p:sp>
        <p:nvSpPr>
          <p:cNvPr id="25603" name="Text Box 3"/>
          <p:cNvSpPr txBox="1">
            <a:spLocks noChangeAspect="1" noChangeArrowheads="1"/>
          </p:cNvSpPr>
          <p:nvPr/>
        </p:nvSpPr>
        <p:spPr bwMode="auto">
          <a:xfrm>
            <a:off x="3490913" y="1787525"/>
            <a:ext cx="2151062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US" altLang="en-US" sz="3600" b="1" noProof="1">
                <a:solidFill>
                  <a:schemeClr val="bg2"/>
                </a:solidFill>
              </a:rPr>
              <a:t>MATTER</a:t>
            </a:r>
            <a:endParaRPr lang="en-US" altLang="en-US" sz="2400" b="1" noProof="1">
              <a:solidFill>
                <a:schemeClr val="bg2"/>
              </a:solidFill>
            </a:endParaRPr>
          </a:p>
        </p:txBody>
      </p:sp>
      <p:sp>
        <p:nvSpPr>
          <p:cNvPr id="25604" name="Text Box 4">
            <a:hlinkClick r:id="rId2" action="ppaction://hlinksldjump"/>
          </p:cNvPr>
          <p:cNvSpPr txBox="1">
            <a:spLocks noChangeAspect="1" noChangeArrowheads="1"/>
          </p:cNvSpPr>
          <p:nvPr/>
        </p:nvSpPr>
        <p:spPr bwMode="auto">
          <a:xfrm>
            <a:off x="3327400" y="2744788"/>
            <a:ext cx="2489200" cy="6223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b="1" noProof="1"/>
              <a:t>Can it be physically separated?</a:t>
            </a:r>
          </a:p>
        </p:txBody>
      </p:sp>
      <p:sp>
        <p:nvSpPr>
          <p:cNvPr id="25605" name="Line 5"/>
          <p:cNvSpPr>
            <a:spLocks noChangeAspect="1" noChangeShapeType="1"/>
          </p:cNvSpPr>
          <p:nvPr/>
        </p:nvSpPr>
        <p:spPr bwMode="auto">
          <a:xfrm>
            <a:off x="4572000" y="2397125"/>
            <a:ext cx="0" cy="3730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spect="1" noChangeArrowheads="1"/>
          </p:cNvSpPr>
          <p:nvPr/>
        </p:nvSpPr>
        <p:spPr bwMode="auto">
          <a:xfrm>
            <a:off x="155575" y="5106988"/>
            <a:ext cx="2114550" cy="9953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US" altLang="en-US" b="1" noProof="1">
                <a:solidFill>
                  <a:schemeClr val="bg2"/>
                </a:solidFill>
              </a:rPr>
              <a:t>Homogeneous Mixture</a:t>
            </a:r>
          </a:p>
          <a:p>
            <a:pPr algn="ctr"/>
            <a:r>
              <a:rPr lang="en-US" altLang="en-US" b="1">
                <a:solidFill>
                  <a:schemeClr val="bg2"/>
                </a:solidFill>
              </a:rPr>
              <a:t>(solution)</a:t>
            </a:r>
            <a:endParaRPr lang="en-US" altLang="en-US" sz="2400">
              <a:solidFill>
                <a:schemeClr val="bg2"/>
              </a:solidFill>
            </a:endParaRPr>
          </a:p>
        </p:txBody>
      </p:sp>
      <p:sp>
        <p:nvSpPr>
          <p:cNvPr id="25607" name="Text Box 7"/>
          <p:cNvSpPr txBox="1">
            <a:spLocks noChangeAspect="1" noChangeArrowheads="1"/>
          </p:cNvSpPr>
          <p:nvPr/>
        </p:nvSpPr>
        <p:spPr bwMode="auto">
          <a:xfrm>
            <a:off x="2395538" y="5106988"/>
            <a:ext cx="2114550" cy="9953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n-US" altLang="en-US" b="1" noProof="1">
                <a:solidFill>
                  <a:schemeClr val="bg2"/>
                </a:solidFill>
              </a:rPr>
              <a:t>Heterogeneous Mixture</a:t>
            </a:r>
            <a:endParaRPr lang="en-US" altLang="en-US" b="1" noProof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5608" name="Text Box 8"/>
          <p:cNvSpPr txBox="1">
            <a:spLocks noChangeAspect="1" noChangeArrowheads="1"/>
          </p:cNvSpPr>
          <p:nvPr/>
        </p:nvSpPr>
        <p:spPr bwMode="auto">
          <a:xfrm>
            <a:off x="4633913" y="5106988"/>
            <a:ext cx="2114550" cy="9953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b="1" noProof="1">
              <a:solidFill>
                <a:schemeClr val="bg2"/>
              </a:solidFill>
            </a:endParaRPr>
          </a:p>
          <a:p>
            <a:pPr algn="ctr"/>
            <a:r>
              <a:rPr lang="en-US" altLang="en-US" b="1" noProof="1">
                <a:solidFill>
                  <a:schemeClr val="bg2"/>
                </a:solidFill>
              </a:rPr>
              <a:t>Compound</a:t>
            </a:r>
          </a:p>
        </p:txBody>
      </p:sp>
      <p:sp>
        <p:nvSpPr>
          <p:cNvPr id="25609" name="Text Box 9"/>
          <p:cNvSpPr txBox="1">
            <a:spLocks noChangeAspect="1" noChangeArrowheads="1"/>
          </p:cNvSpPr>
          <p:nvPr/>
        </p:nvSpPr>
        <p:spPr bwMode="auto">
          <a:xfrm>
            <a:off x="6873875" y="5106988"/>
            <a:ext cx="2114550" cy="9953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b="1" noProof="1">
              <a:solidFill>
                <a:schemeClr val="bg2"/>
              </a:solidFill>
            </a:endParaRPr>
          </a:p>
          <a:p>
            <a:pPr algn="ctr"/>
            <a:r>
              <a:rPr lang="en-US" altLang="en-US" b="1" noProof="1">
                <a:solidFill>
                  <a:schemeClr val="bg2"/>
                </a:solidFill>
              </a:rPr>
              <a:t>Element</a:t>
            </a:r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1057275" y="3490913"/>
            <a:ext cx="2551113" cy="869950"/>
            <a:chOff x="666" y="2199"/>
            <a:chExt cx="1607" cy="548"/>
          </a:xfrm>
        </p:grpSpPr>
        <p:sp>
          <p:nvSpPr>
            <p:cNvPr id="25643" name="Text Box 11"/>
            <p:cNvSpPr txBox="1">
              <a:spLocks noChangeAspect="1" noChangeArrowheads="1"/>
            </p:cNvSpPr>
            <p:nvPr/>
          </p:nvSpPr>
          <p:spPr bwMode="auto">
            <a:xfrm>
              <a:off x="666" y="2199"/>
              <a:ext cx="1607" cy="31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ts val="200"/>
                </a:spcBef>
              </a:pPr>
              <a:r>
                <a:rPr lang="en-US" altLang="en-US" sz="2400" b="1" noProof="1">
                  <a:solidFill>
                    <a:schemeClr val="bg2"/>
                  </a:solidFill>
                </a:rPr>
                <a:t>MIXTURE</a:t>
              </a:r>
              <a:endParaRPr lang="en-US" altLang="en-US" sz="1600" b="1" noProof="1">
                <a:solidFill>
                  <a:schemeClr val="bg2"/>
                </a:solidFill>
              </a:endParaRPr>
            </a:p>
          </p:txBody>
        </p:sp>
        <p:sp>
          <p:nvSpPr>
            <p:cNvPr id="25644" name="Line 12"/>
            <p:cNvSpPr>
              <a:spLocks noChangeAspect="1" noChangeShapeType="1"/>
            </p:cNvSpPr>
            <p:nvPr/>
          </p:nvSpPr>
          <p:spPr bwMode="auto">
            <a:xfrm>
              <a:off x="1469" y="2512"/>
              <a:ext cx="0" cy="23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5611" name="Group 13"/>
          <p:cNvGrpSpPr>
            <a:grpSpLocks/>
          </p:cNvGrpSpPr>
          <p:nvPr/>
        </p:nvGrpSpPr>
        <p:grpSpPr bwMode="auto">
          <a:xfrm>
            <a:off x="5235575" y="3490913"/>
            <a:ext cx="3121025" cy="869950"/>
            <a:chOff x="3378" y="2199"/>
            <a:chExt cx="1810" cy="548"/>
          </a:xfrm>
        </p:grpSpPr>
        <p:sp>
          <p:nvSpPr>
            <p:cNvPr id="25641" name="Text Box 14"/>
            <p:cNvSpPr txBox="1">
              <a:spLocks noChangeAspect="1" noChangeArrowheads="1"/>
            </p:cNvSpPr>
            <p:nvPr/>
          </p:nvSpPr>
          <p:spPr bwMode="auto">
            <a:xfrm>
              <a:off x="3378" y="2199"/>
              <a:ext cx="1810" cy="31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ts val="200"/>
                </a:spcBef>
              </a:pPr>
              <a:r>
                <a:rPr lang="en-US" altLang="en-US" sz="2400" b="1" noProof="1">
                  <a:solidFill>
                    <a:schemeClr val="bg2"/>
                  </a:solidFill>
                </a:rPr>
                <a:t>PURE SUBSTANCE</a:t>
              </a:r>
              <a:endParaRPr lang="en-US" altLang="en-US" sz="1800" b="1" noProof="1">
                <a:solidFill>
                  <a:schemeClr val="bg2"/>
                </a:solidFill>
              </a:endParaRPr>
            </a:p>
          </p:txBody>
        </p:sp>
        <p:sp>
          <p:nvSpPr>
            <p:cNvPr id="25642" name="Line 15"/>
            <p:cNvSpPr>
              <a:spLocks noChangeAspect="1" noChangeShapeType="1"/>
            </p:cNvSpPr>
            <p:nvPr/>
          </p:nvSpPr>
          <p:spPr bwMode="auto">
            <a:xfrm>
              <a:off x="4291" y="2512"/>
              <a:ext cx="0" cy="23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5612" name="Line 16"/>
          <p:cNvSpPr>
            <a:spLocks noChangeAspect="1" noChangeShapeType="1"/>
          </p:cNvSpPr>
          <p:nvPr/>
        </p:nvSpPr>
        <p:spPr bwMode="auto">
          <a:xfrm>
            <a:off x="2330450" y="2994025"/>
            <a:ext cx="0" cy="4968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5613" name="Line 17"/>
          <p:cNvSpPr>
            <a:spLocks noChangeAspect="1" noChangeShapeType="1"/>
          </p:cNvSpPr>
          <p:nvPr/>
        </p:nvSpPr>
        <p:spPr bwMode="auto">
          <a:xfrm>
            <a:off x="2330450" y="2994025"/>
            <a:ext cx="99536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5614" name="Line 18"/>
          <p:cNvSpPr>
            <a:spLocks noChangeAspect="1" noChangeShapeType="1"/>
          </p:cNvSpPr>
          <p:nvPr/>
        </p:nvSpPr>
        <p:spPr bwMode="auto">
          <a:xfrm>
            <a:off x="6808788" y="2994025"/>
            <a:ext cx="0" cy="4968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5615" name="Line 19"/>
          <p:cNvSpPr>
            <a:spLocks noChangeAspect="1" noChangeShapeType="1"/>
          </p:cNvSpPr>
          <p:nvPr/>
        </p:nvSpPr>
        <p:spPr bwMode="auto">
          <a:xfrm>
            <a:off x="5813425" y="2994025"/>
            <a:ext cx="99536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5616" name="Text Box 20"/>
          <p:cNvSpPr txBox="1">
            <a:spLocks noChangeAspect="1" noChangeArrowheads="1"/>
          </p:cNvSpPr>
          <p:nvPr/>
        </p:nvSpPr>
        <p:spPr bwMode="auto">
          <a:xfrm>
            <a:off x="2270125" y="2524125"/>
            <a:ext cx="871538" cy="3730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chemeClr val="tx2"/>
                </a:solidFill>
              </a:rPr>
              <a:t>yes</a:t>
            </a:r>
            <a:endParaRPr lang="en-US" altLang="en-US" sz="1600" b="1"/>
          </a:p>
        </p:txBody>
      </p:sp>
      <p:sp>
        <p:nvSpPr>
          <p:cNvPr id="25617" name="Text Box 21"/>
          <p:cNvSpPr txBox="1">
            <a:spLocks noChangeAspect="1" noChangeArrowheads="1"/>
          </p:cNvSpPr>
          <p:nvPr/>
        </p:nvSpPr>
        <p:spPr bwMode="auto">
          <a:xfrm>
            <a:off x="6375400" y="2524125"/>
            <a:ext cx="871538" cy="3730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chemeClr val="tx2"/>
                </a:solidFill>
              </a:rPr>
              <a:t>no</a:t>
            </a:r>
            <a:endParaRPr lang="en-US" altLang="en-US" sz="1200" b="1"/>
          </a:p>
        </p:txBody>
      </p:sp>
      <p:grpSp>
        <p:nvGrpSpPr>
          <p:cNvPr id="25618" name="Group 45"/>
          <p:cNvGrpSpPr>
            <a:grpSpLocks/>
          </p:cNvGrpSpPr>
          <p:nvPr/>
        </p:nvGrpSpPr>
        <p:grpSpPr bwMode="auto">
          <a:xfrm>
            <a:off x="4618038" y="4324350"/>
            <a:ext cx="4333875" cy="782638"/>
            <a:chOff x="2909" y="2724"/>
            <a:chExt cx="2730" cy="493"/>
          </a:xfrm>
        </p:grpSpPr>
        <p:sp>
          <p:nvSpPr>
            <p:cNvPr id="25634" name="Line 23"/>
            <p:cNvSpPr>
              <a:spLocks noChangeAspect="1" noChangeShapeType="1"/>
            </p:cNvSpPr>
            <p:nvPr/>
          </p:nvSpPr>
          <p:spPr bwMode="auto">
            <a:xfrm>
              <a:off x="3389" y="2904"/>
              <a:ext cx="0" cy="31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635" name="Line 24"/>
            <p:cNvSpPr>
              <a:spLocks noChangeAspect="1" noChangeShapeType="1"/>
            </p:cNvSpPr>
            <p:nvPr/>
          </p:nvSpPr>
          <p:spPr bwMode="auto">
            <a:xfrm>
              <a:off x="5192" y="2904"/>
              <a:ext cx="0" cy="31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636" name="Text Box 25"/>
            <p:cNvSpPr txBox="1">
              <a:spLocks noChangeAspect="1" noChangeArrowheads="1"/>
            </p:cNvSpPr>
            <p:nvPr/>
          </p:nvSpPr>
          <p:spPr bwMode="auto">
            <a:xfrm>
              <a:off x="3507" y="2747"/>
              <a:ext cx="1567" cy="39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600" b="1" noProof="1"/>
                <a:t>Can it be chemically decomposed?</a:t>
              </a:r>
            </a:p>
          </p:txBody>
        </p:sp>
        <p:sp>
          <p:nvSpPr>
            <p:cNvPr id="25637" name="Line 26"/>
            <p:cNvSpPr>
              <a:spLocks noChangeAspect="1" noChangeShapeType="1"/>
            </p:cNvSpPr>
            <p:nvPr/>
          </p:nvSpPr>
          <p:spPr bwMode="auto">
            <a:xfrm>
              <a:off x="3389" y="2904"/>
              <a:ext cx="15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638" name="Line 27"/>
            <p:cNvSpPr>
              <a:spLocks noChangeAspect="1" noChangeShapeType="1"/>
            </p:cNvSpPr>
            <p:nvPr/>
          </p:nvSpPr>
          <p:spPr bwMode="auto">
            <a:xfrm>
              <a:off x="5035" y="2904"/>
              <a:ext cx="15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639" name="Text Box 28"/>
            <p:cNvSpPr txBox="1">
              <a:spLocks noChangeAspect="1" noChangeArrowheads="1"/>
            </p:cNvSpPr>
            <p:nvPr/>
          </p:nvSpPr>
          <p:spPr bwMode="auto">
            <a:xfrm>
              <a:off x="5247" y="2724"/>
              <a:ext cx="392" cy="23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b="1">
                  <a:solidFill>
                    <a:schemeClr val="tx2"/>
                  </a:solidFill>
                </a:rPr>
                <a:t>no</a:t>
              </a:r>
              <a:endParaRPr lang="en-US" altLang="en-US" sz="1600" b="1">
                <a:solidFill>
                  <a:schemeClr val="tx2"/>
                </a:solidFill>
              </a:endParaRPr>
            </a:p>
          </p:txBody>
        </p:sp>
        <p:sp>
          <p:nvSpPr>
            <p:cNvPr id="25640" name="Text Box 29"/>
            <p:cNvSpPr txBox="1">
              <a:spLocks noChangeAspect="1" noChangeArrowheads="1"/>
            </p:cNvSpPr>
            <p:nvPr/>
          </p:nvSpPr>
          <p:spPr bwMode="auto">
            <a:xfrm>
              <a:off x="2909" y="2724"/>
              <a:ext cx="549" cy="23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b="1">
                  <a:solidFill>
                    <a:schemeClr val="tx2"/>
                  </a:solidFill>
                </a:rPr>
                <a:t>yes</a:t>
              </a:r>
              <a:endParaRPr lang="en-US" altLang="en-US" sz="16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25619" name="Group 30"/>
          <p:cNvGrpSpPr>
            <a:grpSpLocks/>
          </p:cNvGrpSpPr>
          <p:nvPr/>
        </p:nvGrpSpPr>
        <p:grpSpPr bwMode="auto">
          <a:xfrm>
            <a:off x="165100" y="4324350"/>
            <a:ext cx="4271963" cy="782638"/>
            <a:chOff x="104" y="2724"/>
            <a:chExt cx="2691" cy="493"/>
          </a:xfrm>
        </p:grpSpPr>
        <p:sp>
          <p:nvSpPr>
            <p:cNvPr id="25627" name="Line 31"/>
            <p:cNvSpPr>
              <a:spLocks noChangeAspect="1" noChangeShapeType="1"/>
            </p:cNvSpPr>
            <p:nvPr/>
          </p:nvSpPr>
          <p:spPr bwMode="auto">
            <a:xfrm>
              <a:off x="2371" y="2904"/>
              <a:ext cx="0" cy="31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628" name="Line 32"/>
            <p:cNvSpPr>
              <a:spLocks noChangeAspect="1" noChangeShapeType="1"/>
            </p:cNvSpPr>
            <p:nvPr/>
          </p:nvSpPr>
          <p:spPr bwMode="auto">
            <a:xfrm>
              <a:off x="568" y="2904"/>
              <a:ext cx="0" cy="31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629" name="Text Box 33"/>
            <p:cNvSpPr txBox="1">
              <a:spLocks noChangeAspect="1" noChangeArrowheads="1"/>
            </p:cNvSpPr>
            <p:nvPr/>
          </p:nvSpPr>
          <p:spPr bwMode="auto">
            <a:xfrm>
              <a:off x="803" y="2747"/>
              <a:ext cx="1333" cy="39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600" b="1" noProof="1"/>
                <a:t>Is the composition uniform?</a:t>
              </a:r>
            </a:p>
          </p:txBody>
        </p:sp>
        <p:sp>
          <p:nvSpPr>
            <p:cNvPr id="25630" name="Line 34"/>
            <p:cNvSpPr>
              <a:spLocks noChangeAspect="1" noChangeShapeType="1"/>
            </p:cNvSpPr>
            <p:nvPr/>
          </p:nvSpPr>
          <p:spPr bwMode="auto">
            <a:xfrm>
              <a:off x="568" y="2904"/>
              <a:ext cx="23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631" name="Line 35"/>
            <p:cNvSpPr>
              <a:spLocks noChangeAspect="1" noChangeShapeType="1"/>
            </p:cNvSpPr>
            <p:nvPr/>
          </p:nvSpPr>
          <p:spPr bwMode="auto">
            <a:xfrm>
              <a:off x="2136" y="2904"/>
              <a:ext cx="23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632" name="Text Box 36"/>
            <p:cNvSpPr txBox="1">
              <a:spLocks noChangeAspect="1" noChangeArrowheads="1"/>
            </p:cNvSpPr>
            <p:nvPr/>
          </p:nvSpPr>
          <p:spPr bwMode="auto">
            <a:xfrm>
              <a:off x="2410" y="2724"/>
              <a:ext cx="385" cy="23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b="1">
                  <a:solidFill>
                    <a:schemeClr val="tx2"/>
                  </a:solidFill>
                </a:rPr>
                <a:t>no</a:t>
              </a:r>
              <a:endParaRPr lang="en-US" altLang="en-US" sz="1600" b="1">
                <a:solidFill>
                  <a:schemeClr val="tx2"/>
                </a:solidFill>
              </a:endParaRPr>
            </a:p>
          </p:txBody>
        </p:sp>
        <p:sp>
          <p:nvSpPr>
            <p:cNvPr id="25633" name="Text Box 37"/>
            <p:cNvSpPr txBox="1">
              <a:spLocks noChangeAspect="1" noChangeArrowheads="1"/>
            </p:cNvSpPr>
            <p:nvPr/>
          </p:nvSpPr>
          <p:spPr bwMode="auto">
            <a:xfrm>
              <a:off x="104" y="2724"/>
              <a:ext cx="549" cy="23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b="1">
                  <a:solidFill>
                    <a:schemeClr val="tx2"/>
                  </a:solidFill>
                </a:rPr>
                <a:t>yes</a:t>
              </a:r>
              <a:endParaRPr lang="en-US" altLang="en-US" sz="16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25620" name="Group 43"/>
          <p:cNvGrpSpPr>
            <a:grpSpLocks/>
          </p:cNvGrpSpPr>
          <p:nvPr/>
        </p:nvGrpSpPr>
        <p:grpSpPr bwMode="auto">
          <a:xfrm>
            <a:off x="985838" y="6130925"/>
            <a:ext cx="4933950" cy="592138"/>
            <a:chOff x="621" y="3862"/>
            <a:chExt cx="3108" cy="373"/>
          </a:xfrm>
        </p:grpSpPr>
        <p:grpSp>
          <p:nvGrpSpPr>
            <p:cNvPr id="25622" name="Group 42"/>
            <p:cNvGrpSpPr>
              <a:grpSpLocks/>
            </p:cNvGrpSpPr>
            <p:nvPr/>
          </p:nvGrpSpPr>
          <p:grpSpPr bwMode="auto">
            <a:xfrm>
              <a:off x="1969" y="3862"/>
              <a:ext cx="411" cy="246"/>
              <a:chOff x="2030" y="3838"/>
              <a:chExt cx="411" cy="246"/>
            </a:xfrm>
          </p:grpSpPr>
          <p:sp>
            <p:nvSpPr>
              <p:cNvPr id="25625" name="Line 40"/>
              <p:cNvSpPr>
                <a:spLocks noChangeShapeType="1"/>
              </p:cNvSpPr>
              <p:nvPr/>
            </p:nvSpPr>
            <p:spPr bwMode="auto">
              <a:xfrm>
                <a:off x="2030" y="4084"/>
                <a:ext cx="411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6" name="Line 41"/>
              <p:cNvSpPr>
                <a:spLocks noChangeShapeType="1"/>
              </p:cNvSpPr>
              <p:nvPr/>
            </p:nvSpPr>
            <p:spPr bwMode="auto">
              <a:xfrm flipV="1">
                <a:off x="2236" y="3838"/>
                <a:ext cx="0" cy="24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23" name="Text Box 38"/>
            <p:cNvSpPr txBox="1">
              <a:spLocks noChangeAspect="1" noChangeArrowheads="1"/>
            </p:cNvSpPr>
            <p:nvPr/>
          </p:nvSpPr>
          <p:spPr bwMode="auto">
            <a:xfrm>
              <a:off x="621" y="3961"/>
              <a:ext cx="1332" cy="27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b="1" noProof="1">
                  <a:solidFill>
                    <a:schemeClr val="bg2"/>
                  </a:solidFill>
                </a:rPr>
                <a:t>Colloids</a:t>
              </a:r>
            </a:p>
          </p:txBody>
        </p:sp>
        <p:sp>
          <p:nvSpPr>
            <p:cNvPr id="25624" name="Text Box 39"/>
            <p:cNvSpPr txBox="1">
              <a:spLocks noChangeAspect="1" noChangeArrowheads="1"/>
            </p:cNvSpPr>
            <p:nvPr/>
          </p:nvSpPr>
          <p:spPr bwMode="auto">
            <a:xfrm>
              <a:off x="2397" y="3961"/>
              <a:ext cx="1332" cy="27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b="1" noProof="1">
                  <a:solidFill>
                    <a:schemeClr val="bg2"/>
                  </a:solidFill>
                </a:rPr>
                <a:t>Suspensions</a:t>
              </a:r>
            </a:p>
          </p:txBody>
        </p:sp>
      </p:grpSp>
      <p:sp>
        <p:nvSpPr>
          <p:cNvPr id="25621" name="AutoShape 4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80088" y="4318000"/>
            <a:ext cx="2100262" cy="639763"/>
          </a:xfrm>
          <a:prstGeom prst="actionButtonBlank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2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Define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47700" indent="-64770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sz="3000" dirty="0" smtClean="0"/>
              <a:t>Atoms- Extremely small </a:t>
            </a:r>
            <a:r>
              <a:rPr lang="en-US" altLang="en-US" sz="3000" dirty="0" smtClean="0"/>
              <a:t>____________________</a:t>
            </a:r>
            <a:endParaRPr lang="en-US" altLang="en-US" sz="3000" dirty="0" smtClean="0"/>
          </a:p>
          <a:p>
            <a:pPr marL="647700" indent="-647700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000" b="0" dirty="0" smtClean="0"/>
              <a:t>All matter is composed of </a:t>
            </a:r>
            <a:r>
              <a:rPr lang="en-US" altLang="en-US" sz="3000" b="0" dirty="0" smtClean="0"/>
              <a:t>__________</a:t>
            </a:r>
            <a:endParaRPr lang="en-US" altLang="en-US" sz="3000" b="0" dirty="0" smtClean="0"/>
          </a:p>
          <a:p>
            <a:pPr marL="647700" indent="-647700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000" b="0" dirty="0" smtClean="0"/>
              <a:t>Atoms </a:t>
            </a:r>
            <a:r>
              <a:rPr lang="en-US" altLang="en-US" sz="3000" b="0" dirty="0" smtClean="0"/>
              <a:t>________ </a:t>
            </a:r>
            <a:r>
              <a:rPr lang="en-US" altLang="en-US" sz="3000" b="0" dirty="0" smtClean="0"/>
              <a:t>be broken down into smaller pieces by chemical means</a:t>
            </a:r>
          </a:p>
          <a:p>
            <a:pPr marL="647700" indent="-647700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000" b="0" dirty="0" smtClean="0"/>
              <a:t>The smallest distinct units in a sample of matter</a:t>
            </a:r>
          </a:p>
          <a:p>
            <a:pPr marL="647700" indent="-64770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sz="3000" dirty="0" smtClean="0"/>
              <a:t>Elements are made up the </a:t>
            </a:r>
            <a:r>
              <a:rPr lang="en-US" altLang="en-US" sz="3000" b="0" dirty="0" smtClean="0"/>
              <a:t>________</a:t>
            </a:r>
            <a:r>
              <a:rPr lang="en-US" altLang="en-US" sz="3000" dirty="0" smtClean="0"/>
              <a:t> </a:t>
            </a:r>
            <a:r>
              <a:rPr lang="en-US" altLang="en-US" sz="3000" dirty="0" smtClean="0"/>
              <a:t>atoms.</a:t>
            </a:r>
          </a:p>
          <a:p>
            <a:pPr marL="647700" indent="-647700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000" b="0" dirty="0" smtClean="0"/>
              <a:t>Elements </a:t>
            </a:r>
            <a:r>
              <a:rPr lang="en-US" altLang="en-US" sz="3000" b="0" dirty="0" smtClean="0"/>
              <a:t>________ </a:t>
            </a:r>
            <a:r>
              <a:rPr lang="en-US" altLang="en-US" sz="3000" b="0" dirty="0" smtClean="0"/>
              <a:t> </a:t>
            </a:r>
            <a:r>
              <a:rPr lang="en-US" altLang="en-US" sz="3000" b="0" dirty="0" smtClean="0"/>
              <a:t>be </a:t>
            </a:r>
            <a:r>
              <a:rPr lang="en-US" altLang="en-US" sz="3000" b="0" dirty="0" smtClean="0"/>
              <a:t>decomposed(change) </a:t>
            </a:r>
            <a:r>
              <a:rPr lang="en-US" altLang="en-US" sz="3000" b="0" dirty="0" smtClean="0"/>
              <a:t>into other substances.</a:t>
            </a:r>
          </a:p>
        </p:txBody>
      </p:sp>
    </p:spTree>
    <p:extLst>
      <p:ext uri="{BB962C8B-B14F-4D97-AF65-F5344CB8AC3E}">
        <p14:creationId xmlns:p14="http://schemas.microsoft.com/office/powerpoint/2010/main" val="40632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C. Mixtures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4000"/>
            <a:ext cx="6646863" cy="25495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Solution</a:t>
            </a:r>
          </a:p>
          <a:p>
            <a:pPr lvl="1"/>
            <a:r>
              <a:rPr lang="en-US" b="1" dirty="0" smtClean="0"/>
              <a:t>________________(same mix)</a:t>
            </a:r>
          </a:p>
          <a:p>
            <a:pPr lvl="1"/>
            <a:r>
              <a:rPr lang="en-US" b="1" dirty="0" smtClean="0"/>
              <a:t>_____________________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no Tyndall effect</a:t>
            </a:r>
          </a:p>
        </p:txBody>
      </p: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5645150" y="1646238"/>
            <a:ext cx="2532063" cy="2119312"/>
            <a:chOff x="3031" y="2794"/>
            <a:chExt cx="1702" cy="1410"/>
          </a:xfrm>
        </p:grpSpPr>
        <p:graphicFrame>
          <p:nvGraphicFramePr>
            <p:cNvPr id="3074" name="Object 9"/>
            <p:cNvGraphicFramePr>
              <a:graphicFrameLocks noChangeAspect="1"/>
            </p:cNvGraphicFramePr>
            <p:nvPr/>
          </p:nvGraphicFramePr>
          <p:xfrm>
            <a:off x="3031" y="2794"/>
            <a:ext cx="1702" cy="10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Photo Editor Photo" r:id="rId3" imgW="1609524" imgH="1038370" progId="MSPhotoEd.3">
                    <p:embed/>
                  </p:oleObj>
                </mc:Choice>
                <mc:Fallback>
                  <p:oleObj name="Photo Editor Photo" r:id="rId3" imgW="1609524" imgH="103837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1" y="2794"/>
                          <a:ext cx="1702" cy="1098"/>
                        </a:xfrm>
                        <a:prstGeom prst="rect">
                          <a:avLst/>
                        </a:prstGeom>
                        <a:noFill/>
                        <a:ln w="28575" cap="sq">
                          <a:solidFill>
                            <a:schemeClr val="bg2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0" name="Text Box 10"/>
            <p:cNvSpPr txBox="1">
              <a:spLocks noChangeArrowheads="1"/>
            </p:cNvSpPr>
            <p:nvPr/>
          </p:nvSpPr>
          <p:spPr bwMode="auto">
            <a:xfrm>
              <a:off x="3242" y="3900"/>
              <a:ext cx="1365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0" lang="en-US" altLang="en-US" sz="2400"/>
                <a:t>Tyndall Effect</a:t>
              </a:r>
            </a:p>
          </p:txBody>
        </p:sp>
      </p:grp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301625" y="4005263"/>
            <a:ext cx="66468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912813" indent="-341313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altLang="en-US" sz="3400"/>
              <a:t>particles don’t settle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altLang="en-US" sz="3400" u="sng"/>
              <a:t>EX</a:t>
            </a:r>
            <a:r>
              <a:rPr lang="en-US" altLang="en-US" sz="3400"/>
              <a:t>: rubbing alcohol</a:t>
            </a:r>
          </a:p>
        </p:txBody>
      </p:sp>
      <p:pic>
        <p:nvPicPr>
          <p:cNvPr id="307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r="21916"/>
          <a:stretch>
            <a:fillRect/>
          </a:stretch>
        </p:blipFill>
        <p:spPr bwMode="auto">
          <a:xfrm>
            <a:off x="6181725" y="3886200"/>
            <a:ext cx="1458913" cy="2801938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C. Mixtures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4000"/>
            <a:ext cx="6646863" cy="255111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Colloid</a:t>
            </a:r>
          </a:p>
          <a:p>
            <a:pPr lvl="1"/>
            <a:r>
              <a:rPr lang="en-US" b="1" dirty="0" smtClean="0"/>
              <a:t>_____________________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medium-sized particles</a:t>
            </a:r>
          </a:p>
          <a:p>
            <a:pPr lvl="1"/>
            <a:r>
              <a:rPr lang="en-US" altLang="en-US" dirty="0" smtClean="0"/>
              <a:t>Tyndall effect</a:t>
            </a:r>
          </a:p>
          <a:p>
            <a:pPr lvl="1"/>
            <a:r>
              <a:rPr lang="en-US" b="1" dirty="0" smtClean="0"/>
              <a:t>_____________________</a:t>
            </a:r>
          </a:p>
          <a:p>
            <a:pPr lvl="1"/>
            <a:r>
              <a:rPr lang="en-US" altLang="en-US" u="sng" dirty="0" smtClean="0"/>
              <a:t>EX</a:t>
            </a:r>
            <a:r>
              <a:rPr lang="en-US" altLang="en-US" dirty="0" smtClean="0"/>
              <a:t>: milk</a:t>
            </a:r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5984875" y="2000250"/>
          <a:ext cx="2838450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hoto Editor Photo" r:id="rId3" imgW="1924319" imgH="2857899" progId="MSPhotoEd.3">
                  <p:embed/>
                </p:oleObj>
              </mc:Choice>
              <mc:Fallback>
                <p:oleObj name="Photo Editor Photo" r:id="rId3" imgW="1924319" imgH="2857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2000250"/>
                        <a:ext cx="2838450" cy="4214813"/>
                      </a:xfrm>
                      <a:prstGeom prst="rect">
                        <a:avLst/>
                      </a:prstGeom>
                      <a:noFill/>
                      <a:ln w="28575" cap="sq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64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C. Mixtures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124325" cy="5054600"/>
          </a:xfrm>
        </p:spPr>
        <p:txBody>
          <a:bodyPr/>
          <a:lstStyle/>
          <a:p>
            <a:r>
              <a:rPr lang="en-US" altLang="en-US" dirty="0" smtClean="0"/>
              <a:t>Examples:</a:t>
            </a:r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mayonnaise</a:t>
            </a:r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muddy water</a:t>
            </a:r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fog</a:t>
            </a:r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saltwater</a:t>
            </a:r>
          </a:p>
          <a:p>
            <a:pPr lvl="1">
              <a:spcBef>
                <a:spcPct val="40000"/>
              </a:spcBef>
            </a:pPr>
            <a:r>
              <a:rPr lang="en-US" altLang="en-US" dirty="0" smtClean="0"/>
              <a:t>Italian salad dressing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761345" y="1295400"/>
            <a:ext cx="3328988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457200" indent="-457200"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912813" indent="-341313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endParaRPr lang="en-US" altLang="en-US" sz="3400" b="1" dirty="0">
              <a:solidFill>
                <a:schemeClr val="tx2"/>
              </a:solidFill>
            </a:endParaRPr>
          </a:p>
          <a:p>
            <a:pPr lvl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3400" dirty="0">
                <a:solidFill>
                  <a:schemeClr val="tx2"/>
                </a:solidFill>
              </a:rPr>
              <a:t>colloid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3400" dirty="0">
                <a:solidFill>
                  <a:schemeClr val="tx2"/>
                </a:solidFill>
              </a:rPr>
              <a:t>suspension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3400" dirty="0">
                <a:solidFill>
                  <a:schemeClr val="tx2"/>
                </a:solidFill>
              </a:rPr>
              <a:t>colloid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3400" dirty="0">
                <a:solidFill>
                  <a:schemeClr val="tx2"/>
                </a:solidFill>
              </a:rPr>
              <a:t>solution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3400" dirty="0">
                <a:solidFill>
                  <a:schemeClr val="tx2"/>
                </a:solidFill>
              </a:rPr>
              <a:t>suspension</a:t>
            </a:r>
          </a:p>
        </p:txBody>
      </p:sp>
    </p:spTree>
    <p:extLst>
      <p:ext uri="{BB962C8B-B14F-4D97-AF65-F5344CB8AC3E}">
        <p14:creationId xmlns:p14="http://schemas.microsoft.com/office/powerpoint/2010/main" val="2693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A. Matter Flowchart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137025" cy="5054600"/>
          </a:xfrm>
        </p:spPr>
        <p:txBody>
          <a:bodyPr/>
          <a:lstStyle/>
          <a:p>
            <a:r>
              <a:rPr lang="en-US" altLang="en-US" dirty="0" smtClean="0"/>
              <a:t>Examples:</a:t>
            </a:r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graphite</a:t>
            </a:r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pepper</a:t>
            </a:r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sugar (sucrose)</a:t>
            </a:r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paint</a:t>
            </a:r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soda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332288" y="1524000"/>
            <a:ext cx="4646612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457200" indent="-457200"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912813" indent="-341313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endParaRPr lang="en-US" altLang="en-US" sz="3400" b="1">
              <a:solidFill>
                <a:schemeClr val="tx2"/>
              </a:solidFill>
            </a:endParaRPr>
          </a:p>
          <a:p>
            <a:pPr lvl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3400">
                <a:solidFill>
                  <a:schemeClr val="tx2"/>
                </a:solidFill>
              </a:rPr>
              <a:t>element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3400">
                <a:solidFill>
                  <a:schemeClr val="tx2"/>
                </a:solidFill>
              </a:rPr>
              <a:t>hetero. mixture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3400">
                <a:solidFill>
                  <a:schemeClr val="tx2"/>
                </a:solidFill>
              </a:rPr>
              <a:t>compound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3400">
                <a:solidFill>
                  <a:schemeClr val="tx2"/>
                </a:solidFill>
              </a:rPr>
              <a:t>hetero. mixture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3400">
                <a:solidFill>
                  <a:schemeClr val="tx2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0298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tx2"/>
                </a:solidFill>
              </a:rPr>
              <a:t>Classifying Matter</a:t>
            </a:r>
          </a:p>
        </p:txBody>
      </p:sp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4533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0772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24325"/>
            <a:ext cx="14573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1390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14398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15303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1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990099"/>
                </a:solidFill>
              </a:rPr>
              <a:t>The Atomic-Molecular Theory of Matter</a:t>
            </a:r>
            <a:br>
              <a:rPr lang="en-US" altLang="en-US" sz="4000">
                <a:solidFill>
                  <a:srgbClr val="990099"/>
                </a:solidFill>
              </a:rPr>
            </a:br>
            <a:r>
              <a:rPr lang="en-US" altLang="en-US" sz="4000">
                <a:solidFill>
                  <a:srgbClr val="990099"/>
                </a:solidFill>
              </a:rPr>
              <a:t>A “microscopic” view</a:t>
            </a:r>
            <a:br>
              <a:rPr lang="en-US" altLang="en-US" sz="4000">
                <a:solidFill>
                  <a:srgbClr val="990099"/>
                </a:solidFill>
              </a:rPr>
            </a:br>
            <a:endParaRPr lang="en-US" altLang="en-US" sz="4000">
              <a:solidFill>
                <a:srgbClr val="990099"/>
              </a:solidFill>
            </a:endParaRPr>
          </a:p>
        </p:txBody>
      </p:sp>
      <p:pic>
        <p:nvPicPr>
          <p:cNvPr id="29699" name="Picture 5" descr="m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819275"/>
            <a:ext cx="64389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6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PRACTICE PROBLEMS #4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233363" y="609600"/>
            <a:ext cx="891063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 2" pitchFamily="18" charset="2"/>
              <a:buNone/>
            </a:pPr>
            <a:r>
              <a:rPr lang="en-US" altLang="en-US" sz="2600" b="1"/>
              <a:t>1.  Classify the following as an element, compound, or mixture (heterogeneous or homogeneous).  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r>
              <a:rPr lang="en-US" altLang="en-US" sz="2600" b="1"/>
              <a:t>_____  air			_____ oxygen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r>
              <a:rPr lang="en-US" altLang="en-US" sz="2600" b="1"/>
              <a:t>_____ tin can			_____ sugar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r>
              <a:rPr lang="en-US" altLang="en-US" sz="2600" b="1"/>
              <a:t>_____ Windex			_____ crude oil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r>
              <a:rPr lang="en-US" altLang="en-US" sz="2600" b="1"/>
              <a:t>_____ suntan lotion		_____ gummi bear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 2" pitchFamily="18" charset="2"/>
              <a:buNone/>
            </a:pPr>
            <a:r>
              <a:rPr lang="en-US" altLang="en-US" sz="2600" b="1"/>
              <a:t>2.  A white solid is dissolved in water.  The resulting colorless, clear liquid is boiled in a beaker until dryness.  White crystals remain in the beaker.   The liquid can be classified as a(n) ______________.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 2" pitchFamily="18" charset="2"/>
              <a:buNone/>
            </a:pPr>
            <a:r>
              <a:rPr lang="en-US" altLang="en-US" sz="2600" b="1"/>
              <a:t>3.  Classify the following as physical or chemical changes.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r>
              <a:rPr lang="en-US" altLang="en-US" sz="2600" b="1"/>
              <a:t>_____ photosynthesis		_____  baking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r>
              <a:rPr lang="en-US" altLang="en-US" sz="2600" b="1"/>
              <a:t>_____ writing with pencil 		_____  snowing	</a:t>
            </a:r>
          </a:p>
        </p:txBody>
      </p:sp>
    </p:spTree>
    <p:extLst>
      <p:ext uri="{BB962C8B-B14F-4D97-AF65-F5344CB8AC3E}">
        <p14:creationId xmlns:p14="http://schemas.microsoft.com/office/powerpoint/2010/main" val="32859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GROUP STUDY PROBLEM #4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381000" y="638175"/>
            <a:ext cx="8763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 2" pitchFamily="18" charset="2"/>
              <a:buNone/>
            </a:pPr>
            <a:r>
              <a:rPr lang="en-US" altLang="en-US" sz="2600" b="1" dirty="0"/>
              <a:t>1.  </a:t>
            </a:r>
            <a:r>
              <a:rPr lang="en-US" altLang="en-US" sz="2400" b="1" dirty="0"/>
              <a:t>Classify the following as an element, compound, or mixture (heterogeneous or homogeneous).  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r>
              <a:rPr lang="en-US" altLang="en-US" sz="2400" b="1" dirty="0"/>
              <a:t>_____ </a:t>
            </a:r>
            <a:r>
              <a:rPr lang="en-US" altLang="en-US" sz="2400" b="1" dirty="0" smtClean="0"/>
              <a:t>soda</a:t>
            </a:r>
            <a:r>
              <a:rPr lang="en-US" altLang="en-US" sz="2400" b="1" dirty="0"/>
              <a:t>			_____  </a:t>
            </a:r>
            <a:r>
              <a:rPr lang="en-US" altLang="en-US" sz="2400" b="1" dirty="0" smtClean="0"/>
              <a:t>apple juice</a:t>
            </a:r>
            <a:endParaRPr lang="en-US" altLang="en-US" sz="2400" b="1" dirty="0"/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r>
              <a:rPr lang="en-US" altLang="en-US" sz="2400" b="1" dirty="0"/>
              <a:t>_____ penny			_____ table salt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r>
              <a:rPr lang="en-US" altLang="en-US" sz="2400" b="1" dirty="0"/>
              <a:t>_____ Bleach			_____ wood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r>
              <a:rPr lang="en-US" altLang="en-US" sz="2400" b="1" dirty="0"/>
              <a:t>_____ diamond		_____ vinegar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 2" pitchFamily="18" charset="2"/>
              <a:buNone/>
            </a:pPr>
            <a:r>
              <a:rPr lang="en-US" altLang="en-US" sz="2400" b="1" dirty="0"/>
              <a:t>2.  A clear blue liquid in an open beaker was left in the hood.  After 1 week, the beaker contained only blue crystals.  The original liquid can be classified as a(n) ______________.						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 2" pitchFamily="18" charset="2"/>
              <a:buNone/>
            </a:pPr>
            <a:r>
              <a:rPr lang="en-US" altLang="en-US" sz="2400" b="1" dirty="0"/>
              <a:t>3.  Classify the following as physical or chemical changes.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r>
              <a:rPr lang="en-US" altLang="en-US" sz="2400" b="1" dirty="0"/>
              <a:t>_____ perspiration		_____  sugar dissolving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r>
              <a:rPr lang="en-US" altLang="en-US" sz="2400" b="1" dirty="0"/>
              <a:t>_____ fermentation		_____ aging </a:t>
            </a:r>
          </a:p>
        </p:txBody>
      </p:sp>
    </p:spTree>
    <p:extLst>
      <p:ext uri="{BB962C8B-B14F-4D97-AF65-F5344CB8AC3E}">
        <p14:creationId xmlns:p14="http://schemas.microsoft.com/office/powerpoint/2010/main" val="25410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B. Pure Substances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4000"/>
            <a:ext cx="8839200" cy="2054225"/>
          </a:xfrm>
        </p:spPr>
        <p:txBody>
          <a:bodyPr/>
          <a:lstStyle/>
          <a:p>
            <a:r>
              <a:rPr lang="en-US" altLang="en-US" dirty="0" smtClean="0"/>
              <a:t>Element</a:t>
            </a:r>
          </a:p>
          <a:p>
            <a:pPr lvl="1"/>
            <a:r>
              <a:rPr lang="en-US" altLang="en-US" dirty="0" smtClean="0"/>
              <a:t>_________________________________</a:t>
            </a:r>
            <a:endParaRPr lang="en-US" altLang="en-US" dirty="0" smtClean="0"/>
          </a:p>
          <a:p>
            <a:pPr lvl="1"/>
            <a:r>
              <a:rPr lang="en-US" altLang="en-US" u="sng" dirty="0" smtClean="0"/>
              <a:t>EX</a:t>
            </a:r>
            <a:r>
              <a:rPr lang="en-US" altLang="en-US" dirty="0" smtClean="0"/>
              <a:t>: copper wire, </a:t>
            </a:r>
            <a:r>
              <a:rPr lang="en-US" altLang="en-US" dirty="0" smtClean="0"/>
              <a:t>____________________</a:t>
            </a:r>
            <a:endParaRPr lang="en-US" altLang="en-US" dirty="0" smtClean="0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3841750" y="4806950"/>
          <a:ext cx="423227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3" imgW="3048426" imgH="2285714" progId="MSPhotoEd.3">
                  <p:embed/>
                </p:oleObj>
              </mc:Choice>
              <mc:Fallback>
                <p:oleObj name="Photo Editor Photo" r:id="rId3" imgW="3048426" imgH="22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555" r="3020" b="22778"/>
                      <a:stretch>
                        <a:fillRect/>
                      </a:stretch>
                    </p:blipFill>
                    <p:spPr bwMode="auto">
                      <a:xfrm>
                        <a:off x="3841750" y="4806950"/>
                        <a:ext cx="4232275" cy="1854200"/>
                      </a:xfrm>
                      <a:prstGeom prst="rect">
                        <a:avLst/>
                      </a:prstGeom>
                      <a:noFill/>
                      <a:ln w="28575" cap="sq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1450975" y="3516313"/>
          <a:ext cx="2459038" cy="212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5" imgW="2247619" imgH="1943371" progId="MSPhotoEd.3">
                  <p:embed/>
                </p:oleObj>
              </mc:Choice>
              <mc:Fallback>
                <p:oleObj name="Photo Editor Photo" r:id="rId5" imgW="224761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3516313"/>
                        <a:ext cx="2459038" cy="2125662"/>
                      </a:xfrm>
                      <a:prstGeom prst="rect">
                        <a:avLst/>
                      </a:prstGeom>
                      <a:noFill/>
                      <a:ln w="28575" cap="sq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7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/>
              <a:t>Define</a:t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Molecule</a:t>
            </a:r>
            <a:r>
              <a:rPr lang="en-US" altLang="en-US" b="0" dirty="0" smtClean="0"/>
              <a:t> – </a:t>
            </a:r>
            <a:r>
              <a:rPr lang="en-US" altLang="en-US" b="0" dirty="0" smtClean="0"/>
              <a:t>_______________________________________________________________________________________________________________</a:t>
            </a:r>
            <a:endParaRPr lang="en-US" altLang="en-US" b="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b="0" dirty="0" smtClean="0"/>
              <a:t>A molecule is the smallest particle of a substance which exhibits the physical and chemical characteristics of the substance.</a:t>
            </a:r>
            <a:r>
              <a:rPr lang="en-US" altLang="en-US" dirty="0" smtClean="0"/>
              <a:t>  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Diatomic molecules of elements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/>
              <a:t>        H</a:t>
            </a:r>
            <a:r>
              <a:rPr lang="en-US" altLang="en-US" baseline="-25000" dirty="0" smtClean="0"/>
              <a:t>2   </a:t>
            </a:r>
            <a:r>
              <a:rPr lang="en-US" altLang="en-US" dirty="0" smtClean="0"/>
              <a:t>___</a:t>
            </a:r>
            <a:r>
              <a:rPr lang="en-US" altLang="en-US" baseline="-25000" dirty="0" smtClean="0"/>
              <a:t>  </a:t>
            </a:r>
            <a:r>
              <a:rPr lang="en-US" altLang="en-US" dirty="0" smtClean="0"/>
              <a:t>Cl</a:t>
            </a:r>
            <a:r>
              <a:rPr lang="en-US" altLang="en-US" baseline="-25000" dirty="0" smtClean="0"/>
              <a:t>2 </a:t>
            </a:r>
            <a:r>
              <a:rPr lang="en-US" altLang="en-US" dirty="0" smtClean="0"/>
              <a:t>___</a:t>
            </a:r>
            <a:r>
              <a:rPr lang="en-US" altLang="en-US" baseline="-25000" dirty="0" smtClean="0"/>
              <a:t> </a:t>
            </a:r>
            <a:r>
              <a:rPr lang="en-US" altLang="en-US" dirty="0" smtClean="0"/>
              <a:t>F</a:t>
            </a:r>
            <a:r>
              <a:rPr lang="en-US" altLang="en-US" baseline="-25000" dirty="0" smtClean="0"/>
              <a:t>2  </a:t>
            </a:r>
            <a:r>
              <a:rPr lang="en-US" altLang="en-US" dirty="0" smtClean="0"/>
              <a:t>___</a:t>
            </a:r>
            <a:r>
              <a:rPr lang="en-US" altLang="en-US" baseline="-25000" dirty="0" smtClean="0"/>
              <a:t>  </a:t>
            </a:r>
            <a:r>
              <a:rPr lang="en-US" altLang="en-US" dirty="0" smtClean="0"/>
              <a:t>I</a:t>
            </a:r>
            <a:r>
              <a:rPr lang="en-US" altLang="en-US" baseline="-25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04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Define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1938" y="2568575"/>
            <a:ext cx="4191000" cy="6465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en-US" sz="3000" dirty="0" smtClean="0"/>
          </a:p>
          <a:p>
            <a:pPr>
              <a:buFont typeface="Wingdings 2" pitchFamily="18" charset="2"/>
              <a:buNone/>
            </a:pPr>
            <a:endParaRPr lang="en-US" altLang="en-US" b="0" dirty="0" smtClean="0"/>
          </a:p>
          <a:p>
            <a:pPr>
              <a:buFont typeface="Wingdings 2" pitchFamily="18" charset="2"/>
              <a:buNone/>
            </a:pPr>
            <a:r>
              <a:rPr lang="en-US" altLang="en-US" sz="3000" dirty="0" smtClean="0"/>
              <a:t>H</a:t>
            </a:r>
            <a:r>
              <a:rPr lang="en-US" altLang="en-US" sz="3000" baseline="-25000" dirty="0" smtClean="0"/>
              <a:t>2</a:t>
            </a:r>
            <a:r>
              <a:rPr lang="en-US" altLang="en-US" sz="3000" dirty="0" smtClean="0"/>
              <a:t>O   	CO</a:t>
            </a:r>
            <a:r>
              <a:rPr lang="en-US" altLang="en-US" sz="3000" baseline="-25000" dirty="0" smtClean="0"/>
              <a:t>2     </a:t>
            </a:r>
          </a:p>
          <a:p>
            <a:pPr>
              <a:buFont typeface="Wingdings 2" pitchFamily="18" charset="2"/>
              <a:buNone/>
            </a:pPr>
            <a:endParaRPr lang="en-US" altLang="en-US" sz="3000" baseline="-25000" dirty="0" smtClean="0"/>
          </a:p>
          <a:p>
            <a:pPr>
              <a:buFont typeface="Wingdings 2" pitchFamily="18" charset="2"/>
              <a:buNone/>
            </a:pPr>
            <a:r>
              <a:rPr lang="en-US" altLang="en-US" sz="3000" dirty="0" smtClean="0"/>
              <a:t>CaSO</a:t>
            </a:r>
            <a:r>
              <a:rPr lang="en-US" altLang="en-US" sz="3000" baseline="-25000" dirty="0" smtClean="0"/>
              <a:t>4	</a:t>
            </a:r>
            <a:r>
              <a:rPr lang="en-US" altLang="en-US" sz="3000" dirty="0" smtClean="0"/>
              <a:t>HBR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68575"/>
            <a:ext cx="4191000" cy="3984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en-US" sz="3000" dirty="0" smtClean="0"/>
          </a:p>
          <a:p>
            <a:pPr>
              <a:buFont typeface="Wingdings 2" pitchFamily="18" charset="2"/>
              <a:buNone/>
            </a:pPr>
            <a:endParaRPr lang="en-US" altLang="en-US" sz="3000" dirty="0" smtClean="0"/>
          </a:p>
          <a:p>
            <a:pPr>
              <a:buFont typeface="Wingdings 2" pitchFamily="18" charset="2"/>
              <a:buNone/>
            </a:pPr>
            <a:r>
              <a:rPr lang="en-US" altLang="en-US" sz="3000" dirty="0" smtClean="0"/>
              <a:t> Na</a:t>
            </a:r>
            <a:r>
              <a:rPr lang="en-US" altLang="en-US" sz="3000" baseline="-25000" dirty="0" smtClean="0"/>
              <a:t>2</a:t>
            </a:r>
            <a:r>
              <a:rPr lang="en-US" altLang="en-US" sz="3000" dirty="0" smtClean="0"/>
              <a:t>O</a:t>
            </a:r>
            <a:r>
              <a:rPr lang="en-US" altLang="en-US" sz="3000" baseline="-25000" dirty="0" smtClean="0"/>
              <a:t>	</a:t>
            </a:r>
            <a:r>
              <a:rPr lang="en-US" altLang="en-US" sz="3000" dirty="0" smtClean="0"/>
              <a:t>KOH</a:t>
            </a:r>
          </a:p>
          <a:p>
            <a:pPr>
              <a:buFont typeface="Wingdings 2" pitchFamily="18" charset="2"/>
              <a:buNone/>
            </a:pPr>
            <a:r>
              <a:rPr lang="en-US" altLang="en-US" sz="3000" dirty="0" smtClean="0"/>
              <a:t> H</a:t>
            </a:r>
            <a:r>
              <a:rPr lang="en-US" altLang="en-US" sz="3000" baseline="-25000" dirty="0" smtClean="0"/>
              <a:t>2 </a:t>
            </a:r>
            <a:r>
              <a:rPr lang="en-US" altLang="en-US" sz="3000" dirty="0" smtClean="0"/>
              <a:t>CO</a:t>
            </a:r>
            <a:r>
              <a:rPr lang="en-US" altLang="en-US" sz="3000" baseline="-25000" dirty="0" smtClean="0"/>
              <a:t>3</a:t>
            </a:r>
            <a:endParaRPr lang="en-US" altLang="en-US" sz="3000" dirty="0" smtClean="0"/>
          </a:p>
          <a:p>
            <a:pPr>
              <a:buFont typeface="Wingdings 2" pitchFamily="18" charset="2"/>
              <a:buNone/>
            </a:pPr>
            <a:endParaRPr lang="en-US" altLang="en-US" sz="3000" baseline="-25000" dirty="0" smtClean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38175" y="1770063"/>
            <a:ext cx="850582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None/>
            </a:pPr>
            <a:r>
              <a:rPr lang="en-US" altLang="en-US" sz="3200" b="1" dirty="0" smtClean="0"/>
              <a:t>Compounds is made up of: 2 </a:t>
            </a:r>
            <a:r>
              <a:rPr lang="en-US" altLang="en-US" sz="3200" b="1" dirty="0"/>
              <a:t>or more different </a:t>
            </a:r>
            <a:r>
              <a:rPr lang="en-US" altLang="en-US" sz="3200" b="1" dirty="0" smtClean="0"/>
              <a:t>_______________________________________________________________________</a:t>
            </a:r>
            <a:endParaRPr lang="en-US" altLang="en-US" sz="3200" b="1" dirty="0"/>
          </a:p>
          <a:p>
            <a:pPr>
              <a:spcBef>
                <a:spcPct val="50000"/>
              </a:spcBef>
            </a:pPr>
            <a:endParaRPr lang="en-US" altLang="en-US" sz="3200" dirty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5172075"/>
            <a:ext cx="355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/>
              <a:t>Molecules</a:t>
            </a:r>
          </a:p>
        </p:txBody>
      </p:sp>
    </p:spTree>
    <p:extLst>
      <p:ext uri="{BB962C8B-B14F-4D97-AF65-F5344CB8AC3E}">
        <p14:creationId xmlns:p14="http://schemas.microsoft.com/office/powerpoint/2010/main" val="30499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B. Pure Substances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6545263" cy="5029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Compound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/>
              <a:t>composed of 2 or more elements in a </a:t>
            </a:r>
            <a:r>
              <a:rPr lang="en-US" altLang="en-US" dirty="0" smtClean="0"/>
              <a:t>___________</a:t>
            </a:r>
            <a:endParaRPr lang="en-US" altLang="en-US" dirty="0" smtClean="0"/>
          </a:p>
          <a:p>
            <a:pPr lvl="1">
              <a:spcBef>
                <a:spcPct val="50000"/>
              </a:spcBef>
            </a:pPr>
            <a:r>
              <a:rPr lang="en-US" altLang="en-US" dirty="0" smtClean="0"/>
              <a:t>properties differ from those of individual elements</a:t>
            </a:r>
          </a:p>
          <a:p>
            <a:pPr lvl="1">
              <a:spcBef>
                <a:spcPct val="50000"/>
              </a:spcBef>
            </a:pPr>
            <a:r>
              <a:rPr lang="en-US" altLang="en-US" u="sng" dirty="0" smtClean="0"/>
              <a:t>EX</a:t>
            </a:r>
            <a:r>
              <a:rPr lang="en-US" altLang="en-US" dirty="0" smtClean="0"/>
              <a:t>: table salt (</a:t>
            </a:r>
            <a:r>
              <a:rPr lang="en-US" altLang="en-US" dirty="0" err="1" smtClean="0"/>
              <a:t>NaCl</a:t>
            </a:r>
            <a:r>
              <a:rPr lang="en-US" altLang="en-US" dirty="0" smtClean="0"/>
              <a:t>)</a:t>
            </a:r>
          </a:p>
        </p:txBody>
      </p:sp>
      <p:pic>
        <p:nvPicPr>
          <p:cNvPr id="12292" name="Picture 4" descr="s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2397125"/>
            <a:ext cx="177165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4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B. Pure Substances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841375"/>
          </a:xfrm>
        </p:spPr>
        <p:txBody>
          <a:bodyPr/>
          <a:lstStyle/>
          <a:p>
            <a:pPr defTabSz="687388">
              <a:tabLst>
                <a:tab pos="2570163" algn="l"/>
                <a:tab pos="4462463" algn="l"/>
              </a:tabLst>
            </a:pPr>
            <a:r>
              <a:rPr lang="en-US" altLang="en-US" b="0" dirty="0" smtClean="0"/>
              <a:t>For example…</a:t>
            </a:r>
            <a:endParaRPr lang="en-US" altLang="en-US" b="0" dirty="0" smtClean="0">
              <a:solidFill>
                <a:schemeClr val="tx2"/>
              </a:solidFill>
              <a:sym typeface="Symbol" pitchFamily="18" charset="2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011363" y="2465388"/>
          <a:ext cx="5121275" cy="257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3" imgW="3048426" imgH="1533739" progId="MSPhotoEd.3">
                  <p:embed/>
                </p:oleObj>
              </mc:Choice>
              <mc:Fallback>
                <p:oleObj name="Photo Editor Photo" r:id="rId3" imgW="3048426" imgH="153373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2465388"/>
                        <a:ext cx="5121275" cy="2576512"/>
                      </a:xfrm>
                      <a:prstGeom prst="rect">
                        <a:avLst/>
                      </a:prstGeom>
                      <a:noFill/>
                      <a:ln w="28575" cap="sq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04800" y="5403850"/>
            <a:ext cx="8534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687388">
              <a:tabLst>
                <a:tab pos="2570163" algn="l"/>
                <a:tab pos="4462463" algn="l"/>
              </a:tabLst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7388">
              <a:tabLst>
                <a:tab pos="2570163" algn="l"/>
                <a:tab pos="4462463" algn="l"/>
              </a:tabLst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7388">
              <a:tabLst>
                <a:tab pos="2570163" algn="l"/>
                <a:tab pos="4462463" algn="l"/>
              </a:tabLst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7388">
              <a:tabLst>
                <a:tab pos="2570163" algn="l"/>
                <a:tab pos="4462463" algn="l"/>
              </a:tabLst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7388">
              <a:tabLst>
                <a:tab pos="2570163" algn="l"/>
                <a:tab pos="4462463" algn="l"/>
              </a:tabLst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tabLst>
                <a:tab pos="2570163" algn="l"/>
                <a:tab pos="4462463" algn="l"/>
              </a:tabLs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tabLst>
                <a:tab pos="2570163" algn="l"/>
                <a:tab pos="4462463" algn="l"/>
              </a:tabLs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tabLst>
                <a:tab pos="2570163" algn="l"/>
                <a:tab pos="4462463" algn="l"/>
              </a:tabLs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tabLst>
                <a:tab pos="2570163" algn="l"/>
                <a:tab pos="4462463" algn="l"/>
              </a:tabLs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None/>
            </a:pPr>
            <a:r>
              <a:rPr lang="en-US" altLang="en-US" sz="3400">
                <a:sym typeface="Symbol" pitchFamily="18" charset="2"/>
              </a:rPr>
              <a:t>Two different compounds, </a:t>
            </a:r>
            <a:br>
              <a:rPr lang="en-US" altLang="en-US" sz="3400">
                <a:sym typeface="Symbol" pitchFamily="18" charset="2"/>
              </a:rPr>
            </a:br>
            <a:r>
              <a:rPr lang="en-US" altLang="en-US" sz="3400">
                <a:sym typeface="Symbol" pitchFamily="18" charset="2"/>
              </a:rPr>
              <a:t>each has a definite composition.</a:t>
            </a:r>
            <a:endParaRPr lang="en-US" altLang="en-US" sz="3400">
              <a:solidFill>
                <a:schemeClr val="tx2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398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/>
              <a:t>Compounds</a:t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en-US" dirty="0" smtClean="0"/>
              <a:t>Slight differences in combinations of atoms can have large difference in properties</a:t>
            </a:r>
          </a:p>
          <a:p>
            <a:pPr>
              <a:buFont typeface="Wingdings 2" pitchFamily="18" charset="2"/>
              <a:buNone/>
            </a:pPr>
            <a:r>
              <a:rPr lang="en-US" altLang="en-US" dirty="0" smtClean="0"/>
              <a:t>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O- water, </a:t>
            </a:r>
          </a:p>
          <a:p>
            <a:pPr>
              <a:buFont typeface="Wingdings 2" pitchFamily="18" charset="2"/>
              <a:buNone/>
            </a:pPr>
            <a:r>
              <a:rPr lang="en-US" altLang="en-US" dirty="0" smtClean="0"/>
              <a:t>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– hydrogen peroxide</a:t>
            </a:r>
          </a:p>
          <a:p>
            <a:pPr>
              <a:buFont typeface="Wingdings 2" pitchFamily="18" charset="2"/>
              <a:buNone/>
            </a:pPr>
            <a:r>
              <a:rPr lang="en-US" altLang="en-US" dirty="0" smtClean="0"/>
              <a:t>C</a:t>
            </a:r>
            <a:r>
              <a:rPr lang="en-US" altLang="en-US" baseline="-25000" dirty="0" smtClean="0"/>
              <a:t>2 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6</a:t>
            </a:r>
            <a:r>
              <a:rPr lang="en-US" altLang="en-US" dirty="0" smtClean="0"/>
              <a:t>O – ethanol, drinkable</a:t>
            </a:r>
          </a:p>
          <a:p>
            <a:pPr>
              <a:buFont typeface="Wingdings 2" pitchFamily="18" charset="2"/>
              <a:buNone/>
            </a:pPr>
            <a:r>
              <a:rPr lang="en-US" altLang="en-US" dirty="0" smtClean="0"/>
              <a:t>C</a:t>
            </a:r>
            <a:r>
              <a:rPr lang="en-US" altLang="en-US" baseline="-25000" dirty="0" smtClean="0"/>
              <a:t>2 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6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2 </a:t>
            </a:r>
            <a:r>
              <a:rPr lang="en-US" altLang="en-US" dirty="0" smtClean="0"/>
              <a:t>– ethylene glycol, poisonous</a:t>
            </a:r>
          </a:p>
        </p:txBody>
      </p:sp>
    </p:spTree>
    <p:extLst>
      <p:ext uri="{BB962C8B-B14F-4D97-AF65-F5344CB8AC3E}">
        <p14:creationId xmlns:p14="http://schemas.microsoft.com/office/powerpoint/2010/main" val="25366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Compounds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96300" cy="5029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Law of Definite Composition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/>
              <a:t>A given compound always contains the same, fixed ratio of elements.</a:t>
            </a:r>
          </a:p>
          <a:p>
            <a:pPr>
              <a:spcBef>
                <a:spcPct val="150000"/>
              </a:spcBef>
            </a:pPr>
            <a:r>
              <a:rPr lang="en-US" altLang="en-US" dirty="0" smtClean="0"/>
              <a:t>Law of Multiple Proportions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/>
              <a:t>Elements can combine in different ratios to form different compounds.</a:t>
            </a:r>
          </a:p>
        </p:txBody>
      </p:sp>
    </p:spTree>
    <p:extLst>
      <p:ext uri="{BB962C8B-B14F-4D97-AF65-F5344CB8AC3E}">
        <p14:creationId xmlns:p14="http://schemas.microsoft.com/office/powerpoint/2010/main" val="41904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518</Words>
  <Application>Microsoft Office PowerPoint</Application>
  <PresentationFormat>On-screen Show (4:3)</PresentationFormat>
  <Paragraphs>172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Microsoft Photo Editor 3.0 Photo</vt:lpstr>
      <vt:lpstr>Classification of Matter</vt:lpstr>
      <vt:lpstr>Define</vt:lpstr>
      <vt:lpstr>B. Pure Substances</vt:lpstr>
      <vt:lpstr>Define </vt:lpstr>
      <vt:lpstr>Define</vt:lpstr>
      <vt:lpstr>B. Pure Substances</vt:lpstr>
      <vt:lpstr>B. Pure Substances</vt:lpstr>
      <vt:lpstr>Compounds </vt:lpstr>
      <vt:lpstr>Compounds</vt:lpstr>
      <vt:lpstr>Pure Substances </vt:lpstr>
      <vt:lpstr>Mixture</vt:lpstr>
      <vt:lpstr>Mixture</vt:lpstr>
      <vt:lpstr>PowerPoint Presentation</vt:lpstr>
      <vt:lpstr>PowerPoint Presentation</vt:lpstr>
      <vt:lpstr>C. Mixtures</vt:lpstr>
      <vt:lpstr>PowerPoint Presentation</vt:lpstr>
      <vt:lpstr>PowerPoint Presentation</vt:lpstr>
      <vt:lpstr>PowerPoint Presentation</vt:lpstr>
      <vt:lpstr>A. Matter Flowchart</vt:lpstr>
      <vt:lpstr>C. Mixtures</vt:lpstr>
      <vt:lpstr>C. Mixtures</vt:lpstr>
      <vt:lpstr>C. Mixtures</vt:lpstr>
      <vt:lpstr>A. Matter Flowchart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Matter</dc:title>
  <dc:creator>Nadine Shehadeh</dc:creator>
  <cp:lastModifiedBy>Nadine Shehadeh</cp:lastModifiedBy>
  <cp:revision>2</cp:revision>
  <dcterms:created xsi:type="dcterms:W3CDTF">2016-08-31T12:29:21Z</dcterms:created>
  <dcterms:modified xsi:type="dcterms:W3CDTF">2016-08-31T12:44:09Z</dcterms:modified>
</cp:coreProperties>
</file>