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19"/>
  </p:notesMasterIdLst>
  <p:handoutMasterIdLst>
    <p:handoutMasterId r:id="rId20"/>
  </p:handoutMasterIdLst>
  <p:sldIdLst>
    <p:sldId id="375" r:id="rId2"/>
    <p:sldId id="376" r:id="rId3"/>
    <p:sldId id="377" r:id="rId4"/>
    <p:sldId id="378" r:id="rId5"/>
    <p:sldId id="379" r:id="rId6"/>
    <p:sldId id="382" r:id="rId7"/>
    <p:sldId id="383" r:id="rId8"/>
    <p:sldId id="384" r:id="rId9"/>
    <p:sldId id="418" r:id="rId10"/>
    <p:sldId id="419" r:id="rId11"/>
    <p:sldId id="405" r:id="rId12"/>
    <p:sldId id="406" r:id="rId13"/>
    <p:sldId id="407" r:id="rId14"/>
    <p:sldId id="408" r:id="rId15"/>
    <p:sldId id="409" r:id="rId16"/>
    <p:sldId id="410" r:id="rId17"/>
    <p:sldId id="417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35" autoAdjust="0"/>
    <p:restoredTop sz="94587" autoAdjust="0"/>
  </p:normalViewPr>
  <p:slideViewPr>
    <p:cSldViewPr>
      <p:cViewPr varScale="1">
        <p:scale>
          <a:sx n="84" d="100"/>
          <a:sy n="84" d="100"/>
        </p:scale>
        <p:origin x="-1122" y="-84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62BFD90-B3D1-4CE2-B774-BAB870191CA2}" type="datetimeFigureOut">
              <a:rPr lang="en-US"/>
              <a:pPr>
                <a:defRPr/>
              </a:pPr>
              <a:t>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6B1C303-281C-4DC5-AF99-59BEF1164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392B8CE-C957-4A9F-9C08-AEDB83CD875C}" type="datetimeFigureOut">
              <a:rPr lang="en-US"/>
              <a:pPr>
                <a:defRPr/>
              </a:pPr>
              <a:t>2/3/2014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EEFEF9B-587D-4B4B-A5F6-047B50F6BE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210F317-4EBB-4AEB-9017-4E3513969498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E1CCAF4-FA0A-4A08-8ACF-023456D16747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9F0FA6D-F2D9-45CA-AE2C-63E276E52798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B80992F-8836-42B7-9F7A-DBA8BF63FDD1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4506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506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ABEE3-FC9E-4CE5-893D-0B52A16E8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5D570-7ADC-402C-984C-EE39D10297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9F02E-ADE9-423B-84A8-AB242ED35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6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5381C-A6ED-4D0B-8947-7C5911B239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00B80-B489-427E-824A-ED6779D82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43F67-D6C9-4652-837E-7D75442A0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F20FF-4357-4F83-A72A-FE372CB9ED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200A9-026A-45AD-ABA3-8557C4193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D9D1D-3D85-4656-9719-1A636A3B9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83913-C4BA-495D-BDC6-EBCA3F4C9D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FFAA1-0617-4CAE-AF80-52F2EEEF23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AFB44-7CB0-41F9-A313-97003576F3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80C60-29DA-4804-B1BB-938321A876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5F908-330A-460D-A225-54728EF270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44035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4036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4037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4038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4039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404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4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4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544339D2-37BC-4D28-8D85-7D411D4BED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4010" r:id="rId12"/>
    <p:sldLayoutId id="2147484011" r:id="rId13"/>
    <p:sldLayoutId id="2147484012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36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36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36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36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u="sng">
                <a:latin typeface="Calibri" pitchFamily="34" charset="0"/>
              </a:rPr>
              <a:t>How do our bodies take food and make it into energy?</a:t>
            </a:r>
          </a:p>
        </p:txBody>
      </p:sp>
      <p:pic>
        <p:nvPicPr>
          <p:cNvPr id="307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76400"/>
            <a:ext cx="3505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676400"/>
            <a:ext cx="3352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4038600" y="3886200"/>
            <a:ext cx="1295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381000"/>
            <a:ext cx="8429625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76600" y="10668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Oxygen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486400" y="1143000"/>
            <a:ext cx="2590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Anaerobic (Fermentation)</a:t>
            </a:r>
          </a:p>
          <a:p>
            <a:r>
              <a:rPr lang="en-US">
                <a:latin typeface="Calibri" pitchFamily="34" charset="0"/>
              </a:rPr>
              <a:t>               0 ATP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9600" y="24384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1 glucose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3400" y="35052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2 pyruvic acid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9600" y="381000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3C molecule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62000" y="42672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   2 ATP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362200" y="40386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Oxygen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733800" y="434340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2 ATP + CO</a:t>
            </a:r>
            <a:r>
              <a:rPr lang="en-US" baseline="-25000">
                <a:latin typeface="Calibri" pitchFamily="34" charset="0"/>
              </a:rPr>
              <a:t>2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477000" y="41148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Oxygen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553200" y="4572000"/>
            <a:ext cx="175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32-34 ATP + H</a:t>
            </a:r>
            <a:r>
              <a:rPr lang="en-US" baseline="-25000">
                <a:latin typeface="Calibri" pitchFamily="34" charset="0"/>
              </a:rPr>
              <a:t>2</a:t>
            </a:r>
            <a:r>
              <a:rPr lang="en-US">
                <a:latin typeface="Calibri" pitchFamily="34" charset="0"/>
              </a:rPr>
              <a:t>O 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200400" y="2362200"/>
            <a:ext cx="1066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Aerobic</a:t>
            </a:r>
          </a:p>
          <a:p>
            <a:r>
              <a:rPr lang="en-US">
                <a:latin typeface="Calibri" pitchFamily="34" charset="0"/>
              </a:rPr>
              <a:t>36 - 38 ATP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/>
          <p:cNvSpPr txBox="1">
            <a:spLocks noChangeArrowheads="1"/>
          </p:cNvSpPr>
          <p:nvPr/>
        </p:nvSpPr>
        <p:spPr bwMode="auto">
          <a:xfrm>
            <a:off x="0" y="30480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latin typeface="Calibri" pitchFamily="34" charset="0"/>
              </a:rPr>
              <a:t>2 types of </a:t>
            </a:r>
            <a:r>
              <a:rPr lang="en-US" sz="4000" b="1">
                <a:latin typeface="Calibri" pitchFamily="34" charset="0"/>
              </a:rPr>
              <a:t>Anaerobic Respiration </a:t>
            </a:r>
          </a:p>
        </p:txBody>
      </p:sp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0" y="1981200"/>
            <a:ext cx="91440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buFontTx/>
              <a:buAutoNum type="arabicPeriod"/>
            </a:pPr>
            <a:r>
              <a:rPr lang="en-US" sz="3200" u="sng">
                <a:latin typeface="Calibri" pitchFamily="34" charset="0"/>
              </a:rPr>
              <a:t>Lactic Acid Fermentation</a:t>
            </a:r>
          </a:p>
          <a:p>
            <a:pPr marL="342900" indent="-342900" algn="ctr">
              <a:buFontTx/>
              <a:buAutoNum type="arabicPeriod"/>
            </a:pPr>
            <a:endParaRPr lang="en-US" sz="3200" u="sng">
              <a:latin typeface="Calibri" pitchFamily="34" charset="0"/>
            </a:endParaRPr>
          </a:p>
          <a:p>
            <a:pPr marL="342900" indent="-342900" algn="ctr">
              <a:buFontTx/>
              <a:buAutoNum type="arabicPeriod"/>
            </a:pPr>
            <a:endParaRPr lang="en-US" sz="3200" u="sng">
              <a:latin typeface="Calibri" pitchFamily="34" charset="0"/>
            </a:endParaRPr>
          </a:p>
          <a:p>
            <a:pPr marL="342900" indent="-342900" algn="ctr">
              <a:buFontTx/>
              <a:buAutoNum type="arabicPeriod"/>
            </a:pPr>
            <a:endParaRPr lang="en-US" sz="3200" u="sng">
              <a:latin typeface="Calibri" pitchFamily="34" charset="0"/>
            </a:endParaRPr>
          </a:p>
          <a:p>
            <a:pPr marL="342900" indent="-342900" algn="ctr">
              <a:buFontTx/>
              <a:buAutoNum type="arabicPeriod"/>
            </a:pPr>
            <a:endParaRPr lang="en-US" sz="3200" u="sng">
              <a:latin typeface="Calibri" pitchFamily="34" charset="0"/>
            </a:endParaRPr>
          </a:p>
          <a:p>
            <a:pPr marL="342900" indent="-342900" algn="ctr">
              <a:buFontTx/>
              <a:buAutoNum type="arabicPeriod"/>
            </a:pPr>
            <a:r>
              <a:rPr lang="en-US" sz="3200" u="sng">
                <a:latin typeface="Calibri" pitchFamily="34" charset="0"/>
              </a:rPr>
              <a:t>Alcoholic Fermentation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0" y="22860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u="sng">
                <a:latin typeface="Calibri" pitchFamily="34" charset="0"/>
              </a:rPr>
              <a:t>Lactic Acid Fermentation</a:t>
            </a: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0" y="129540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u="sng">
                <a:latin typeface="Calibri" pitchFamily="34" charset="0"/>
              </a:rPr>
              <a:t>Occurs in ANIMAL cells when oxygen is ABSENT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105400" y="2895600"/>
            <a:ext cx="34290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i="1">
                <a:latin typeface="Calibri" pitchFamily="34" charset="0"/>
              </a:rPr>
              <a:t>Occurs during rapid periods of exercise when the body cannot supply enough oxygen to the tissues/muscles</a:t>
            </a:r>
          </a:p>
        </p:txBody>
      </p:sp>
      <p:pic>
        <p:nvPicPr>
          <p:cNvPr id="13317" name="Picture 2" descr="http://www.csgoldrush.com/sitebuildercontent/sitebuilderpictures/pushu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0"/>
            <a:ext cx="411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228600" y="304800"/>
            <a:ext cx="8534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i="1">
                <a:latin typeface="Calibri" pitchFamily="34" charset="0"/>
              </a:rPr>
              <a:t>Why do our muscles burn after we workout?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143000"/>
            <a:ext cx="396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14400" y="5486400"/>
            <a:ext cx="7696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u="sng">
                <a:latin typeface="Calibri" pitchFamily="34" charset="0"/>
              </a:rPr>
              <a:t>Lactic acid fermentation </a:t>
            </a:r>
            <a:r>
              <a:rPr lang="en-US" sz="3600">
                <a:latin typeface="Calibri" pitchFamily="34" charset="0"/>
              </a:rPr>
              <a:t>taking place in our muscles!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0" y="30480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u="sng">
                <a:latin typeface="Calibri" pitchFamily="34" charset="0"/>
              </a:rPr>
              <a:t>Alcoholic Fermentation </a:t>
            </a: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838200" y="1371600"/>
            <a:ext cx="7696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u="sng">
                <a:latin typeface="Calibri" pitchFamily="34" charset="0"/>
              </a:rPr>
              <a:t>Occurs is PLANT cells and YEAST in the ABSENCE of oxygen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895600"/>
            <a:ext cx="5562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0" y="22860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i="1">
                <a:latin typeface="Calibri" pitchFamily="34" charset="0"/>
              </a:rPr>
              <a:t>How does yeast make bread rise? </a:t>
            </a:r>
          </a:p>
        </p:txBody>
      </p:sp>
      <p:pic>
        <p:nvPicPr>
          <p:cNvPr id="16387" name="Picture 2" descr="http://localcrank.files.wordpress.com/2009/07/ist2_4414731-sliced-bre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38798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8050" y="1295400"/>
            <a:ext cx="40767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304800" y="5410200"/>
            <a:ext cx="8839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One of the products of alcoholic fermentation is carbon dioxide. </a:t>
            </a:r>
          </a:p>
          <a:p>
            <a:r>
              <a:rPr lang="en-US" sz="2400">
                <a:latin typeface="Calibri" pitchFamily="34" charset="0"/>
              </a:rPr>
              <a:t>The carbon dioxide makes the little air pockets in bread and makes it rise.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5"/>
          <p:cNvSpPr txBox="1">
            <a:spLocks noChangeArrowheads="1"/>
          </p:cNvSpPr>
          <p:nvPr/>
        </p:nvSpPr>
        <p:spPr bwMode="auto">
          <a:xfrm>
            <a:off x="0" y="106680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2" algn="ctr"/>
            <a:r>
              <a:rPr lang="en-US" sz="4000">
                <a:latin typeface="Calibri" pitchFamily="34" charset="0"/>
              </a:rPr>
              <a:t>O</a:t>
            </a:r>
            <a:r>
              <a:rPr lang="en-US" sz="4000" baseline="-25000">
                <a:latin typeface="Calibri" pitchFamily="34" charset="0"/>
              </a:rPr>
              <a:t>2</a:t>
            </a:r>
            <a:r>
              <a:rPr lang="en-US" sz="4000">
                <a:latin typeface="Calibri" pitchFamily="34" charset="0"/>
              </a:rPr>
              <a:t> + C</a:t>
            </a:r>
            <a:r>
              <a:rPr lang="en-US" sz="4000" baseline="-25000">
                <a:latin typeface="Calibri" pitchFamily="34" charset="0"/>
              </a:rPr>
              <a:t>6</a:t>
            </a:r>
            <a:r>
              <a:rPr lang="en-US" sz="4000">
                <a:latin typeface="Calibri" pitchFamily="34" charset="0"/>
              </a:rPr>
              <a:t>H</a:t>
            </a:r>
            <a:r>
              <a:rPr lang="en-US" sz="4000" baseline="-25000">
                <a:latin typeface="Calibri" pitchFamily="34" charset="0"/>
              </a:rPr>
              <a:t>12</a:t>
            </a:r>
            <a:r>
              <a:rPr lang="en-US" sz="4000">
                <a:latin typeface="Calibri" pitchFamily="34" charset="0"/>
              </a:rPr>
              <a:t>O</a:t>
            </a:r>
            <a:r>
              <a:rPr lang="en-US" sz="4000" baseline="-25000">
                <a:latin typeface="Calibri" pitchFamily="34" charset="0"/>
              </a:rPr>
              <a:t>6</a:t>
            </a:r>
            <a:r>
              <a:rPr lang="en-US" sz="4000">
                <a:latin typeface="Calibri" pitchFamily="34" charset="0"/>
              </a:rPr>
              <a:t> </a:t>
            </a:r>
            <a:r>
              <a:rPr lang="en-US" sz="4000">
                <a:latin typeface="Calibri" pitchFamily="34" charset="0"/>
                <a:sym typeface="Wingdings" pitchFamily="36" charset="2"/>
              </a:rPr>
              <a:t></a:t>
            </a:r>
            <a:r>
              <a:rPr lang="en-US" sz="4000">
                <a:latin typeface="Calibri" pitchFamily="34" charset="0"/>
              </a:rPr>
              <a:t> CO</a:t>
            </a:r>
            <a:r>
              <a:rPr lang="en-US" sz="4000" baseline="-25000">
                <a:latin typeface="Calibri" pitchFamily="34" charset="0"/>
              </a:rPr>
              <a:t>2</a:t>
            </a:r>
            <a:r>
              <a:rPr lang="en-US" sz="4000">
                <a:latin typeface="Calibri" pitchFamily="34" charset="0"/>
              </a:rPr>
              <a:t> + H</a:t>
            </a:r>
            <a:r>
              <a:rPr lang="en-US" sz="4000" baseline="-25000">
                <a:latin typeface="Calibri" pitchFamily="34" charset="0"/>
              </a:rPr>
              <a:t>2</a:t>
            </a:r>
            <a:r>
              <a:rPr lang="en-US" sz="4000">
                <a:latin typeface="Calibri" pitchFamily="34" charset="0"/>
              </a:rPr>
              <a:t>O + Energy (ATP)</a:t>
            </a:r>
          </a:p>
        </p:txBody>
      </p:sp>
      <p:sp>
        <p:nvSpPr>
          <p:cNvPr id="17411" name="TextBox 6"/>
          <p:cNvSpPr txBox="1">
            <a:spLocks noChangeArrowheads="1"/>
          </p:cNvSpPr>
          <p:nvPr/>
        </p:nvSpPr>
        <p:spPr bwMode="auto">
          <a:xfrm>
            <a:off x="0" y="22860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u="sng">
                <a:latin typeface="Calibri" pitchFamily="34" charset="0"/>
              </a:rPr>
              <a:t>Anaerobic Respiration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2700" y="3886200"/>
            <a:ext cx="9131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i="1">
                <a:latin typeface="Calibri" pitchFamily="34" charset="0"/>
              </a:rPr>
              <a:t>TOTAL PRODUCTS: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572000"/>
            <a:ext cx="9144000" cy="2554545"/>
          </a:xfrm>
          <a:prstGeom prst="rect">
            <a:avLst/>
          </a:prstGeom>
          <a:noFill/>
        </p:spPr>
        <p:txBody>
          <a:bodyPr numCol="3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3200" dirty="0">
                <a:latin typeface="+mn-lt"/>
              </a:rPr>
              <a:t>CO</a:t>
            </a:r>
            <a:r>
              <a:rPr lang="en-US" sz="3200" baseline="-25000" dirty="0">
                <a:latin typeface="+mn-lt"/>
              </a:rPr>
              <a:t>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sz="32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sz="32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sz="32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sz="32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3200" dirty="0">
                <a:latin typeface="+mn-lt"/>
              </a:rPr>
              <a:t>H</a:t>
            </a:r>
            <a:r>
              <a:rPr lang="en-US" sz="3200" baseline="-25000" dirty="0">
                <a:latin typeface="+mn-lt"/>
              </a:rPr>
              <a:t>2</a:t>
            </a:r>
            <a:r>
              <a:rPr lang="en-US" sz="3200" dirty="0">
                <a:latin typeface="+mn-lt"/>
              </a:rPr>
              <a:t>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sz="32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sz="32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sz="32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3200" dirty="0">
                <a:latin typeface="+mn-lt"/>
              </a:rPr>
              <a:t>ATP</a:t>
            </a:r>
          </a:p>
        </p:txBody>
      </p:sp>
      <p:pic>
        <p:nvPicPr>
          <p:cNvPr id="870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0"/>
            <a:ext cx="2019300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5105400"/>
            <a:ext cx="2032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5181600"/>
            <a:ext cx="2211388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81000" y="2133600"/>
            <a:ext cx="8458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Even though anaerobic respiration is completed in a different way, the products are the same as in aerobic respiration!!!!!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7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7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7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7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reeform 20"/>
          <p:cNvSpPr>
            <a:spLocks/>
          </p:cNvSpPr>
          <p:nvPr/>
        </p:nvSpPr>
        <p:spPr bwMode="auto">
          <a:xfrm>
            <a:off x="3962400" y="76200"/>
            <a:ext cx="393700" cy="6781800"/>
          </a:xfrm>
          <a:custGeom>
            <a:avLst/>
            <a:gdLst>
              <a:gd name="T0" fmla="*/ 2147483647 w 248"/>
              <a:gd name="T1" fmla="*/ 0 h 4272"/>
              <a:gd name="T2" fmla="*/ 2147483647 w 248"/>
              <a:gd name="T3" fmla="*/ 2147483647 h 4272"/>
              <a:gd name="T4" fmla="*/ 2147483647 w 248"/>
              <a:gd name="T5" fmla="*/ 2147483647 h 4272"/>
              <a:gd name="T6" fmla="*/ 2147483647 w 248"/>
              <a:gd name="T7" fmla="*/ 2147483647 h 4272"/>
              <a:gd name="T8" fmla="*/ 2147483647 w 248"/>
              <a:gd name="T9" fmla="*/ 2147483647 h 4272"/>
              <a:gd name="T10" fmla="*/ 2147483647 w 248"/>
              <a:gd name="T11" fmla="*/ 2147483647 h 4272"/>
              <a:gd name="T12" fmla="*/ 2147483647 w 248"/>
              <a:gd name="T13" fmla="*/ 2147483647 h 42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8"/>
              <a:gd name="T22" fmla="*/ 0 h 4272"/>
              <a:gd name="T23" fmla="*/ 248 w 248"/>
              <a:gd name="T24" fmla="*/ 4272 h 42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8" h="4272">
                <a:moveTo>
                  <a:pt x="152" y="0"/>
                </a:moveTo>
                <a:cubicBezTo>
                  <a:pt x="76" y="272"/>
                  <a:pt x="0" y="544"/>
                  <a:pt x="8" y="768"/>
                </a:cubicBezTo>
                <a:cubicBezTo>
                  <a:pt x="16" y="992"/>
                  <a:pt x="192" y="1112"/>
                  <a:pt x="200" y="1344"/>
                </a:cubicBezTo>
                <a:cubicBezTo>
                  <a:pt x="208" y="1576"/>
                  <a:pt x="48" y="1912"/>
                  <a:pt x="56" y="2160"/>
                </a:cubicBezTo>
                <a:cubicBezTo>
                  <a:pt x="64" y="2408"/>
                  <a:pt x="248" y="2600"/>
                  <a:pt x="248" y="2832"/>
                </a:cubicBezTo>
                <a:cubicBezTo>
                  <a:pt x="248" y="3064"/>
                  <a:pt x="56" y="3312"/>
                  <a:pt x="56" y="3552"/>
                </a:cubicBezTo>
                <a:cubicBezTo>
                  <a:pt x="56" y="3792"/>
                  <a:pt x="152" y="4032"/>
                  <a:pt x="248" y="42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51238" name="Group 38"/>
          <p:cNvGraphicFramePr>
            <a:graphicFrameLocks noGrp="1"/>
          </p:cNvGraphicFramePr>
          <p:nvPr>
            <p:ph/>
          </p:nvPr>
        </p:nvGraphicFramePr>
        <p:xfrm>
          <a:off x="0" y="3886200"/>
          <a:ext cx="3962400" cy="2081262"/>
        </p:xfrm>
        <a:graphic>
          <a:graphicData uri="http://schemas.openxmlformats.org/drawingml/2006/table">
            <a:tbl>
              <a:tblPr/>
              <a:tblGrid>
                <a:gridCol w="1981200"/>
                <a:gridCol w="1981200"/>
              </a:tblGrid>
              <a:tr h="4380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Aerobic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Anaerobic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82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Oxygen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 oxygen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26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Makes 36 ATP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Makes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 ATP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57" name="Text Box 39"/>
          <p:cNvSpPr txBox="1">
            <a:spLocks noChangeArrowheads="1"/>
          </p:cNvSpPr>
          <p:nvPr/>
        </p:nvSpPr>
        <p:spPr bwMode="auto">
          <a:xfrm>
            <a:off x="4572000" y="304800"/>
            <a:ext cx="4038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Calibri" pitchFamily="34" charset="0"/>
              </a:rPr>
              <a:t>Fermentation:</a:t>
            </a:r>
            <a:br>
              <a:rPr lang="en-US" b="1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 releases energy from food allowing Glycolysis to continue producing ATP in the absence of oxygen. </a:t>
            </a:r>
            <a:endParaRPr lang="en-US" b="1">
              <a:latin typeface="Calibri" pitchFamily="34" charset="0"/>
            </a:endParaRPr>
          </a:p>
        </p:txBody>
      </p:sp>
      <p:sp>
        <p:nvSpPr>
          <p:cNvPr id="18450" name="Freeform 40"/>
          <p:cNvSpPr>
            <a:spLocks/>
          </p:cNvSpPr>
          <p:nvPr/>
        </p:nvSpPr>
        <p:spPr bwMode="auto">
          <a:xfrm>
            <a:off x="4114800" y="1447800"/>
            <a:ext cx="5029200" cy="393700"/>
          </a:xfrm>
          <a:custGeom>
            <a:avLst/>
            <a:gdLst>
              <a:gd name="T0" fmla="*/ 0 w 3168"/>
              <a:gd name="T1" fmla="*/ 2147483647 h 248"/>
              <a:gd name="T2" fmla="*/ 2147483647 w 3168"/>
              <a:gd name="T3" fmla="*/ 0 h 248"/>
              <a:gd name="T4" fmla="*/ 2147483647 w 3168"/>
              <a:gd name="T5" fmla="*/ 2147483647 h 248"/>
              <a:gd name="T6" fmla="*/ 2147483647 w 3168"/>
              <a:gd name="T7" fmla="*/ 2147483647 h 248"/>
              <a:gd name="T8" fmla="*/ 2147483647 w 3168"/>
              <a:gd name="T9" fmla="*/ 2147483647 h 248"/>
              <a:gd name="T10" fmla="*/ 2147483647 w 3168"/>
              <a:gd name="T11" fmla="*/ 2147483647 h 248"/>
              <a:gd name="T12" fmla="*/ 2147483647 w 3168"/>
              <a:gd name="T13" fmla="*/ 2147483647 h 248"/>
              <a:gd name="T14" fmla="*/ 2147483647 w 3168"/>
              <a:gd name="T15" fmla="*/ 2147483647 h 248"/>
              <a:gd name="T16" fmla="*/ 2147483647 w 3168"/>
              <a:gd name="T17" fmla="*/ 2147483647 h 2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68"/>
              <a:gd name="T28" fmla="*/ 0 h 248"/>
              <a:gd name="T29" fmla="*/ 3168 w 3168"/>
              <a:gd name="T30" fmla="*/ 248 h 2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68" h="248">
                <a:moveTo>
                  <a:pt x="0" y="144"/>
                </a:moveTo>
                <a:cubicBezTo>
                  <a:pt x="120" y="72"/>
                  <a:pt x="240" y="0"/>
                  <a:pt x="384" y="0"/>
                </a:cubicBezTo>
                <a:cubicBezTo>
                  <a:pt x="528" y="0"/>
                  <a:pt x="720" y="136"/>
                  <a:pt x="864" y="144"/>
                </a:cubicBezTo>
                <a:cubicBezTo>
                  <a:pt x="1008" y="152"/>
                  <a:pt x="1120" y="40"/>
                  <a:pt x="1248" y="48"/>
                </a:cubicBezTo>
                <a:cubicBezTo>
                  <a:pt x="1376" y="56"/>
                  <a:pt x="1504" y="192"/>
                  <a:pt x="1632" y="192"/>
                </a:cubicBezTo>
                <a:cubicBezTo>
                  <a:pt x="1760" y="192"/>
                  <a:pt x="1872" y="40"/>
                  <a:pt x="2016" y="48"/>
                </a:cubicBezTo>
                <a:cubicBezTo>
                  <a:pt x="2160" y="56"/>
                  <a:pt x="2360" y="232"/>
                  <a:pt x="2496" y="240"/>
                </a:cubicBezTo>
                <a:cubicBezTo>
                  <a:pt x="2632" y="248"/>
                  <a:pt x="2720" y="104"/>
                  <a:pt x="2832" y="96"/>
                </a:cubicBezTo>
                <a:cubicBezTo>
                  <a:pt x="2944" y="88"/>
                  <a:pt x="3056" y="140"/>
                  <a:pt x="3168" y="1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59" name="Text Box 41"/>
          <p:cNvSpPr txBox="1">
            <a:spLocks noChangeArrowheads="1"/>
          </p:cNvSpPr>
          <p:nvPr/>
        </p:nvSpPr>
        <p:spPr bwMode="auto">
          <a:xfrm>
            <a:off x="4343400" y="1828800"/>
            <a:ext cx="4267200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Calibri" pitchFamily="34" charset="0"/>
              </a:rPr>
              <a:t>Lactic Acid Fermentation:</a:t>
            </a:r>
            <a:br>
              <a:rPr lang="en-US" b="1">
                <a:latin typeface="Calibri" pitchFamily="34" charset="0"/>
              </a:rPr>
            </a:br>
            <a:r>
              <a:rPr lang="en-US">
                <a:latin typeface="Calibri" pitchFamily="34" charset="0"/>
                <a:sym typeface="Wingdings" pitchFamily="36" charset="2"/>
              </a:rPr>
              <a:t>  </a:t>
            </a:r>
            <a:r>
              <a:rPr lang="en-US">
                <a:latin typeface="Calibri" pitchFamily="34" charset="0"/>
              </a:rPr>
              <a:t>occurs during rapid exercise when the body cannot supply enough oxygen to the tissue/muscles.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Calibri" pitchFamily="34" charset="0"/>
              </a:rPr>
              <a:t>Produces:  sourness/pain in muscles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Calibri" pitchFamily="34" charset="0"/>
              </a:rPr>
              <a:t>Makes:  yogurt, cheese, pickles</a:t>
            </a:r>
          </a:p>
          <a:p>
            <a:pPr>
              <a:spcBef>
                <a:spcPct val="50000"/>
              </a:spcBef>
            </a:pPr>
            <a:endParaRPr lang="en-US">
              <a:latin typeface="Calibri" pitchFamily="34" charset="0"/>
            </a:endParaRPr>
          </a:p>
        </p:txBody>
      </p:sp>
      <p:sp>
        <p:nvSpPr>
          <p:cNvPr id="18452" name="Freeform 42"/>
          <p:cNvSpPr>
            <a:spLocks/>
          </p:cNvSpPr>
          <p:nvPr/>
        </p:nvSpPr>
        <p:spPr bwMode="auto">
          <a:xfrm>
            <a:off x="4343400" y="4114800"/>
            <a:ext cx="4800600" cy="393700"/>
          </a:xfrm>
          <a:custGeom>
            <a:avLst/>
            <a:gdLst>
              <a:gd name="T0" fmla="*/ 0 w 3168"/>
              <a:gd name="T1" fmla="*/ 2147483647 h 248"/>
              <a:gd name="T2" fmla="*/ 2147483647 w 3168"/>
              <a:gd name="T3" fmla="*/ 0 h 248"/>
              <a:gd name="T4" fmla="*/ 2147483647 w 3168"/>
              <a:gd name="T5" fmla="*/ 2147483647 h 248"/>
              <a:gd name="T6" fmla="*/ 2147483647 w 3168"/>
              <a:gd name="T7" fmla="*/ 2147483647 h 248"/>
              <a:gd name="T8" fmla="*/ 2147483647 w 3168"/>
              <a:gd name="T9" fmla="*/ 2147483647 h 248"/>
              <a:gd name="T10" fmla="*/ 2147483647 w 3168"/>
              <a:gd name="T11" fmla="*/ 2147483647 h 248"/>
              <a:gd name="T12" fmla="*/ 2147483647 w 3168"/>
              <a:gd name="T13" fmla="*/ 2147483647 h 248"/>
              <a:gd name="T14" fmla="*/ 2147483647 w 3168"/>
              <a:gd name="T15" fmla="*/ 2147483647 h 248"/>
              <a:gd name="T16" fmla="*/ 2147483647 w 3168"/>
              <a:gd name="T17" fmla="*/ 2147483647 h 2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68"/>
              <a:gd name="T28" fmla="*/ 0 h 248"/>
              <a:gd name="T29" fmla="*/ 3168 w 3168"/>
              <a:gd name="T30" fmla="*/ 248 h 2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68" h="248">
                <a:moveTo>
                  <a:pt x="0" y="144"/>
                </a:moveTo>
                <a:cubicBezTo>
                  <a:pt x="120" y="72"/>
                  <a:pt x="240" y="0"/>
                  <a:pt x="384" y="0"/>
                </a:cubicBezTo>
                <a:cubicBezTo>
                  <a:pt x="528" y="0"/>
                  <a:pt x="720" y="136"/>
                  <a:pt x="864" y="144"/>
                </a:cubicBezTo>
                <a:cubicBezTo>
                  <a:pt x="1008" y="152"/>
                  <a:pt x="1120" y="40"/>
                  <a:pt x="1248" y="48"/>
                </a:cubicBezTo>
                <a:cubicBezTo>
                  <a:pt x="1376" y="56"/>
                  <a:pt x="1504" y="192"/>
                  <a:pt x="1632" y="192"/>
                </a:cubicBezTo>
                <a:cubicBezTo>
                  <a:pt x="1760" y="192"/>
                  <a:pt x="1872" y="40"/>
                  <a:pt x="2016" y="48"/>
                </a:cubicBezTo>
                <a:cubicBezTo>
                  <a:pt x="2160" y="56"/>
                  <a:pt x="2360" y="232"/>
                  <a:pt x="2496" y="240"/>
                </a:cubicBezTo>
                <a:cubicBezTo>
                  <a:pt x="2632" y="248"/>
                  <a:pt x="2720" y="104"/>
                  <a:pt x="2832" y="96"/>
                </a:cubicBezTo>
                <a:cubicBezTo>
                  <a:pt x="2944" y="88"/>
                  <a:pt x="3056" y="140"/>
                  <a:pt x="3168" y="1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61" name="Text Box 43"/>
          <p:cNvSpPr txBox="1">
            <a:spLocks noChangeArrowheads="1"/>
          </p:cNvSpPr>
          <p:nvPr/>
        </p:nvSpPr>
        <p:spPr bwMode="auto">
          <a:xfrm>
            <a:off x="4419600" y="4495800"/>
            <a:ext cx="426720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Calibri" pitchFamily="34" charset="0"/>
              </a:rPr>
              <a:t>Alcoholic Fermentation:</a:t>
            </a:r>
          </a:p>
          <a:p>
            <a:pPr>
              <a:spcBef>
                <a:spcPct val="50000"/>
              </a:spcBef>
              <a:buFont typeface="Wingdings" pitchFamily="36" charset="2"/>
              <a:buChar char="è"/>
            </a:pPr>
            <a:r>
              <a:rPr lang="en-US">
                <a:latin typeface="Calibri" pitchFamily="34" charset="0"/>
                <a:sym typeface="Wingdings" pitchFamily="36" charset="2"/>
              </a:rPr>
              <a:t>Occurs in yeast and other micro-organisms, it produces alcohol and carbon dioxide.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Calibri" pitchFamily="34" charset="0"/>
                <a:sym typeface="Wingdings" pitchFamily="36" charset="2"/>
              </a:rPr>
              <a:t>Produces:  Alcohol and CO</a:t>
            </a:r>
            <a:r>
              <a:rPr lang="en-US" b="1" baseline="-25000">
                <a:latin typeface="Calibri" pitchFamily="34" charset="0"/>
                <a:sym typeface="Wingdings" pitchFamily="36" charset="2"/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Calibri" pitchFamily="34" charset="0"/>
                <a:sym typeface="Wingdings" pitchFamily="36" charset="2"/>
              </a:rPr>
              <a:t>Makes:  Beer, Wine, Bread</a:t>
            </a:r>
            <a:endParaRPr lang="en-US" b="1">
              <a:latin typeface="Calibri" pitchFamily="34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0" y="0"/>
            <a:ext cx="35814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Glycolysis:</a:t>
            </a:r>
          </a:p>
          <a:p>
            <a:r>
              <a:rPr lang="en-US">
                <a:latin typeface="Calibri" pitchFamily="34" charset="0"/>
              </a:rPr>
              <a:t>Process in which one molecule of glucose is broken in half, it is the first stage of  cellular respiration.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 b="1">
                <a:latin typeface="Calibri" pitchFamily="34" charset="0"/>
              </a:rPr>
              <a:t>Aerobic Process: </a:t>
            </a:r>
          </a:p>
          <a:p>
            <a:r>
              <a:rPr lang="en-US">
                <a:latin typeface="Calibri" pitchFamily="34" charset="0"/>
              </a:rPr>
              <a:t>Occurs after glycolysis in the presence of oxygen</a:t>
            </a:r>
          </a:p>
          <a:p>
            <a:endParaRPr lang="en-US" b="1">
              <a:latin typeface="Calibri" pitchFamily="34" charset="0"/>
            </a:endParaRPr>
          </a:p>
          <a:p>
            <a:r>
              <a:rPr lang="en-US" b="1">
                <a:latin typeface="Calibri" pitchFamily="34" charset="0"/>
              </a:rPr>
              <a:t>Anaerobic Process:</a:t>
            </a:r>
          </a:p>
          <a:p>
            <a:r>
              <a:rPr lang="en-US">
                <a:latin typeface="Calibri" pitchFamily="34" charset="0"/>
              </a:rPr>
              <a:t>Occurs after glycolysis without oxygen</a:t>
            </a: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59" grpId="0"/>
      <p:bldP spid="266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0" y="22860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>
                <a:latin typeface="Calibri" pitchFamily="34" charset="0"/>
              </a:rPr>
              <a:t>Cellular Respiration!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48200" y="2209800"/>
            <a:ext cx="44958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Cellular respiration is a </a:t>
            </a:r>
            <a:r>
              <a:rPr lang="en-US" sz="3200" i="1">
                <a:latin typeface="Calibri" pitchFamily="34" charset="0"/>
              </a:rPr>
              <a:t>chemical process</a:t>
            </a:r>
            <a:r>
              <a:rPr lang="en-US" sz="3200">
                <a:latin typeface="Calibri" pitchFamily="34" charset="0"/>
              </a:rPr>
              <a:t> in which </a:t>
            </a:r>
            <a:r>
              <a:rPr lang="en-US" sz="3200" u="sng">
                <a:latin typeface="Calibri" pitchFamily="34" charset="0"/>
              </a:rPr>
              <a:t>glucose molecules are broken down to release energy (ATP) for cellular functions</a:t>
            </a:r>
            <a:endParaRPr lang="en-US" sz="3200">
              <a:latin typeface="Calibri" pitchFamily="34" charset="0"/>
            </a:endParaRPr>
          </a:p>
        </p:txBody>
      </p:sp>
      <p:pic>
        <p:nvPicPr>
          <p:cNvPr id="839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4343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96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96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Calibri" pitchFamily="34" charset="0"/>
              </a:rPr>
              <a:t>What types of organisms undergo cellular respiration? </a:t>
            </a:r>
          </a:p>
        </p:txBody>
      </p:sp>
      <p:pic>
        <p:nvPicPr>
          <p:cNvPr id="3" name="Picture 14" descr="http://www.kitchenproject.com/history/images/yea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9200"/>
            <a:ext cx="2222500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maona.net/img/misc/ti_plant_in_ya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657600"/>
            <a:ext cx="1752600" cy="23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://www2.tau.ac.il/InternetFiles/news/UserFiles/image/%D7%A6%D7%97/bacteria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1600200"/>
            <a:ext cx="245110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http://www.nrri.umn.edu/WORMS/images/home/wor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4495800"/>
            <a:ext cx="3232150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http://www.cs.rochester.edu/research/vision/people/vision_peopl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1295400"/>
            <a:ext cx="2222500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http://lemonlemonade.files.wordpress.com/2009/02/cat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4038600"/>
            <a:ext cx="2222500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0" y="6211888"/>
            <a:ext cx="914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Calibri" pitchFamily="34" charset="0"/>
              </a:rPr>
              <a:t>Cellular respiration occurs in ALL living cells!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i="1">
                <a:latin typeface="Calibri" pitchFamily="34" charset="0"/>
              </a:rPr>
              <a:t>What happens to the food we eat?</a:t>
            </a:r>
          </a:p>
        </p:txBody>
      </p:sp>
      <p:pic>
        <p:nvPicPr>
          <p:cNvPr id="614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95400"/>
            <a:ext cx="3524250" cy="29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762000"/>
            <a:ext cx="10953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 cstate="print"/>
          <a:srcRect l="18182" b="6493"/>
          <a:stretch>
            <a:fillRect/>
          </a:stretch>
        </p:blipFill>
        <p:spPr bwMode="auto">
          <a:xfrm>
            <a:off x="6934200" y="838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038600" y="2057400"/>
            <a:ext cx="4876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1. We break our food down into small molecules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172200" y="3733800"/>
            <a:ext cx="2971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2. We use the energy stored in the bonds in our food to make ATP</a:t>
            </a:r>
          </a:p>
        </p:txBody>
      </p:sp>
      <p:pic>
        <p:nvPicPr>
          <p:cNvPr id="11" name="Picture 4" descr="coulom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3505200"/>
            <a:ext cx="15367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191000" y="5715000"/>
            <a:ext cx="4724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3. A small amount of the food becomes waste</a:t>
            </a:r>
          </a:p>
        </p:txBody>
      </p:sp>
      <p:pic>
        <p:nvPicPr>
          <p:cNvPr id="13" name="Picture 2" descr="http://jorycaron.com/blog/wp-content/uploads/2009/03/cowpi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33600" y="5410200"/>
            <a:ext cx="17049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>
          <a:xfrm flipV="1">
            <a:off x="3810000" y="1676400"/>
            <a:ext cx="1524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886200" y="3810000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3" idx="0"/>
          </p:cNvCxnSpPr>
          <p:nvPr/>
        </p:nvCxnSpPr>
        <p:spPr>
          <a:xfrm rot="16200000" flipH="1">
            <a:off x="2255044" y="4679156"/>
            <a:ext cx="1143000" cy="319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0" y="228600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i="1">
                <a:latin typeface="Calibri" pitchFamily="34" charset="0"/>
              </a:rPr>
              <a:t>What are some of the things that our body does that requires energy?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28600" y="4876800"/>
            <a:ext cx="3810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u="sng">
                <a:latin typeface="Calibri" pitchFamily="34" charset="0"/>
              </a:rPr>
              <a:t>Physical Activities</a:t>
            </a:r>
          </a:p>
          <a:p>
            <a:pPr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Running</a:t>
            </a:r>
          </a:p>
          <a:p>
            <a:pPr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Playing sports</a:t>
            </a:r>
          </a:p>
          <a:p>
            <a:pPr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Pumping our hearts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419600" y="4876800"/>
            <a:ext cx="4724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u="sng">
                <a:latin typeface="Calibri" pitchFamily="34" charset="0"/>
              </a:rPr>
              <a:t>Cellular Activities</a:t>
            </a:r>
          </a:p>
          <a:p>
            <a:pPr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Sending messages to our brain</a:t>
            </a:r>
          </a:p>
          <a:p>
            <a:pPr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Transporting molecules in and out of our cells</a:t>
            </a:r>
          </a:p>
        </p:txBody>
      </p:sp>
      <p:pic>
        <p:nvPicPr>
          <p:cNvPr id="849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38862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447800"/>
            <a:ext cx="3810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381000" y="304800"/>
            <a:ext cx="83820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Calibri" pitchFamily="34" charset="0"/>
              </a:rPr>
              <a:t>Cellular </a:t>
            </a:r>
            <a:r>
              <a:rPr lang="en-US" sz="4000">
                <a:latin typeface="Calibri" pitchFamily="34" charset="0"/>
              </a:rPr>
              <a:t>respiration</a:t>
            </a:r>
            <a:r>
              <a:rPr lang="en-US" sz="3600">
                <a:latin typeface="Calibri" pitchFamily="34" charset="0"/>
              </a:rPr>
              <a:t> can be divided into </a:t>
            </a:r>
            <a:r>
              <a:rPr lang="en-US" sz="3600" u="sng">
                <a:latin typeface="Calibri" pitchFamily="34" charset="0"/>
              </a:rPr>
              <a:t>2</a:t>
            </a:r>
            <a:r>
              <a:rPr lang="en-US" sz="3600">
                <a:latin typeface="Calibri" pitchFamily="34" charset="0"/>
              </a:rPr>
              <a:t> main parts.</a:t>
            </a:r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2209800" y="2209800"/>
            <a:ext cx="53340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4000">
                <a:latin typeface="Calibri" pitchFamily="34" charset="0"/>
              </a:rPr>
              <a:t>Anaerobic respiration</a:t>
            </a:r>
          </a:p>
          <a:p>
            <a:pPr marL="342900" indent="-342900" algn="ctr">
              <a:buFontTx/>
              <a:buAutoNum type="arabicPeriod"/>
            </a:pPr>
            <a:endParaRPr lang="en-US" sz="4000">
              <a:latin typeface="Calibri" pitchFamily="34" charset="0"/>
            </a:endParaRPr>
          </a:p>
          <a:p>
            <a:pPr marL="342900" indent="-342900" algn="ctr">
              <a:buFontTx/>
              <a:buAutoNum type="arabicPeriod"/>
            </a:pPr>
            <a:endParaRPr lang="en-US" sz="4000">
              <a:latin typeface="Calibri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4000">
                <a:latin typeface="Calibri" pitchFamily="34" charset="0"/>
              </a:rPr>
              <a:t>Aerobic respiration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u="sng">
                <a:latin typeface="Calibri" pitchFamily="34" charset="0"/>
              </a:rPr>
              <a:t>Anaerobic Respiration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9600" y="1219200"/>
            <a:ext cx="2895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i="1">
                <a:latin typeface="Calibri" pitchFamily="34" charset="0"/>
              </a:rPr>
              <a:t>Does NOT need oxygen!</a:t>
            </a:r>
          </a:p>
        </p:txBody>
      </p:sp>
      <p:pic>
        <p:nvPicPr>
          <p:cNvPr id="808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352800"/>
            <a:ext cx="28575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2514600"/>
            <a:ext cx="54514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876800" y="1143000"/>
            <a:ext cx="4038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i="1">
                <a:latin typeface="Calibri" pitchFamily="34" charset="0"/>
              </a:rPr>
              <a:t>Happens in the </a:t>
            </a:r>
            <a:r>
              <a:rPr lang="en-US" sz="3200" i="1" u="sng">
                <a:latin typeface="Calibri" pitchFamily="34" charset="0"/>
              </a:rPr>
              <a:t>cytoplasm</a:t>
            </a:r>
            <a:r>
              <a:rPr lang="en-US" sz="3200" i="1">
                <a:latin typeface="Calibri" pitchFamily="34" charset="0"/>
              </a:rPr>
              <a:t> of a cell</a:t>
            </a:r>
          </a:p>
        </p:txBody>
      </p:sp>
      <p:sp>
        <p:nvSpPr>
          <p:cNvPr id="11" name="Multiply 10"/>
          <p:cNvSpPr/>
          <p:nvPr/>
        </p:nvSpPr>
        <p:spPr>
          <a:xfrm>
            <a:off x="228600" y="2590800"/>
            <a:ext cx="3352800" cy="3810000"/>
          </a:xfrm>
          <a:prstGeom prst="mathMultiply">
            <a:avLst>
              <a:gd name="adj1" fmla="val 887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72400" y="3657600"/>
            <a:ext cx="9144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10800000" flipV="1">
            <a:off x="7467600" y="3962400"/>
            <a:ext cx="3048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u="sng">
                <a:latin typeface="Calibri" pitchFamily="34" charset="0"/>
              </a:rPr>
              <a:t>Aerobic Respiration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7200" y="1295400"/>
            <a:ext cx="2971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i="1">
                <a:latin typeface="Calibri" pitchFamily="34" charset="0"/>
              </a:rPr>
              <a:t>Requires oxygen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48200" y="1066800"/>
            <a:ext cx="4038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i="1">
                <a:latin typeface="Calibri" pitchFamily="34" charset="0"/>
              </a:rPr>
              <a:t>Happens in the </a:t>
            </a:r>
            <a:r>
              <a:rPr lang="en-US" sz="3200" i="1" u="sng">
                <a:latin typeface="Calibri" pitchFamily="34" charset="0"/>
              </a:rPr>
              <a:t>mitochondria</a:t>
            </a:r>
            <a:r>
              <a:rPr lang="en-US" sz="3200" i="1">
                <a:latin typeface="Calibri" pitchFamily="34" charset="0"/>
              </a:rPr>
              <a:t> of a cell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895600"/>
            <a:ext cx="2819400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92525" y="2209800"/>
            <a:ext cx="54514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114800" y="6172200"/>
            <a:ext cx="12192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334000" y="5943600"/>
            <a:ext cx="3048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</p:cNvCxnSpPr>
          <p:nvPr/>
        </p:nvCxnSpPr>
        <p:spPr>
          <a:xfrm flipV="1">
            <a:off x="5334000" y="6019800"/>
            <a:ext cx="1066800" cy="3429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0" y="0"/>
            <a:ext cx="457200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>
                <a:latin typeface="Calibri" pitchFamily="34" charset="0"/>
              </a:rPr>
              <a:t>Cellular Respiration</a:t>
            </a:r>
          </a:p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Where </a:t>
            </a:r>
            <a:r>
              <a:rPr lang="en-US">
                <a:latin typeface="Calibri" pitchFamily="34" charset="0"/>
                <a:sym typeface="Wingdings" pitchFamily="2" charset="2"/>
              </a:rPr>
              <a:t> mitochondria </a:t>
            </a:r>
          </a:p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  <a:sym typeface="Wingdings" pitchFamily="2" charset="2"/>
              </a:rPr>
              <a:t>Job  to make ATP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Calibri" pitchFamily="34" charset="0"/>
              </a:rPr>
              <a:t>Equation:</a:t>
            </a:r>
          </a:p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 </a:t>
            </a:r>
            <a:r>
              <a:rPr lang="en-US">
                <a:latin typeface="Calibri" pitchFamily="34" charset="0"/>
                <a:sym typeface="Wingdings" pitchFamily="2" charset="2"/>
              </a:rPr>
              <a:t>O</a:t>
            </a:r>
            <a:r>
              <a:rPr lang="en-US" sz="1400">
                <a:latin typeface="Calibri" pitchFamily="34" charset="0"/>
                <a:sym typeface="Wingdings" pitchFamily="2" charset="2"/>
              </a:rPr>
              <a:t>2 </a:t>
            </a:r>
            <a:r>
              <a:rPr lang="en-US">
                <a:latin typeface="Calibri" pitchFamily="34" charset="0"/>
                <a:sym typeface="Wingdings" pitchFamily="2" charset="2"/>
              </a:rPr>
              <a:t>+ C</a:t>
            </a:r>
            <a:r>
              <a:rPr lang="en-US" sz="1200">
                <a:latin typeface="Calibri" pitchFamily="34" charset="0"/>
                <a:sym typeface="Wingdings" pitchFamily="2" charset="2"/>
              </a:rPr>
              <a:t>6</a:t>
            </a:r>
            <a:r>
              <a:rPr lang="en-US">
                <a:latin typeface="Calibri" pitchFamily="34" charset="0"/>
                <a:sym typeface="Wingdings" pitchFamily="2" charset="2"/>
              </a:rPr>
              <a:t>H</a:t>
            </a:r>
            <a:r>
              <a:rPr lang="en-US" sz="1400">
                <a:latin typeface="Calibri" pitchFamily="34" charset="0"/>
                <a:sym typeface="Wingdings" pitchFamily="2" charset="2"/>
              </a:rPr>
              <a:t>12</a:t>
            </a:r>
            <a:r>
              <a:rPr lang="en-US">
                <a:latin typeface="Calibri" pitchFamily="34" charset="0"/>
                <a:sym typeface="Wingdings" pitchFamily="2" charset="2"/>
              </a:rPr>
              <a:t>O</a:t>
            </a:r>
            <a:r>
              <a:rPr lang="en-US" sz="1400">
                <a:latin typeface="Calibri" pitchFamily="34" charset="0"/>
                <a:sym typeface="Wingdings" pitchFamily="2" charset="2"/>
              </a:rPr>
              <a:t>6  </a:t>
            </a:r>
            <a:r>
              <a:rPr lang="en-US">
                <a:latin typeface="Calibri" pitchFamily="34" charset="0"/>
              </a:rPr>
              <a:t>CO</a:t>
            </a:r>
            <a:r>
              <a:rPr lang="en-US" sz="1400">
                <a:latin typeface="Calibri" pitchFamily="34" charset="0"/>
              </a:rPr>
              <a:t>2 </a:t>
            </a:r>
            <a:r>
              <a:rPr lang="en-US">
                <a:latin typeface="Calibri" pitchFamily="34" charset="0"/>
              </a:rPr>
              <a:t>+ H</a:t>
            </a:r>
            <a:r>
              <a:rPr lang="en-US" sz="1400">
                <a:latin typeface="Calibri" pitchFamily="34" charset="0"/>
              </a:rPr>
              <a:t>2</a:t>
            </a:r>
            <a:r>
              <a:rPr lang="en-US">
                <a:latin typeface="Calibri" pitchFamily="34" charset="0"/>
              </a:rPr>
              <a:t>O + Energy </a:t>
            </a:r>
            <a:r>
              <a:rPr lang="en-US" sz="1600">
                <a:latin typeface="Calibri" pitchFamily="34" charset="0"/>
              </a:rPr>
              <a:t>(ATP)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Calibri" pitchFamily="34" charset="0"/>
              </a:rPr>
              <a:t>Notice: </a:t>
            </a:r>
            <a:r>
              <a:rPr lang="en-US">
                <a:latin typeface="Calibri" pitchFamily="34" charset="0"/>
              </a:rPr>
              <a:t>Products of Photosynthesis  are reactants in Cellular Respiration</a:t>
            </a:r>
          </a:p>
          <a:p>
            <a:pPr>
              <a:spcBef>
                <a:spcPct val="50000"/>
              </a:spcBef>
            </a:pPr>
            <a:endParaRPr lang="en-US">
              <a:latin typeface="Calibri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572000" y="152400"/>
            <a:ext cx="40386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>
                <a:latin typeface="Calibri" pitchFamily="34" charset="0"/>
              </a:rPr>
              <a:t>Cellular Respiration:</a:t>
            </a:r>
            <a:r>
              <a:rPr lang="en-US">
                <a:latin typeface="Calibri" pitchFamily="34" charset="0"/>
              </a:rPr>
              <a:t>  the process that releases energy by breaking down glucose with the use of oxygen.</a:t>
            </a:r>
          </a:p>
          <a:p>
            <a:endParaRPr lang="en-US" b="1" u="sng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This Process occurs in the mitochondria, the “powerhouse” of the cell.</a:t>
            </a:r>
          </a:p>
          <a:p>
            <a:pPr>
              <a:buFont typeface="Arial" charset="0"/>
              <a:buChar char="•"/>
            </a:pPr>
            <a:endParaRPr lang="en-US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>
                <a:latin typeface="Calibri" pitchFamily="34" charset="0"/>
              </a:rPr>
              <a:t>Coverts glucose into energy the cell can use.</a:t>
            </a:r>
          </a:p>
        </p:txBody>
      </p:sp>
      <p:sp>
        <p:nvSpPr>
          <p:cNvPr id="11268" name="Freeform 20"/>
          <p:cNvSpPr>
            <a:spLocks/>
          </p:cNvSpPr>
          <p:nvPr/>
        </p:nvSpPr>
        <p:spPr bwMode="auto">
          <a:xfrm>
            <a:off x="4114800" y="228600"/>
            <a:ext cx="393700" cy="2743200"/>
          </a:xfrm>
          <a:custGeom>
            <a:avLst/>
            <a:gdLst>
              <a:gd name="T0" fmla="*/ 2147483647 w 248"/>
              <a:gd name="T1" fmla="*/ 0 h 4272"/>
              <a:gd name="T2" fmla="*/ 2147483647 w 248"/>
              <a:gd name="T3" fmla="*/ 2147483647 h 4272"/>
              <a:gd name="T4" fmla="*/ 2147483647 w 248"/>
              <a:gd name="T5" fmla="*/ 2147483647 h 4272"/>
              <a:gd name="T6" fmla="*/ 2147483647 w 248"/>
              <a:gd name="T7" fmla="*/ 2147483647 h 4272"/>
              <a:gd name="T8" fmla="*/ 2147483647 w 248"/>
              <a:gd name="T9" fmla="*/ 2147483647 h 4272"/>
              <a:gd name="T10" fmla="*/ 2147483647 w 248"/>
              <a:gd name="T11" fmla="*/ 2147483647 h 4272"/>
              <a:gd name="T12" fmla="*/ 2147483647 w 248"/>
              <a:gd name="T13" fmla="*/ 2147483647 h 42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8"/>
              <a:gd name="T22" fmla="*/ 0 h 4272"/>
              <a:gd name="T23" fmla="*/ 248 w 248"/>
              <a:gd name="T24" fmla="*/ 4272 h 427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8" h="4272">
                <a:moveTo>
                  <a:pt x="152" y="0"/>
                </a:moveTo>
                <a:cubicBezTo>
                  <a:pt x="76" y="272"/>
                  <a:pt x="0" y="544"/>
                  <a:pt x="8" y="768"/>
                </a:cubicBezTo>
                <a:cubicBezTo>
                  <a:pt x="16" y="992"/>
                  <a:pt x="192" y="1112"/>
                  <a:pt x="200" y="1344"/>
                </a:cubicBezTo>
                <a:cubicBezTo>
                  <a:pt x="208" y="1576"/>
                  <a:pt x="48" y="1912"/>
                  <a:pt x="56" y="2160"/>
                </a:cubicBezTo>
                <a:cubicBezTo>
                  <a:pt x="64" y="2408"/>
                  <a:pt x="248" y="2600"/>
                  <a:pt x="248" y="2832"/>
                </a:cubicBezTo>
                <a:cubicBezTo>
                  <a:pt x="248" y="3064"/>
                  <a:pt x="56" y="3312"/>
                  <a:pt x="56" y="3552"/>
                </a:cubicBezTo>
                <a:cubicBezTo>
                  <a:pt x="56" y="3792"/>
                  <a:pt x="152" y="4032"/>
                  <a:pt x="248" y="427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09600" y="2895600"/>
            <a:ext cx="9144000" cy="60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u="sng">
                <a:latin typeface="Calibri" pitchFamily="34" charset="0"/>
              </a:rPr>
              <a:t>Energy Yield Summary</a:t>
            </a:r>
          </a:p>
          <a:p>
            <a:pPr algn="ctr"/>
            <a:endParaRPr lang="en-US" sz="2400" b="1" u="sng">
              <a:latin typeface="Calibri" pitchFamily="34" charset="0"/>
            </a:endParaRPr>
          </a:p>
          <a:p>
            <a:pPr algn="ctr"/>
            <a:r>
              <a:rPr lang="en-US">
                <a:latin typeface="Calibri" pitchFamily="34" charset="0"/>
              </a:rPr>
              <a:t>Glycolysis --- makes 2 ATP</a:t>
            </a:r>
          </a:p>
          <a:p>
            <a:pPr algn="ctr"/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	In Mitochondria                                  In Cytoplasm</a:t>
            </a:r>
          </a:p>
          <a:p>
            <a:pPr algn="ctr"/>
            <a:endParaRPr lang="en-US" i="1">
              <a:latin typeface="Calibri" pitchFamily="34" charset="0"/>
            </a:endParaRPr>
          </a:p>
          <a:p>
            <a:pPr algn="ctr"/>
            <a:endParaRPr lang="en-US" i="1">
              <a:latin typeface="Calibri" pitchFamily="34" charset="0"/>
            </a:endParaRPr>
          </a:p>
          <a:p>
            <a:pPr algn="ctr"/>
            <a:endParaRPr lang="en-US" i="1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Aerobic Respiration –- makes 34 - 36 ATP		Anaerobic—makes 0 ATP</a:t>
            </a:r>
          </a:p>
          <a:p>
            <a:r>
              <a:rPr lang="en-US">
                <a:latin typeface="Calibri" pitchFamily="34" charset="0"/>
              </a:rPr>
              <a:t>(with oxygen)				(without oxygen)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Total ATP made = 36 – 38 ATP </a:t>
            </a:r>
            <a:r>
              <a:rPr lang="en-US" sz="1400">
                <a:latin typeface="Calibri" pitchFamily="34" charset="0"/>
              </a:rPr>
              <a:t>(includes glycolysis)</a:t>
            </a:r>
            <a:r>
              <a:rPr lang="en-US">
                <a:latin typeface="Calibri" pitchFamily="34" charset="0"/>
              </a:rPr>
              <a:t>	Total ATP made = 2 ATP </a:t>
            </a:r>
            <a:r>
              <a:rPr lang="en-US" sz="1400">
                <a:latin typeface="Calibri" pitchFamily="34" charset="0"/>
              </a:rPr>
              <a:t>(includes 							             glycolysis)</a:t>
            </a: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</p:txBody>
      </p:sp>
      <p:pic>
        <p:nvPicPr>
          <p:cNvPr id="11270" name="Picture 20" descr="mitochondri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276600"/>
            <a:ext cx="167640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Arrow Connector 21"/>
          <p:cNvCxnSpPr/>
          <p:nvPr/>
        </p:nvCxnSpPr>
        <p:spPr>
          <a:xfrm rot="10800000" flipV="1">
            <a:off x="1752600" y="4038600"/>
            <a:ext cx="2209800" cy="1295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419600" y="4114800"/>
            <a:ext cx="152400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/>
          <p:nvPr/>
        </p:nvCxnSpPr>
        <p:spPr>
          <a:xfrm rot="16200000" flipV="1">
            <a:off x="6134100" y="4229100"/>
            <a:ext cx="1447800" cy="609600"/>
          </a:xfrm>
          <a:prstGeom prst="curvedConnector3">
            <a:avLst>
              <a:gd name="adj1" fmla="val 10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>
            <a:spLocks noChangeArrowheads="1"/>
          </p:cNvSpPr>
          <p:nvPr/>
        </p:nvSpPr>
        <p:spPr bwMode="auto">
          <a:xfrm rot="3766664">
            <a:off x="6497638" y="4216400"/>
            <a:ext cx="16525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Anaerobic Loop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heme/theme1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21194</TotalTime>
  <Words>527</Words>
  <Application>Microsoft Office PowerPoint</Application>
  <PresentationFormat>On-screen Show (4:3)</PresentationFormat>
  <Paragraphs>131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Watermark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Science Olympiad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Biology Resources</dc:title>
  <dc:creator>Kelly</dc:creator>
  <cp:lastModifiedBy>abolchalk</cp:lastModifiedBy>
  <cp:revision>221</cp:revision>
  <dcterms:created xsi:type="dcterms:W3CDTF">2008-11-16T22:12:48Z</dcterms:created>
  <dcterms:modified xsi:type="dcterms:W3CDTF">2014-02-03T13:03:55Z</dcterms:modified>
</cp:coreProperties>
</file>