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Greenland appears much larger than Australia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Good for navigation since show correct shapes of landmasses and also clearly indicate direction in straight lines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Conic projection most accurate at the poles.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Particularly good at East-West projections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Made by putting a cone over the Earth to keep distances intact as directional qualities are lost.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Gnomonic = great circle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Draw on board Depression contour lines with hachures that indicate the direction of a depression .  pg 37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Contour lines with short lines at right angles to the contour line to indicate depression like volcanic craters and mines.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Used to: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•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Gather information about geological trends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•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Color coded type of rock formation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000"/>
              <a:t>•</a:t>
            </a:r>
            <a:r>
              <a:rPr lang="en" sz="1000">
                <a:latin typeface="Calibri"/>
                <a:ea typeface="Calibri"/>
                <a:cs typeface="Calibri"/>
                <a:sym typeface="Calibri"/>
              </a:rPr>
              <a:t>Note Symbols for mineral deposits present and structural features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http://oceanservice.noaa.gov/education/lessons/where_you_are.html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There are ~24 satellites orbiting Earth so that signals from at least 3 or 4 satellites can be picked up at any given moment by a GPS receiver to calculate your approximate lat and long. Usually with 10 meters.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24 time zones each representing a different hour</a:t>
            </a:r>
          </a:p>
          <a:p>
            <a:pPr lvl="0">
              <a:lnSpc>
                <a:spcPct val="115000"/>
              </a:lnSpc>
              <a:spcBef>
                <a:spcPts val="400"/>
              </a:spcBef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Every hour the earth spins ~ 15 degrees; each time zone roughly 15 degrees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defRPr sz="18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8.png"/><Relationship Id="rId5" Type="http://schemas.openxmlformats.org/officeDocument/2006/relationships/image" Target="../media/image06.png"/><Relationship Id="rId6" Type="http://schemas.openxmlformats.org/officeDocument/2006/relationships/image" Target="../media/image0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61600" y="1736050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l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 u="sng">
                <a:solidFill>
                  <a:srgbClr val="FFFFFF"/>
                </a:solidFill>
              </a:rPr>
              <a:t>Coordinate system-</a:t>
            </a:r>
            <a:r>
              <a:rPr lang="en" sz="2400">
                <a:solidFill>
                  <a:srgbClr val="FFFFFF"/>
                </a:solidFill>
              </a:rPr>
              <a:t> a system of intersecting lines used to determine locations on the Earth’s surface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825" y="643262"/>
            <a:ext cx="66103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0275" y="2768399"/>
            <a:ext cx="3406850" cy="209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4575" y="1221025"/>
            <a:ext cx="7443727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Types of Maps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EFEFEF"/>
                </a:solidFill>
              </a:rPr>
              <a:t>•</a:t>
            </a:r>
            <a:r>
              <a:rPr lang="en" sz="32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Projections:  Transferring points and lines from globe’s surface to sheet of paper.</a:t>
            </a:r>
          </a:p>
          <a:p>
            <a:pPr indent="0" lvl="0" marL="45720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FEFEF"/>
                </a:solidFill>
              </a:rPr>
              <a:t>–</a:t>
            </a:r>
            <a:r>
              <a:rPr lang="en" sz="2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Mercator projections</a:t>
            </a:r>
          </a:p>
          <a:p>
            <a:pPr indent="0" lvl="0" marL="457200" rt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FEFEF"/>
                </a:solidFill>
              </a:rPr>
              <a:t>–</a:t>
            </a:r>
            <a:r>
              <a:rPr lang="en" sz="2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Conic projections</a:t>
            </a:r>
          </a:p>
          <a:p>
            <a:pPr indent="0" lvl="0" marL="45720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EFEFEF"/>
                </a:solidFill>
              </a:rPr>
              <a:t>–</a:t>
            </a:r>
            <a:r>
              <a:rPr lang="en" sz="2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Gnomonic projections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421400" y="264800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4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Type of Cylindrical map projection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6600" y="1272999"/>
            <a:ext cx="3298725" cy="379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Mercator Projections</a:t>
            </a:r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59600" y="1136800"/>
            <a:ext cx="8472600" cy="109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Calibri"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Has parallel lines of latitude and longitude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Calibri"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Landmasses near the poles are exaggerated</a:t>
            </a:r>
          </a:p>
          <a:p>
            <a:pPr indent="-228600" lvl="0" marL="4572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Font typeface="Calibri"/>
            </a:pPr>
            <a:r>
              <a:rPr lang="en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Most commonly used for navigation of ships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5" name="Shape 1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25" y="2235701"/>
            <a:ext cx="3488125" cy="270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53424" y="2181087"/>
            <a:ext cx="3439050" cy="281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Conic Projection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025" y="1179050"/>
            <a:ext cx="5629199" cy="310179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578975" y="4116325"/>
            <a:ext cx="72870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Accuracy in area where cone falls alone line of latitude.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Good for making road and weather maps.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Gnomonic Projections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225" y="1139200"/>
            <a:ext cx="4197074" cy="382122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Shape 150"/>
          <p:cNvSpPr txBox="1"/>
          <p:nvPr/>
        </p:nvSpPr>
        <p:spPr>
          <a:xfrm>
            <a:off x="4139475" y="1324475"/>
            <a:ext cx="3965100" cy="19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Projection from light source at middle of earth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Good for finding Shortest paths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EFEFE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</a:rPr>
              <a:t>Good longitude lines but latitude lines distorted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Topographic maps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3162" y="1099987"/>
            <a:ext cx="3343275" cy="2847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0362" y="1159187"/>
            <a:ext cx="22955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3762" y="3002087"/>
            <a:ext cx="1428750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/>
        </p:nvSpPr>
        <p:spPr>
          <a:xfrm>
            <a:off x="4943650" y="2542675"/>
            <a:ext cx="34158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Elevation:  Height above sea level.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60" name="Shape 160"/>
          <p:cNvSpPr txBox="1"/>
          <p:nvPr/>
        </p:nvSpPr>
        <p:spPr>
          <a:xfrm>
            <a:off x="4760237" y="4224050"/>
            <a:ext cx="34158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F3F3F3"/>
                </a:solidFill>
                <a:latin typeface="Calibri"/>
                <a:ea typeface="Calibri"/>
                <a:cs typeface="Calibri"/>
                <a:sym typeface="Calibri"/>
              </a:rPr>
              <a:t>Contour Lines:  Connect points of equal elevation.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3F3F3"/>
              </a:solidFill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516725" y="3925425"/>
            <a:ext cx="4124400" cy="8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Contour interval:  Difference in elevation between two side-by-side contour lines.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Geologic Maps</a:t>
            </a:r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300" y="1115625"/>
            <a:ext cx="3208724" cy="226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700" y="1115625"/>
            <a:ext cx="4229100" cy="194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5700" y="3265737"/>
            <a:ext cx="365760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349525" y="3522000"/>
            <a:ext cx="32088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Show Interior layers: </a:t>
            </a:r>
          </a:p>
          <a:p>
            <a:pPr indent="-228600" lvl="0" marL="457200">
              <a:spcBef>
                <a:spcPts val="0"/>
              </a:spcBef>
              <a:buClr>
                <a:srgbClr val="F3F3F3"/>
              </a:buClr>
              <a:buChar char="➢"/>
            </a:pPr>
            <a:r>
              <a:rPr lang="en">
                <a:solidFill>
                  <a:srgbClr val="F3F3F3"/>
                </a:solidFill>
              </a:rPr>
              <a:t>type of rocks &amp; soil</a:t>
            </a:r>
          </a:p>
          <a:p>
            <a:pPr indent="-228600" lvl="0" marL="457200">
              <a:spcBef>
                <a:spcPts val="0"/>
              </a:spcBef>
              <a:buClr>
                <a:srgbClr val="F3F3F3"/>
              </a:buClr>
              <a:buChar char="➢"/>
            </a:pPr>
            <a:r>
              <a:rPr lang="en">
                <a:solidFill>
                  <a:srgbClr val="F3F3F3"/>
                </a:solidFill>
              </a:rPr>
              <a:t>features such as fault lines bedrock and geologic formations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Global Positioning System</a:t>
            </a:r>
          </a:p>
        </p:txBody>
      </p:sp>
      <p:pic>
        <p:nvPicPr>
          <p:cNvPr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0525" y="1111025"/>
            <a:ext cx="5947599" cy="375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Latitude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882125" y="1197700"/>
            <a:ext cx="4950300" cy="337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200000"/>
              </a:lnSpc>
              <a:spcBef>
                <a:spcPts val="0"/>
              </a:spcBef>
            </a:pPr>
            <a:r>
              <a:rPr lang="en"/>
              <a:t>Measure North and South from Equator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Parallel (Imaginary lines East to West)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Equator = 0</a:t>
            </a:r>
            <a:r>
              <a:rPr baseline="30000" lang="en"/>
              <a:t>0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Divides N and S hemispheres</a:t>
            </a:r>
          </a:p>
          <a:p>
            <a:pPr indent="-228600" lvl="0" marL="457200">
              <a:lnSpc>
                <a:spcPct val="200000"/>
              </a:lnSpc>
              <a:spcBef>
                <a:spcPts val="0"/>
              </a:spcBef>
            </a:pPr>
            <a:r>
              <a:rPr lang="en"/>
              <a:t>North and South Poles = 90</a:t>
            </a:r>
            <a:r>
              <a:rPr baseline="30000" lang="en"/>
              <a:t>0 </a:t>
            </a:r>
            <a:r>
              <a:rPr lang="en"/>
              <a:t> N and 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249" y="1197700"/>
            <a:ext cx="3332650" cy="3371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Equator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1875" y="1200637"/>
            <a:ext cx="6172200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Tropics of Cancer and Capricorn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475"/>
            <a:ext cx="3957900" cy="327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</a:rPr>
              <a:t>•</a:t>
            </a: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Tropic of Cancer: 23.5°N</a:t>
            </a:r>
          </a:p>
          <a:p>
            <a:pPr lvl="0">
              <a:spcBef>
                <a:spcPts val="7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•</a:t>
            </a:r>
            <a:r>
              <a:rPr lang="en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Tropic of Capricorn: 23.5°S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Furthest N or S to see sun directly overhead at sometime in the year.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925" y="1203325"/>
            <a:ext cx="4400550" cy="331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Arctic and Antarctic Circles</a:t>
            </a:r>
          </a:p>
        </p:txBody>
      </p:sp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75" y="3011862"/>
            <a:ext cx="3429000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875" y="1176587"/>
            <a:ext cx="15906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15725" y="3011875"/>
            <a:ext cx="33718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40350" y="1128975"/>
            <a:ext cx="152400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647550" y="1460100"/>
            <a:ext cx="3577800" cy="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700"/>
              </a:spcBef>
              <a:buNone/>
            </a:pPr>
            <a:r>
              <a:rPr lang="en" sz="2800"/>
              <a:t>•</a:t>
            </a:r>
            <a:r>
              <a:rPr lang="en"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66.5° N &amp; S of equator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425" y="346825"/>
            <a:ext cx="5736399" cy="4302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Longitude = Meridians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68150" y="1153600"/>
            <a:ext cx="6287924" cy="346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/>
        </p:nvSpPr>
        <p:spPr>
          <a:xfrm>
            <a:off x="2851275" y="1102275"/>
            <a:ext cx="6064500" cy="3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Imaginary lines run N to S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Measures distances in degrees E and W from Prime Meridian:  Eastern and Western Hemisphere</a:t>
            </a:r>
          </a:p>
          <a:p>
            <a:pPr indent="-342900" lvl="0" marL="457200" rtl="0">
              <a:spcBef>
                <a:spcPts val="0"/>
              </a:spcBef>
              <a:buClr>
                <a:schemeClr val="dk1"/>
              </a:buClr>
              <a:buSzPct val="100000"/>
              <a:buChar char="●"/>
            </a:pPr>
            <a:r>
              <a:rPr lang="en" sz="1800">
                <a:solidFill>
                  <a:schemeClr val="dk1"/>
                </a:solidFill>
              </a:rPr>
              <a:t>Intersect at poles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lvl="0" rtl="0" algn="ctr">
              <a:lnSpc>
                <a:spcPct val="90000"/>
              </a:lnSpc>
              <a:spcBef>
                <a:spcPts val="800"/>
              </a:spcBef>
              <a:buNone/>
            </a:pPr>
            <a:r>
              <a:rPr lang="en" sz="1800"/>
              <a:t>•</a:t>
            </a:r>
            <a:r>
              <a:rPr b="1"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Prime Meridian </a:t>
            </a:r>
            <a:r>
              <a:rPr lang="en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--&gt; 0º (Greenwich, England) reference line (home of Royal Naval Observatory)</a:t>
            </a:r>
          </a:p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100" y="0"/>
            <a:ext cx="52578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International Dateline</a:t>
            </a:r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8700" y="1143300"/>
            <a:ext cx="2538599" cy="254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Shape 110"/>
          <p:cNvSpPr txBox="1"/>
          <p:nvPr/>
        </p:nvSpPr>
        <p:spPr>
          <a:xfrm>
            <a:off x="470125" y="3975300"/>
            <a:ext cx="8320500" cy="8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The International Date Line serves as the transition line for calendar days.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  Go West of line = advance one day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  Go East = move back one day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</a:rPr>
              <a:t>Highest possible Longitude = 180 (IDL)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dark-2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